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5">
  <p:sldMasterIdLst>
    <p:sldMasterId id="2147483951" r:id="rId1"/>
  </p:sldMasterIdLst>
  <p:notesMasterIdLst>
    <p:notesMasterId r:id="rId26"/>
  </p:notesMasterIdLst>
  <p:handoutMasterIdLst>
    <p:handoutMasterId r:id="rId27"/>
  </p:handoutMasterIdLst>
  <p:sldIdLst>
    <p:sldId id="1555" r:id="rId2"/>
    <p:sldId id="1676" r:id="rId3"/>
    <p:sldId id="1634" r:id="rId4"/>
    <p:sldId id="1639" r:id="rId5"/>
    <p:sldId id="1640" r:id="rId6"/>
    <p:sldId id="1635" r:id="rId7"/>
    <p:sldId id="1636" r:id="rId8"/>
    <p:sldId id="1659" r:id="rId9"/>
    <p:sldId id="1661" r:id="rId10"/>
    <p:sldId id="1657" r:id="rId11"/>
    <p:sldId id="1650" r:id="rId12"/>
    <p:sldId id="1665" r:id="rId13"/>
    <p:sldId id="1651" r:id="rId14"/>
    <p:sldId id="1646" r:id="rId15"/>
    <p:sldId id="1649" r:id="rId16"/>
    <p:sldId id="1632" r:id="rId17"/>
    <p:sldId id="1668" r:id="rId18"/>
    <p:sldId id="1672" r:id="rId19"/>
    <p:sldId id="1670" r:id="rId20"/>
    <p:sldId id="1673" r:id="rId21"/>
    <p:sldId id="1674" r:id="rId22"/>
    <p:sldId id="1667" r:id="rId23"/>
    <p:sldId id="1669" r:id="rId24"/>
    <p:sldId id="1675" r:id="rId25"/>
  </p:sldIdLst>
  <p:sldSz cx="9144000" cy="6858000" type="screen4x3"/>
  <p:notesSz cx="7315200" cy="9601200"/>
  <p:custDataLst>
    <p:tags r:id="rId28"/>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600" i="1" kern="1200">
        <a:solidFill>
          <a:srgbClr val="003399"/>
        </a:solidFill>
        <a:latin typeface="Arial" charset="0"/>
        <a:ea typeface="+mn-ea"/>
        <a:cs typeface="Arial" charset="0"/>
      </a:defRPr>
    </a:lvl1pPr>
    <a:lvl2pPr marL="457200" algn="l" rtl="0" fontAlgn="base">
      <a:spcBef>
        <a:spcPct val="0"/>
      </a:spcBef>
      <a:spcAft>
        <a:spcPct val="0"/>
      </a:spcAft>
      <a:defRPr sz="600" i="1" kern="1200">
        <a:solidFill>
          <a:srgbClr val="003399"/>
        </a:solidFill>
        <a:latin typeface="Arial" charset="0"/>
        <a:ea typeface="+mn-ea"/>
        <a:cs typeface="Arial" charset="0"/>
      </a:defRPr>
    </a:lvl2pPr>
    <a:lvl3pPr marL="914400" algn="l" rtl="0" fontAlgn="base">
      <a:spcBef>
        <a:spcPct val="0"/>
      </a:spcBef>
      <a:spcAft>
        <a:spcPct val="0"/>
      </a:spcAft>
      <a:defRPr sz="600" i="1" kern="1200">
        <a:solidFill>
          <a:srgbClr val="003399"/>
        </a:solidFill>
        <a:latin typeface="Arial" charset="0"/>
        <a:ea typeface="+mn-ea"/>
        <a:cs typeface="Arial" charset="0"/>
      </a:defRPr>
    </a:lvl3pPr>
    <a:lvl4pPr marL="1371600" algn="l" rtl="0" fontAlgn="base">
      <a:spcBef>
        <a:spcPct val="0"/>
      </a:spcBef>
      <a:spcAft>
        <a:spcPct val="0"/>
      </a:spcAft>
      <a:defRPr sz="600" i="1" kern="1200">
        <a:solidFill>
          <a:srgbClr val="003399"/>
        </a:solidFill>
        <a:latin typeface="Arial" charset="0"/>
        <a:ea typeface="+mn-ea"/>
        <a:cs typeface="Arial" charset="0"/>
      </a:defRPr>
    </a:lvl4pPr>
    <a:lvl5pPr marL="1828800" algn="l" rtl="0" fontAlgn="base">
      <a:spcBef>
        <a:spcPct val="0"/>
      </a:spcBef>
      <a:spcAft>
        <a:spcPct val="0"/>
      </a:spcAft>
      <a:defRPr sz="600" i="1" kern="1200">
        <a:solidFill>
          <a:srgbClr val="003399"/>
        </a:solidFill>
        <a:latin typeface="Arial" charset="0"/>
        <a:ea typeface="+mn-ea"/>
        <a:cs typeface="Arial" charset="0"/>
      </a:defRPr>
    </a:lvl5pPr>
    <a:lvl6pPr marL="2286000" algn="l" defTabSz="914400" rtl="0" eaLnBrk="1" latinLnBrk="0" hangingPunct="1">
      <a:defRPr sz="600" i="1" kern="1200">
        <a:solidFill>
          <a:srgbClr val="003399"/>
        </a:solidFill>
        <a:latin typeface="Arial" charset="0"/>
        <a:ea typeface="+mn-ea"/>
        <a:cs typeface="Arial" charset="0"/>
      </a:defRPr>
    </a:lvl6pPr>
    <a:lvl7pPr marL="2743200" algn="l" defTabSz="914400" rtl="0" eaLnBrk="1" latinLnBrk="0" hangingPunct="1">
      <a:defRPr sz="600" i="1" kern="1200">
        <a:solidFill>
          <a:srgbClr val="003399"/>
        </a:solidFill>
        <a:latin typeface="Arial" charset="0"/>
        <a:ea typeface="+mn-ea"/>
        <a:cs typeface="Arial" charset="0"/>
      </a:defRPr>
    </a:lvl7pPr>
    <a:lvl8pPr marL="3200400" algn="l" defTabSz="914400" rtl="0" eaLnBrk="1" latinLnBrk="0" hangingPunct="1">
      <a:defRPr sz="600" i="1" kern="1200">
        <a:solidFill>
          <a:srgbClr val="003399"/>
        </a:solidFill>
        <a:latin typeface="Arial" charset="0"/>
        <a:ea typeface="+mn-ea"/>
        <a:cs typeface="Arial" charset="0"/>
      </a:defRPr>
    </a:lvl8pPr>
    <a:lvl9pPr marL="3657600" algn="l" defTabSz="914400" rtl="0" eaLnBrk="1" latinLnBrk="0" hangingPunct="1">
      <a:defRPr sz="600" i="1" kern="1200">
        <a:solidFill>
          <a:srgbClr val="003399"/>
        </a:solidFill>
        <a:latin typeface="Arial" charset="0"/>
        <a:ea typeface="+mn-ea"/>
        <a:cs typeface="Arial" charset="0"/>
      </a:defRPr>
    </a:lvl9pPr>
  </p:defaultTextStyle>
  <p:extLst>
    <p:ext uri="{EFAFB233-063F-42B5-8137-9DF3F51BA10A}">
      <p15:sldGuideLst xmlns:p15="http://schemas.microsoft.com/office/powerpoint/2012/main">
        <p15:guide id="1" orient="horz" pos="3384"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rodk" initials="" lastIdx="5" clrIdx="0"/>
  <p:cmAuthor id="1" name="David C. Miller" initials="DCM" lastIdx="10" clrIdx="1"/>
  <p:cmAuthor id="2" name="Huckaby" initials="H" lastIdx="2"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000"/>
    <a:srgbClr val="0099CC"/>
    <a:srgbClr val="003399"/>
    <a:srgbClr val="000099"/>
    <a:srgbClr val="00CCFF"/>
    <a:srgbClr val="009900"/>
    <a:srgbClr val="0033CC"/>
    <a:srgbClr val="0000CC"/>
    <a:srgbClr val="000000"/>
    <a:srgbClr val="4977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3417" autoAdjust="0"/>
  </p:normalViewPr>
  <p:slideViewPr>
    <p:cSldViewPr snapToGrid="0">
      <p:cViewPr varScale="1">
        <p:scale>
          <a:sx n="69" d="100"/>
          <a:sy n="69" d="100"/>
        </p:scale>
        <p:origin x="1494" y="78"/>
      </p:cViewPr>
      <p:guideLst>
        <p:guide orient="horz" pos="3384"/>
        <p:guide pos="312"/>
      </p:guideLst>
    </p:cSldViewPr>
  </p:slideViewPr>
  <p:outlineViewPr>
    <p:cViewPr>
      <p:scale>
        <a:sx n="33" d="100"/>
        <a:sy n="33" d="100"/>
      </p:scale>
      <p:origin x="0" y="399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130" d="100"/>
          <a:sy n="130" d="100"/>
        </p:scale>
        <p:origin x="-175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7315200" cy="806658"/>
          </a:xfrm>
          <a:prstGeom prst="rect">
            <a:avLst/>
          </a:prstGeom>
          <a:gradFill rotWithShape="1">
            <a:gsLst>
              <a:gs pos="0">
                <a:srgbClr val="FFFFFF"/>
              </a:gs>
              <a:gs pos="50000">
                <a:srgbClr val="3399FF">
                  <a:alpha val="42000"/>
                </a:srgbClr>
              </a:gs>
              <a:gs pos="100000">
                <a:srgbClr val="FFFFFF"/>
              </a:gs>
            </a:gsLst>
            <a:lin ang="5400000" scaled="1"/>
          </a:gradFill>
          <a:ln w="9525">
            <a:noFill/>
            <a:miter lim="800000"/>
            <a:headEnd/>
            <a:tailEnd/>
          </a:ln>
        </p:spPr>
        <p:txBody>
          <a:bodyPr vert="horz" wrap="square" lIns="94837" tIns="47418" rIns="94837" bIns="47418" numCol="1" anchor="t" anchorCtr="0" compatLnSpc="1">
            <a:prstTxWarp prst="textNoShape">
              <a:avLst/>
            </a:prstTxWarp>
          </a:bodyPr>
          <a:lstStyle/>
          <a:p>
            <a:endParaRPr lang="en-US" dirty="0"/>
          </a:p>
        </p:txBody>
      </p:sp>
      <p:sp>
        <p:nvSpPr>
          <p:cNvPr id="2" name="Header Placeholder 1"/>
          <p:cNvSpPr>
            <a:spLocks noGrp="1"/>
          </p:cNvSpPr>
          <p:nvPr>
            <p:ph type="hdr" sz="quarter"/>
          </p:nvPr>
        </p:nvSpPr>
        <p:spPr>
          <a:xfrm>
            <a:off x="2" y="4"/>
            <a:ext cx="3170238" cy="479425"/>
          </a:xfrm>
          <a:prstGeom prst="rect">
            <a:avLst/>
          </a:prstGeom>
        </p:spPr>
        <p:txBody>
          <a:bodyPr vert="horz" lIns="91402" tIns="45701" rIns="91402" bIns="45701" rtlCol="0"/>
          <a:lstStyle>
            <a:lvl1pPr algn="l">
              <a:defRPr sz="1200"/>
            </a:lvl1pPr>
          </a:lstStyle>
          <a:p>
            <a:endParaRPr lang="en-US" dirty="0"/>
          </a:p>
        </p:txBody>
      </p:sp>
      <p:sp>
        <p:nvSpPr>
          <p:cNvPr id="5" name="Slide Number Placeholder 4"/>
          <p:cNvSpPr>
            <a:spLocks noGrp="1"/>
          </p:cNvSpPr>
          <p:nvPr>
            <p:ph type="sldNum" sz="quarter" idx="3"/>
          </p:nvPr>
        </p:nvSpPr>
        <p:spPr>
          <a:xfrm>
            <a:off x="4143375" y="9120191"/>
            <a:ext cx="3170238" cy="479425"/>
          </a:xfrm>
          <a:prstGeom prst="rect">
            <a:avLst/>
          </a:prstGeom>
        </p:spPr>
        <p:txBody>
          <a:bodyPr vert="horz" lIns="91402" tIns="45701" rIns="91402" bIns="45701" rtlCol="0" anchor="b"/>
          <a:lstStyle>
            <a:lvl1pPr algn="r">
              <a:defRPr sz="1200"/>
            </a:lvl1pPr>
          </a:lstStyle>
          <a:p>
            <a:fld id="{BD64C934-D3D0-4CE1-8658-6A4A46DC384E}" type="slidenum">
              <a:rPr lang="en-US" smtClean="0"/>
              <a:pPr/>
              <a:t>‹#›</a:t>
            </a:fld>
            <a:endParaRPr lang="en-US" dirty="0"/>
          </a:p>
        </p:txBody>
      </p:sp>
      <p:pic>
        <p:nvPicPr>
          <p:cNvPr id="6" name="Picture 5" descr="CCSI_logo"/>
          <p:cNvPicPr/>
          <p:nvPr/>
        </p:nvPicPr>
        <p:blipFill>
          <a:blip r:embed="rId2" cstate="print"/>
          <a:srcRect/>
          <a:stretch>
            <a:fillRect/>
          </a:stretch>
        </p:blipFill>
        <p:spPr bwMode="auto">
          <a:xfrm>
            <a:off x="49697" y="88537"/>
            <a:ext cx="1770139" cy="633477"/>
          </a:xfrm>
          <a:prstGeom prst="rect">
            <a:avLst/>
          </a:prstGeom>
          <a:noFill/>
        </p:spPr>
      </p:pic>
    </p:spTree>
    <p:extLst>
      <p:ext uri="{BB962C8B-B14F-4D97-AF65-F5344CB8AC3E}">
        <p14:creationId xmlns:p14="http://schemas.microsoft.com/office/powerpoint/2010/main" val="170289644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4035" y="4561226"/>
            <a:ext cx="5367130" cy="4315293"/>
          </a:xfrm>
          <a:prstGeom prst="rect">
            <a:avLst/>
          </a:prstGeom>
          <a:noFill/>
          <a:ln w="12700">
            <a:noFill/>
            <a:miter lim="800000"/>
            <a:headEnd/>
            <a:tailEnd/>
          </a:ln>
        </p:spPr>
        <p:txBody>
          <a:bodyPr vert="horz" wrap="square" lIns="95434" tIns="46884" rIns="95434" bIns="468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5" name="Rectangle 3"/>
          <p:cNvSpPr>
            <a:spLocks noGrp="1" noRot="1" noChangeAspect="1" noChangeArrowheads="1" noTextEdit="1"/>
          </p:cNvSpPr>
          <p:nvPr>
            <p:ph type="sldImg" idx="2"/>
          </p:nvPr>
        </p:nvSpPr>
        <p:spPr bwMode="auto">
          <a:xfrm>
            <a:off x="1743075" y="1082675"/>
            <a:ext cx="3832225" cy="2874963"/>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769279459"/>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searchgate.net/institution/Technische_Universitaet_Berli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752600" y="646113"/>
            <a:ext cx="3832225" cy="2874962"/>
          </a:xfrm>
          <a:ln/>
        </p:spPr>
      </p:sp>
      <p:sp>
        <p:nvSpPr>
          <p:cNvPr id="16386" name="Rectangle 3"/>
          <p:cNvSpPr>
            <a:spLocks noGrp="1" noChangeArrowheads="1"/>
          </p:cNvSpPr>
          <p:nvPr>
            <p:ph type="body" idx="1"/>
          </p:nvPr>
        </p:nvSpPr>
        <p:spPr>
          <a:noFill/>
          <a:ln w="9525"/>
        </p:spPr>
        <p:txBody>
          <a:bodyPr/>
          <a:lstStyle/>
          <a:p>
            <a:pPr eaLnBrk="1" hangingPunct="1"/>
            <a:endParaRPr lang="en-US" dirty="0" smtClean="0"/>
          </a:p>
        </p:txBody>
      </p:sp>
      <p:sp>
        <p:nvSpPr>
          <p:cNvPr id="16387" name="Slide Number Placeholder 3"/>
          <p:cNvSpPr>
            <a:spLocks noGrp="1"/>
          </p:cNvSpPr>
          <p:nvPr>
            <p:ph type="sldNum" sz="quarter" idx="5"/>
          </p:nvPr>
        </p:nvSpPr>
        <p:spPr bwMode="auto">
          <a:xfrm>
            <a:off x="4143375" y="9120190"/>
            <a:ext cx="3170238" cy="479425"/>
          </a:xfrm>
          <a:prstGeom prst="rect">
            <a:avLst/>
          </a:prstGeom>
          <a:noFill/>
          <a:ln>
            <a:miter lim="800000"/>
            <a:headEnd/>
            <a:tailEnd/>
          </a:ln>
        </p:spPr>
        <p:txBody>
          <a:bodyPr wrap="square" lIns="91415" tIns="45708" rIns="91415" bIns="45708" numCol="1" anchorCtr="0" compatLnSpc="1">
            <a:prstTxWarp prst="textNoShape">
              <a:avLst/>
            </a:prstTxWarp>
          </a:bodyPr>
          <a:lstStyle/>
          <a:p>
            <a:fld id="{4D34F62F-BDA8-4589-A50D-E69B972AF0E8}" type="slidenum">
              <a:rPr lang="en-US" smtClean="0"/>
              <a:pPr/>
              <a:t>1</a:t>
            </a:fld>
            <a:endParaRPr lang="en-US" dirty="0" smtClean="0"/>
          </a:p>
        </p:txBody>
      </p:sp>
      <p:sp>
        <p:nvSpPr>
          <p:cNvPr id="16390" name="Date Placeholder 6"/>
          <p:cNvSpPr>
            <a:spLocks noGrp="1"/>
          </p:cNvSpPr>
          <p:nvPr>
            <p:ph type="dt" sz="quarter" idx="1"/>
          </p:nvPr>
        </p:nvSpPr>
        <p:spPr bwMode="auto">
          <a:xfrm>
            <a:off x="4143375" y="3"/>
            <a:ext cx="3170238" cy="479425"/>
          </a:xfrm>
          <a:prstGeom prst="rect">
            <a:avLst/>
          </a:prstGeom>
          <a:noFill/>
          <a:ln>
            <a:miter lim="800000"/>
            <a:headEnd/>
            <a:tailEnd/>
          </a:ln>
        </p:spPr>
        <p:txBody>
          <a:bodyPr wrap="square" lIns="91415" tIns="45708" rIns="91415" bIns="45708" numCol="1" anchor="t" anchorCtr="0" compatLnSpc="1">
            <a:prstTxWarp prst="textNoShape">
              <a:avLst/>
            </a:prstTxWarp>
          </a:bodyPr>
          <a:lstStyle/>
          <a:p>
            <a:fld id="{9AF644C1-C8C4-453E-8A84-02F4C6070ECE}" type="datetime1">
              <a:rPr lang="en-US" smtClean="0"/>
              <a:pPr/>
              <a:t>8/9/2016</a:t>
            </a:fld>
            <a:endParaRPr lang="en-US" dirty="0" smtClean="0"/>
          </a:p>
        </p:txBody>
      </p:sp>
    </p:spTree>
    <p:extLst>
      <p:ext uri="{BB962C8B-B14F-4D97-AF65-F5344CB8AC3E}">
        <p14:creationId xmlns:p14="http://schemas.microsoft.com/office/powerpoint/2010/main" val="19028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how annual average temperatures in the contiguous 48 states have changed since 1901. Surface data come from land-based weather stations. Satellite measurements cover the lower troposphere, which is the lowest level of the Earth’s atmosphere. “UAH” and “RSS” represent two different methods of analyzing the original satellite measurements. This graph uses the 1901–2000 average as a baseline for depicting change. Choosing a different baseline period would not change the shape of the data over time.</a:t>
            </a:r>
            <a:endParaRPr lang="en-US" dirty="0"/>
          </a:p>
        </p:txBody>
      </p:sp>
      <p:sp>
        <p:nvSpPr>
          <p:cNvPr id="4" name="Slide Number Placeholder 3"/>
          <p:cNvSpPr>
            <a:spLocks noGrp="1"/>
          </p:cNvSpPr>
          <p:nvPr>
            <p:ph type="sldNum" sz="quarter" idx="10"/>
          </p:nvPr>
        </p:nvSpPr>
        <p:spPr>
          <a:xfrm>
            <a:off x="4142962" y="9119173"/>
            <a:ext cx="3170583" cy="480388"/>
          </a:xfrm>
          <a:prstGeom prst="rect">
            <a:avLst/>
          </a:prstGeom>
        </p:spPr>
        <p:txBody>
          <a:bodyPr lIns="94851" tIns="47425" rIns="94851" bIns="47425"/>
          <a:lstStyle/>
          <a:p>
            <a:fld id="{8C1D7496-8ED0-4D7F-AC92-D84C7E9921B5}" type="slidenum">
              <a:rPr lang="en-US" smtClean="0"/>
              <a:pPr/>
              <a:t>2</a:t>
            </a:fld>
            <a:endParaRPr lang="en-US"/>
          </a:p>
        </p:txBody>
      </p:sp>
    </p:spTree>
    <p:extLst>
      <p:ext uri="{BB962C8B-B14F-4D97-AF65-F5344CB8AC3E}">
        <p14:creationId xmlns:p14="http://schemas.microsoft.com/office/powerpoint/2010/main" val="36027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0" dirty="0" smtClean="0">
                <a:solidFill>
                  <a:schemeClr val="tx1"/>
                </a:solidFill>
                <a:latin typeface="Calibri" panose="020F0502020204030204" pitchFamily="34" charset="0"/>
              </a:rPr>
              <a:t>Interactive parallel FLUENT simulation on </a:t>
            </a:r>
            <a:r>
              <a:rPr lang="en-US" sz="1200" i="0" kern="0" dirty="0" smtClean="0">
                <a:solidFill>
                  <a:schemeClr val="tx1"/>
                </a:solidFill>
                <a:latin typeface="Calibri" panose="020F0502020204030204" pitchFamily="34" charset="0"/>
              </a:rPr>
              <a:t>‘Joule’ </a:t>
            </a:r>
            <a:r>
              <a:rPr lang="en-US" sz="1200" b="0" i="0" kern="0" dirty="0" smtClean="0">
                <a:solidFill>
                  <a:schemeClr val="tx1"/>
                </a:solidFill>
                <a:latin typeface="Calibri" panose="020F0502020204030204" pitchFamily="34" charset="0"/>
              </a:rPr>
              <a:t>Supercomputer</a:t>
            </a:r>
          </a:p>
          <a:p>
            <a:endParaRPr lang="en-US" dirty="0"/>
          </a:p>
        </p:txBody>
      </p:sp>
    </p:spTree>
    <p:extLst>
      <p:ext uri="{BB962C8B-B14F-4D97-AF65-F5344CB8AC3E}">
        <p14:creationId xmlns:p14="http://schemas.microsoft.com/office/powerpoint/2010/main" val="59114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Times New Roman" pitchFamily="18" charset="0"/>
                <a:ea typeface="+mn-ea"/>
                <a:cs typeface="+mn-cs"/>
              </a:rPr>
              <a:t>Gunter </a:t>
            </a:r>
            <a:r>
              <a:rPr lang="en-US" sz="1200" b="1" i="0" u="none" strike="noStrike" kern="1200" baseline="0" dirty="0" err="1" smtClean="0">
                <a:solidFill>
                  <a:schemeClr val="tx1"/>
                </a:solidFill>
                <a:latin typeface="Times New Roman" pitchFamily="18" charset="0"/>
                <a:ea typeface="+mn-ea"/>
                <a:cs typeface="+mn-cs"/>
              </a:rPr>
              <a:t>Wozny</a:t>
            </a:r>
            <a:r>
              <a:rPr lang="en-US" sz="1200" b="1" i="0" u="none" strike="noStrike" kern="1200" baseline="0" dirty="0" smtClean="0">
                <a:solidFill>
                  <a:schemeClr val="tx1"/>
                </a:solidFill>
                <a:latin typeface="Times New Roman" pitchFamily="18" charset="0"/>
                <a:ea typeface="+mn-ea"/>
                <a:cs typeface="+mn-cs"/>
              </a:rPr>
              <a:t>, </a:t>
            </a:r>
            <a:r>
              <a:rPr lang="de-DE" sz="1200" b="0" i="0" u="sng" kern="1200" dirty="0" smtClean="0">
                <a:solidFill>
                  <a:schemeClr val="tx1"/>
                </a:solidFill>
                <a:effectLst/>
                <a:latin typeface="Times New Roman" pitchFamily="18" charset="0"/>
                <a:ea typeface="+mn-ea"/>
                <a:cs typeface="+mn-cs"/>
                <a:hlinkClick r:id="rId3" tooltip="Technische Universität Berlin"/>
              </a:rPr>
              <a:t>Technische Universität Berlin</a:t>
            </a:r>
            <a:r>
              <a:rPr lang="de-DE" sz="1200" b="0" i="0" kern="1200" dirty="0" smtClean="0">
                <a:solidFill>
                  <a:schemeClr val="tx1"/>
                </a:solidFill>
                <a:effectLst/>
                <a:latin typeface="Times New Roman" pitchFamily="18" charset="0"/>
                <a:ea typeface="+mn-ea"/>
                <a:cs typeface="+mn-cs"/>
              </a:rPr>
              <a:t>, Berlin</a:t>
            </a:r>
          </a:p>
          <a:p>
            <a:r>
              <a:rPr lang="de-DE" sz="1200" b="0" i="0" kern="1200" dirty="0" smtClean="0">
                <a:solidFill>
                  <a:schemeClr val="tx1"/>
                </a:solidFill>
                <a:effectLst/>
                <a:latin typeface="Times New Roman" pitchFamily="18" charset="0"/>
                <a:ea typeface="+mn-ea"/>
                <a:cs typeface="+mn-cs"/>
              </a:rPr>
              <a:t>Embossed sheet </a:t>
            </a:r>
            <a:endParaRPr lang="en-US" dirty="0"/>
          </a:p>
        </p:txBody>
      </p:sp>
    </p:spTree>
    <p:extLst>
      <p:ext uri="{BB962C8B-B14F-4D97-AF65-F5344CB8AC3E}">
        <p14:creationId xmlns:p14="http://schemas.microsoft.com/office/powerpoint/2010/main" val="423790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949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9498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93252" name="Rectangle 4"/>
          <p:cNvSpPr>
            <a:spLocks noGrp="1" noChangeArrowheads="1"/>
          </p:cNvSpPr>
          <p:nvPr>
            <p:ph type="ctrTitle" sz="quarter"/>
          </p:nvPr>
        </p:nvSpPr>
        <p:spPr>
          <a:xfrm>
            <a:off x="2741613" y="1850024"/>
            <a:ext cx="6170612" cy="2169190"/>
          </a:xfrm>
        </p:spPr>
        <p:txBody>
          <a:bodyPr anchor="b"/>
          <a:lstStyle>
            <a:lvl1pPr algn="l" fontAlgn="t">
              <a:defRPr sz="2600"/>
            </a:lvl1pPr>
          </a:lstStyle>
          <a:p>
            <a:r>
              <a:rPr lang="en-US" smtClean="0"/>
              <a:t>Click to edit Master title style</a:t>
            </a:r>
            <a:endParaRPr lang="en-US"/>
          </a:p>
        </p:txBody>
      </p:sp>
      <p:sp>
        <p:nvSpPr>
          <p:cNvPr id="693253" name="Rectangle 5"/>
          <p:cNvSpPr>
            <a:spLocks noGrp="1" noChangeArrowheads="1"/>
          </p:cNvSpPr>
          <p:nvPr>
            <p:ph type="subTitle" sz="quarter" idx="1"/>
          </p:nvPr>
        </p:nvSpPr>
        <p:spPr>
          <a:xfrm>
            <a:off x="2741613" y="4049377"/>
            <a:ext cx="6170612" cy="366712"/>
          </a:xfrm>
          <a:ln w="12700"/>
        </p:spPr>
        <p:txBody>
          <a:bodyPr>
            <a:spAutoFit/>
          </a:bodyPr>
          <a:lstStyle>
            <a:lvl1pPr marL="0" indent="0">
              <a:buFontTx/>
              <a:buNone/>
              <a:defRPr sz="1800" b="0"/>
            </a:lvl1pPr>
          </a:lstStyle>
          <a:p>
            <a:r>
              <a:rPr lang="en-US" smtClean="0"/>
              <a:t>Click to edit Master subtitle style</a:t>
            </a:r>
            <a:endParaRPr lang="en-US"/>
          </a:p>
        </p:txBody>
      </p:sp>
    </p:spTree>
  </p:cSld>
  <p:clrMapOvr>
    <a:masterClrMapping/>
  </p:clrMapOvr>
  <p:transition spd="med"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5" name="Slide Number Placeholder 4"/>
          <p:cNvSpPr>
            <a:spLocks noGrp="1"/>
          </p:cNvSpPr>
          <p:nvPr>
            <p:ph type="sldNum" sz="quarter" idx="11"/>
          </p:nvPr>
        </p:nvSpPr>
        <p:spPr>
          <a:xfrm>
            <a:off x="6940070" y="6339158"/>
            <a:ext cx="2133600" cy="365125"/>
          </a:xfrm>
          <a:prstGeom prst="rect">
            <a:avLst/>
          </a:prstGeom>
        </p:spPr>
        <p:txBody>
          <a:bodyPr/>
          <a:lstStyle/>
          <a:p>
            <a:fld id="{16664F2E-A1CC-4CA6-9D64-F769760754AA}" type="slidenum">
              <a:rPr lang="en-US" smtClean="0"/>
              <a:pPr/>
              <a:t>‹#›</a:t>
            </a:fld>
            <a:endParaRPr lang="en-US" dirty="0"/>
          </a:p>
        </p:txBody>
      </p:sp>
    </p:spTree>
  </p:cSld>
  <p:clrMapOvr>
    <a:masterClrMapping/>
  </p:clrMapOvr>
  <p:transition spd="med" advClick="0"/>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82563"/>
            <a:ext cx="2057400" cy="5986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2563"/>
            <a:ext cx="6019800" cy="5986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5" name="Slide Number Placeholder 4"/>
          <p:cNvSpPr>
            <a:spLocks noGrp="1"/>
          </p:cNvSpPr>
          <p:nvPr>
            <p:ph type="sldNum" sz="quarter" idx="11"/>
          </p:nvPr>
        </p:nvSpPr>
        <p:spPr>
          <a:xfrm>
            <a:off x="6940070" y="6339158"/>
            <a:ext cx="2133600" cy="365125"/>
          </a:xfrm>
          <a:prstGeom prst="rect">
            <a:avLst/>
          </a:prstGeom>
        </p:spPr>
        <p:txBody>
          <a:bodyPr/>
          <a:lstStyle/>
          <a:p>
            <a:fld id="{16664F2E-A1CC-4CA6-9D64-F769760754AA}" type="slidenum">
              <a:rPr lang="en-US" smtClean="0"/>
              <a:pPr/>
              <a:t>‹#›</a:t>
            </a:fld>
            <a:endParaRPr lang="en-US" dirty="0"/>
          </a:p>
        </p:txBody>
      </p:sp>
    </p:spTree>
  </p:cSld>
  <p:clrMapOvr>
    <a:masterClrMapping/>
  </p:clrMapOvr>
  <p:transition spd="med" advClick="0"/>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ottom Bar">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84775"/>
          </a:xfrm>
        </p:spPr>
        <p:txBody>
          <a:bodyPr wrap="none">
            <a:normAutofit/>
          </a:bodyPr>
          <a:lstStyle>
            <a:lvl1pPr>
              <a:defRPr>
                <a:solidFill>
                  <a:srgbClr val="003399"/>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457870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Bottom Bar">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84775"/>
          </a:xfrm>
        </p:spPr>
        <p:txBody>
          <a:bodyPr>
            <a:normAutofit/>
          </a:bodyPr>
          <a:lstStyle>
            <a:lvl1pPr>
              <a:defRPr>
                <a:solidFill>
                  <a:srgbClr val="003399"/>
                </a:solidFill>
              </a:defRPr>
            </a:lvl1pPr>
          </a:lstStyle>
          <a:p>
            <a:r>
              <a:rPr lang="en-US" dirty="0" smtClean="0"/>
              <a:t>Click to edit Master title style</a:t>
            </a:r>
            <a:endParaRPr lang="en-US" dirty="0"/>
          </a:p>
        </p:txBody>
      </p:sp>
      <p:sp>
        <p:nvSpPr>
          <p:cNvPr id="9" name="Rectangle 8"/>
          <p:cNvSpPr/>
          <p:nvPr/>
        </p:nvSpPr>
        <p:spPr bwMode="auto">
          <a:xfrm>
            <a:off x="0" y="6444764"/>
            <a:ext cx="9143999" cy="41148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defRPr/>
            </a:pPr>
            <a:endParaRPr lang="en-US">
              <a:ea typeface="+mn-ea"/>
            </a:endParaRPr>
          </a:p>
        </p:txBody>
      </p:sp>
      <p:pic>
        <p:nvPicPr>
          <p:cNvPr id="11" name="Picture 10" descr="NETL-PMS286C+7451C.png"/>
          <p:cNvPicPr>
            <a:picLocks noChangeAspect="1"/>
          </p:cNvPicPr>
          <p:nvPr/>
        </p:nvPicPr>
        <p:blipFill>
          <a:blip r:embed="rId2" cstate="print"/>
          <a:stretch>
            <a:fillRect/>
          </a:stretch>
        </p:blipFill>
        <p:spPr>
          <a:xfrm>
            <a:off x="8344842" y="6464300"/>
            <a:ext cx="495946" cy="381000"/>
          </a:xfrm>
          <a:prstGeom prst="rect">
            <a:avLst/>
          </a:prstGeom>
        </p:spPr>
      </p:pic>
      <p:cxnSp>
        <p:nvCxnSpPr>
          <p:cNvPr id="10" name="Straight Connector 9"/>
          <p:cNvCxnSpPr/>
          <p:nvPr/>
        </p:nvCxnSpPr>
        <p:spPr>
          <a:xfrm>
            <a:off x="638" y="6437464"/>
            <a:ext cx="9144000" cy="1588"/>
          </a:xfrm>
          <a:prstGeom prst="line">
            <a:avLst/>
          </a:prstGeom>
          <a:ln w="19050">
            <a:solidFill>
              <a:srgbClr val="8FA6DE"/>
            </a:solidFill>
          </a:ln>
        </p:spPr>
        <p:style>
          <a:lnRef idx="1">
            <a:schemeClr val="accent1"/>
          </a:lnRef>
          <a:fillRef idx="0">
            <a:schemeClr val="accent1"/>
          </a:fillRef>
          <a:effectRef idx="0">
            <a:schemeClr val="accent1"/>
          </a:effectRef>
          <a:fontRef idx="minor">
            <a:schemeClr val="tx1"/>
          </a:fontRef>
        </p:style>
      </p:cxnSp>
      <p:sp>
        <p:nvSpPr>
          <p:cNvPr id="8" name="Text Placeholder 19"/>
          <p:cNvSpPr>
            <a:spLocks noGrp="1"/>
          </p:cNvSpPr>
          <p:nvPr>
            <p:ph type="body" sz="quarter" idx="11" hasCustomPrompt="1"/>
          </p:nvPr>
        </p:nvSpPr>
        <p:spPr>
          <a:xfrm>
            <a:off x="0" y="6477000"/>
            <a:ext cx="8229600" cy="310896"/>
          </a:xfrm>
        </p:spPr>
        <p:txBody>
          <a:bodyPr wrap="square" anchor="t" anchorCtr="0">
            <a:spAutoFit/>
          </a:bodyPr>
          <a:lstStyle>
            <a:lvl1pPr marL="0" indent="1588">
              <a:spcBef>
                <a:spcPts val="0"/>
              </a:spcBef>
              <a:buNone/>
              <a:defRPr sz="800" b="0" i="1">
                <a:solidFill>
                  <a:schemeClr val="bg1">
                    <a:lumMod val="7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spTree>
    <p:extLst>
      <p:ext uri="{BB962C8B-B14F-4D97-AF65-F5344CB8AC3E}">
        <p14:creationId xmlns:p14="http://schemas.microsoft.com/office/powerpoint/2010/main" val="13642502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Bottom Bar">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84775"/>
          </a:xfrm>
        </p:spPr>
        <p:txBody>
          <a:bodyPr>
            <a:normAutofit/>
          </a:bodyPr>
          <a:lstStyle>
            <a:lvl1pPr>
              <a:defRPr>
                <a:solidFill>
                  <a:srgbClr val="003399"/>
                </a:solidFill>
              </a:defRPr>
            </a:lvl1pPr>
          </a:lstStyle>
          <a:p>
            <a:r>
              <a:rPr lang="en-US" dirty="0" smtClean="0"/>
              <a:t>Click to edit Master title style</a:t>
            </a:r>
            <a:endParaRPr lang="en-US" dirty="0"/>
          </a:p>
        </p:txBody>
      </p:sp>
      <p:sp>
        <p:nvSpPr>
          <p:cNvPr id="9" name="Rectangle 8"/>
          <p:cNvSpPr/>
          <p:nvPr/>
        </p:nvSpPr>
        <p:spPr bwMode="auto">
          <a:xfrm>
            <a:off x="0" y="6444764"/>
            <a:ext cx="9143999" cy="411480"/>
          </a:xfrm>
          <a:prstGeom prst="rect">
            <a:avLst/>
          </a:prstGeom>
          <a:solidFill>
            <a:schemeClr val="bg1">
              <a:lumMod val="95000"/>
            </a:schemeClr>
          </a:solidFill>
          <a:ln w="12700" cap="flat" cmpd="sng" algn="ctr">
            <a:noFill/>
            <a:prstDash val="solid"/>
            <a:round/>
            <a:headEnd type="none" w="med" len="med"/>
            <a:tailEnd type="none" w="med" len="med"/>
          </a:ln>
          <a:effectLst/>
        </p:spPr>
        <p:txBody>
          <a:bodyPr/>
          <a:lstStyle/>
          <a:p>
            <a:pPr>
              <a:defRPr/>
            </a:pPr>
            <a:endParaRPr lang="en-US">
              <a:ea typeface="+mn-ea"/>
            </a:endParaRPr>
          </a:p>
        </p:txBody>
      </p:sp>
      <p:pic>
        <p:nvPicPr>
          <p:cNvPr id="11" name="Picture 10" descr="NETL-PMS286C+7451C.png"/>
          <p:cNvPicPr>
            <a:picLocks noChangeAspect="1"/>
          </p:cNvPicPr>
          <p:nvPr/>
        </p:nvPicPr>
        <p:blipFill>
          <a:blip r:embed="rId2" cstate="print"/>
          <a:stretch>
            <a:fillRect/>
          </a:stretch>
        </p:blipFill>
        <p:spPr>
          <a:xfrm>
            <a:off x="8344842" y="6464300"/>
            <a:ext cx="495946" cy="381000"/>
          </a:xfrm>
          <a:prstGeom prst="rect">
            <a:avLst/>
          </a:prstGeom>
        </p:spPr>
      </p:pic>
      <p:cxnSp>
        <p:nvCxnSpPr>
          <p:cNvPr id="10" name="Straight Connector 9"/>
          <p:cNvCxnSpPr/>
          <p:nvPr/>
        </p:nvCxnSpPr>
        <p:spPr>
          <a:xfrm>
            <a:off x="638" y="6437464"/>
            <a:ext cx="9144000" cy="1588"/>
          </a:xfrm>
          <a:prstGeom prst="line">
            <a:avLst/>
          </a:prstGeom>
          <a:ln w="19050">
            <a:solidFill>
              <a:srgbClr val="8FA6DE"/>
            </a:solidFill>
          </a:ln>
        </p:spPr>
        <p:style>
          <a:lnRef idx="1">
            <a:schemeClr val="accent1"/>
          </a:lnRef>
          <a:fillRef idx="0">
            <a:schemeClr val="accent1"/>
          </a:fillRef>
          <a:effectRef idx="0">
            <a:schemeClr val="accent1"/>
          </a:effectRef>
          <a:fontRef idx="minor">
            <a:schemeClr val="tx1"/>
          </a:fontRef>
        </p:style>
      </p:cxnSp>
      <p:sp>
        <p:nvSpPr>
          <p:cNvPr id="8" name="Text Placeholder 19"/>
          <p:cNvSpPr>
            <a:spLocks noGrp="1"/>
          </p:cNvSpPr>
          <p:nvPr>
            <p:ph type="body" sz="quarter" idx="11" hasCustomPrompt="1"/>
          </p:nvPr>
        </p:nvSpPr>
        <p:spPr>
          <a:xfrm>
            <a:off x="0" y="6477000"/>
            <a:ext cx="8229600" cy="310896"/>
          </a:xfrm>
        </p:spPr>
        <p:txBody>
          <a:bodyPr wrap="square" anchor="t" anchorCtr="0">
            <a:spAutoFit/>
          </a:bodyPr>
          <a:lstStyle>
            <a:lvl1pPr marL="0" indent="1588">
              <a:spcBef>
                <a:spcPts val="0"/>
              </a:spcBef>
              <a:buNone/>
              <a:defRPr sz="800" b="0" i="1">
                <a:solidFill>
                  <a:schemeClr val="bg1">
                    <a:lumMod val="7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spTree>
    <p:extLst>
      <p:ext uri="{BB962C8B-B14F-4D97-AF65-F5344CB8AC3E}">
        <p14:creationId xmlns:p14="http://schemas.microsoft.com/office/powerpoint/2010/main" val="3655406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1237"/>
            <a:ext cx="8229600" cy="5307788"/>
          </a:xfrm>
        </p:spPr>
        <p:txBody>
          <a:bodyPr>
            <a:normAutofit/>
          </a:bodyPr>
          <a:lstStyle>
            <a:lvl1pP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advClick="0"/>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Tree>
  </p:cSld>
  <p:clrMapOvr>
    <a:masterClrMapping/>
  </p:clrMapOvr>
  <p:transition spd="med"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65200"/>
            <a:ext cx="4038600" cy="5203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82133"/>
            <a:ext cx="4038600" cy="51868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6" name="Slide Number Placeholder 5"/>
          <p:cNvSpPr>
            <a:spLocks noGrp="1"/>
          </p:cNvSpPr>
          <p:nvPr>
            <p:ph type="sldNum" sz="quarter" idx="11"/>
          </p:nvPr>
        </p:nvSpPr>
        <p:spPr>
          <a:xfrm>
            <a:off x="6940070" y="6339158"/>
            <a:ext cx="2133600" cy="365125"/>
          </a:xfrm>
          <a:prstGeom prst="rect">
            <a:avLst/>
          </a:prstGeom>
        </p:spPr>
        <p:txBody>
          <a:bodyPr/>
          <a:lstStyle/>
          <a:p>
            <a:fld id="{16664F2E-A1CC-4CA6-9D64-F769760754AA}" type="slidenum">
              <a:rPr lang="en-US" smtClean="0"/>
              <a:pPr/>
              <a:t>‹#›</a:t>
            </a:fld>
            <a:endParaRPr lang="en-US" dirty="0"/>
          </a:p>
        </p:txBody>
      </p:sp>
    </p:spTree>
  </p:cSld>
  <p:clrMapOvr>
    <a:masterClrMapping/>
  </p:clrMapOvr>
  <p:transition spd="med" advClick="0"/>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533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95029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90059"/>
            <a:ext cx="4040188" cy="4672517"/>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95029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90060"/>
            <a:ext cx="4041775" cy="4661884"/>
          </a:xfrm>
        </p:spPr>
        <p:txBody>
          <a:bodyPr/>
          <a:lstStyle>
            <a:lvl1pPr>
              <a:defRPr sz="2400" b="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8" name="Slide Number Placeholder 7"/>
          <p:cNvSpPr>
            <a:spLocks noGrp="1"/>
          </p:cNvSpPr>
          <p:nvPr>
            <p:ph type="sldNum" sz="quarter" idx="11"/>
          </p:nvPr>
        </p:nvSpPr>
        <p:spPr>
          <a:xfrm>
            <a:off x="6940070" y="6339158"/>
            <a:ext cx="2133600" cy="365125"/>
          </a:xfrm>
          <a:prstGeom prst="rect">
            <a:avLst/>
          </a:prstGeom>
        </p:spPr>
        <p:txBody>
          <a:bodyPr/>
          <a:lstStyle/>
          <a:p>
            <a:fld id="{16664F2E-A1CC-4CA6-9D64-F769760754AA}" type="slidenum">
              <a:rPr lang="en-US" smtClean="0"/>
              <a:pPr/>
              <a:t>‹#›</a:t>
            </a:fld>
            <a:endParaRPr lang="en-US" dirty="0"/>
          </a:p>
        </p:txBody>
      </p:sp>
    </p:spTree>
  </p:cSld>
  <p:clrMapOvr>
    <a:masterClrMapping/>
  </p:clrMapOvr>
  <p:transition spd="med" advClick="0"/>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8815"/>
            <a:ext cx="8229600" cy="549275"/>
          </a:xfrm>
        </p:spPr>
        <p:txBody>
          <a:bodyPr>
            <a:normAutofit/>
          </a:bodyPr>
          <a:lstStyle>
            <a:lvl1pPr>
              <a:defRPr>
                <a:latin typeface="Calibri" panose="020F0502020204030204" pitchFamily="34" charset="0"/>
              </a:defRPr>
            </a:lvl1pPr>
          </a:lstStyle>
          <a:p>
            <a:r>
              <a:rPr lang="en-US" dirty="0" smtClean="0"/>
              <a:t>Click to edit Master title style</a:t>
            </a:r>
            <a:endParaRPr lang="en-US" dirty="0"/>
          </a:p>
        </p:txBody>
      </p:sp>
    </p:spTree>
  </p:cSld>
  <p:clrMapOvr>
    <a:masterClrMapping/>
  </p:clrMapOvr>
  <p:transition spd="med" advClick="0"/>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3" name="Slide Number Placeholder 2"/>
          <p:cNvSpPr>
            <a:spLocks noGrp="1"/>
          </p:cNvSpPr>
          <p:nvPr>
            <p:ph type="sldNum" sz="quarter" idx="11"/>
          </p:nvPr>
        </p:nvSpPr>
        <p:spPr>
          <a:xfrm>
            <a:off x="6940070" y="6339158"/>
            <a:ext cx="2133600" cy="365125"/>
          </a:xfrm>
          <a:prstGeom prst="rect">
            <a:avLst/>
          </a:prstGeom>
        </p:spPr>
        <p:txBody>
          <a:bodyPr/>
          <a:lstStyle/>
          <a:p>
            <a:fld id="{16664F2E-A1CC-4CA6-9D64-F769760754AA}" type="slidenum">
              <a:rPr lang="en-US" smtClean="0"/>
              <a:pPr/>
              <a:t>‹#›</a:t>
            </a:fld>
            <a:endParaRPr lang="en-US" dirty="0"/>
          </a:p>
        </p:txBody>
      </p:sp>
    </p:spTree>
  </p:cSld>
  <p:clrMapOvr>
    <a:masterClrMapping/>
  </p:clrMapOvr>
  <p:transition spd="med" advClick="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6" name="Slide Number Placeholder 5"/>
          <p:cNvSpPr>
            <a:spLocks noGrp="1"/>
          </p:cNvSpPr>
          <p:nvPr>
            <p:ph type="sldNum" sz="quarter" idx="11"/>
          </p:nvPr>
        </p:nvSpPr>
        <p:spPr>
          <a:xfrm>
            <a:off x="6940070" y="6339158"/>
            <a:ext cx="2133600" cy="365125"/>
          </a:xfrm>
          <a:prstGeom prst="rect">
            <a:avLst/>
          </a:prstGeom>
        </p:spPr>
        <p:txBody>
          <a:bodyPr/>
          <a:lstStyle/>
          <a:p>
            <a:fld id="{16664F2E-A1CC-4CA6-9D64-F769760754AA}" type="slidenum">
              <a:rPr lang="en-US" smtClean="0"/>
              <a:pPr/>
              <a:t>‹#›</a:t>
            </a:fld>
            <a:endParaRPr lang="en-US" dirty="0"/>
          </a:p>
        </p:txBody>
      </p:sp>
    </p:spTree>
  </p:cSld>
  <p:clrMapOvr>
    <a:masterClrMapping/>
  </p:clrMapOvr>
  <p:transition spd="med" advClick="0"/>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ftr" sz="quarter" idx="10"/>
          </p:nvPr>
        </p:nvSpPr>
        <p:spPr>
          <a:xfrm>
            <a:off x="7695027" y="6528239"/>
            <a:ext cx="1427871" cy="301625"/>
          </a:xfrm>
          <a:prstGeom prst="rect">
            <a:avLst/>
          </a:prstGeom>
          <a:ln/>
        </p:spPr>
        <p:txBody>
          <a:bodyPr/>
          <a:lstStyle>
            <a:lvl1pPr>
              <a:defRPr/>
            </a:lvl1pPr>
          </a:lstStyle>
          <a:p>
            <a:pPr>
              <a:defRPr/>
            </a:pPr>
            <a:endParaRPr lang="en-US" dirty="0"/>
          </a:p>
        </p:txBody>
      </p:sp>
      <p:sp>
        <p:nvSpPr>
          <p:cNvPr id="6" name="Slide Number Placeholder 5"/>
          <p:cNvSpPr>
            <a:spLocks noGrp="1"/>
          </p:cNvSpPr>
          <p:nvPr>
            <p:ph type="sldNum" sz="quarter" idx="11"/>
          </p:nvPr>
        </p:nvSpPr>
        <p:spPr>
          <a:xfrm>
            <a:off x="6940070" y="6339158"/>
            <a:ext cx="2133600" cy="365125"/>
          </a:xfrm>
          <a:prstGeom prst="rect">
            <a:avLst/>
          </a:prstGeom>
        </p:spPr>
        <p:txBody>
          <a:bodyPr/>
          <a:lstStyle/>
          <a:p>
            <a:fld id="{16664F2E-A1CC-4CA6-9D64-F769760754AA}" type="slidenum">
              <a:rPr lang="en-US" smtClean="0"/>
              <a:pPr/>
              <a:t>‹#›</a:t>
            </a:fld>
            <a:endParaRPr lang="en-US" dirty="0"/>
          </a:p>
        </p:txBody>
      </p:sp>
    </p:spTree>
  </p:cSld>
  <p:clrMapOvr>
    <a:masterClrMapping/>
  </p:clrMapOvr>
  <p:transition spd="med" advClick="0"/>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6"/>
          <p:cNvSpPr>
            <a:spLocks noChangeArrowheads="1"/>
          </p:cNvSpPr>
          <p:nvPr/>
        </p:nvSpPr>
        <p:spPr bwMode="auto">
          <a:xfrm>
            <a:off x="0" y="6124352"/>
            <a:ext cx="2060812" cy="719415"/>
          </a:xfrm>
          <a:prstGeom prst="rect">
            <a:avLst/>
          </a:prstGeom>
          <a:gradFill rotWithShape="1">
            <a:gsLst>
              <a:gs pos="0">
                <a:srgbClr val="FFFFFF"/>
              </a:gs>
              <a:gs pos="50000">
                <a:srgbClr val="3399FF">
                  <a:alpha val="42000"/>
                </a:srgbClr>
              </a:gs>
              <a:gs pos="100000">
                <a:srgbClr val="FFFFFF"/>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7" name="Rectangle 3"/>
          <p:cNvSpPr>
            <a:spLocks noGrp="1" noChangeArrowheads="1"/>
          </p:cNvSpPr>
          <p:nvPr>
            <p:ph type="title"/>
          </p:nvPr>
        </p:nvSpPr>
        <p:spPr bwMode="auto">
          <a:xfrm>
            <a:off x="457200" y="182563"/>
            <a:ext cx="8229600" cy="549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370013"/>
            <a:ext cx="8229600" cy="4799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9" name="Picture 8" descr="CCSI_logo"/>
          <p:cNvPicPr/>
          <p:nvPr/>
        </p:nvPicPr>
        <p:blipFill>
          <a:blip r:embed="rId16" cstate="print"/>
          <a:srcRect/>
          <a:stretch>
            <a:fillRect/>
          </a:stretch>
        </p:blipFill>
        <p:spPr bwMode="auto">
          <a:xfrm>
            <a:off x="35167" y="6134837"/>
            <a:ext cx="1938338" cy="723163"/>
          </a:xfrm>
          <a:prstGeom prst="rect">
            <a:avLst/>
          </a:prstGeom>
          <a:noFill/>
        </p:spPr>
      </p:pic>
      <p:sp>
        <p:nvSpPr>
          <p:cNvPr id="8" name="Rectangle 7"/>
          <p:cNvSpPr/>
          <p:nvPr/>
        </p:nvSpPr>
        <p:spPr>
          <a:xfrm>
            <a:off x="8700868" y="6572136"/>
            <a:ext cx="443132" cy="276999"/>
          </a:xfrm>
          <a:prstGeom prst="rect">
            <a:avLst/>
          </a:prstGeom>
        </p:spPr>
        <p:txBody>
          <a:bodyPr wrap="square">
            <a:spAutoFit/>
          </a:bodyPr>
          <a:lstStyle/>
          <a:p>
            <a:pPr algn="r"/>
            <a:fld id="{16664F2E-A1CC-4CA6-9D64-F769760754AA}" type="slidenum">
              <a:rPr lang="en-US" sz="1200" b="1" i="0" u="none" smtClean="0">
                <a:solidFill>
                  <a:schemeClr val="tx1"/>
                </a:solidFill>
              </a:rPr>
              <a:pPr algn="r"/>
              <a:t>‹#›</a:t>
            </a:fld>
            <a:endParaRPr lang="en-US" sz="1200" b="1" i="0" u="none" dirty="0">
              <a:solidFill>
                <a:schemeClr val="tx1"/>
              </a:solidFill>
            </a:endParaRPr>
          </a:p>
        </p:txBody>
      </p:sp>
      <p:pic>
        <p:nvPicPr>
          <p:cNvPr id="10" name="Picture 17"/>
          <p:cNvPicPr>
            <a:picLocks noChangeAspect="1" noChangeArrowheads="1"/>
          </p:cNvPicPr>
          <p:nvPr/>
        </p:nvPicPr>
        <p:blipFill>
          <a:blip r:embed="rId17" cstate="print"/>
          <a:srcRect/>
          <a:stretch>
            <a:fillRect/>
          </a:stretch>
        </p:blipFill>
        <p:spPr bwMode="auto">
          <a:xfrm>
            <a:off x="5214104" y="6370683"/>
            <a:ext cx="838200" cy="350837"/>
          </a:xfrm>
          <a:prstGeom prst="rect">
            <a:avLst/>
          </a:prstGeom>
          <a:noFill/>
          <a:ln w="9525">
            <a:noFill/>
            <a:miter lim="800000"/>
            <a:headEnd/>
            <a:tailEnd/>
          </a:ln>
        </p:spPr>
      </p:pic>
      <p:pic>
        <p:nvPicPr>
          <p:cNvPr id="12" name="Picture 18"/>
          <p:cNvPicPr>
            <a:picLocks noChangeAspect="1" noChangeArrowheads="1"/>
          </p:cNvPicPr>
          <p:nvPr/>
        </p:nvPicPr>
        <p:blipFill>
          <a:blip r:embed="rId18" cstate="print"/>
          <a:srcRect/>
          <a:stretch>
            <a:fillRect/>
          </a:stretch>
        </p:blipFill>
        <p:spPr bwMode="auto">
          <a:xfrm>
            <a:off x="6148237" y="6277946"/>
            <a:ext cx="584200" cy="525462"/>
          </a:xfrm>
          <a:prstGeom prst="rect">
            <a:avLst/>
          </a:prstGeom>
          <a:noFill/>
          <a:ln w="9525">
            <a:noFill/>
            <a:miter lim="800000"/>
            <a:headEnd/>
            <a:tailEnd/>
          </a:ln>
        </p:spPr>
      </p:pic>
      <p:pic>
        <p:nvPicPr>
          <p:cNvPr id="13" name="Picture 19"/>
          <p:cNvPicPr>
            <a:picLocks noChangeAspect="1" noChangeArrowheads="1"/>
          </p:cNvPicPr>
          <p:nvPr/>
        </p:nvPicPr>
        <p:blipFill>
          <a:blip r:embed="rId19" cstate="print"/>
          <a:srcRect/>
          <a:stretch>
            <a:fillRect/>
          </a:stretch>
        </p:blipFill>
        <p:spPr bwMode="auto">
          <a:xfrm>
            <a:off x="2871804" y="6263680"/>
            <a:ext cx="838200" cy="471488"/>
          </a:xfrm>
          <a:prstGeom prst="rect">
            <a:avLst/>
          </a:prstGeom>
          <a:noFill/>
          <a:ln w="9525">
            <a:noFill/>
            <a:miter lim="800000"/>
            <a:headEnd/>
            <a:tailEnd/>
          </a:ln>
        </p:spPr>
      </p:pic>
      <p:grpSp>
        <p:nvGrpSpPr>
          <p:cNvPr id="14" name="Group 20"/>
          <p:cNvGrpSpPr>
            <a:grpSpLocks/>
          </p:cNvGrpSpPr>
          <p:nvPr/>
        </p:nvGrpSpPr>
        <p:grpSpPr bwMode="auto">
          <a:xfrm>
            <a:off x="2119282" y="6258279"/>
            <a:ext cx="642938" cy="490537"/>
            <a:chOff x="867" y="1822"/>
            <a:chExt cx="536" cy="409"/>
          </a:xfrm>
        </p:grpSpPr>
        <p:sp>
          <p:nvSpPr>
            <p:cNvPr id="15" name="Freeform 21"/>
            <p:cNvSpPr>
              <a:spLocks/>
            </p:cNvSpPr>
            <p:nvPr/>
          </p:nvSpPr>
          <p:spPr bwMode="auto">
            <a:xfrm>
              <a:off x="867" y="1822"/>
              <a:ext cx="451" cy="409"/>
            </a:xfrm>
            <a:custGeom>
              <a:avLst/>
              <a:gdLst>
                <a:gd name="T0" fmla="*/ 264 w 451"/>
                <a:gd name="T1" fmla="*/ 290 h 409"/>
                <a:gd name="T2" fmla="*/ 258 w 451"/>
                <a:gd name="T3" fmla="*/ 294 h 409"/>
                <a:gd name="T4" fmla="*/ 252 w 451"/>
                <a:gd name="T5" fmla="*/ 299 h 409"/>
                <a:gd name="T6" fmla="*/ 245 w 451"/>
                <a:gd name="T7" fmla="*/ 303 h 409"/>
                <a:gd name="T8" fmla="*/ 238 w 451"/>
                <a:gd name="T9" fmla="*/ 306 h 409"/>
                <a:gd name="T10" fmla="*/ 231 w 451"/>
                <a:gd name="T11" fmla="*/ 309 h 409"/>
                <a:gd name="T12" fmla="*/ 224 w 451"/>
                <a:gd name="T13" fmla="*/ 312 h 409"/>
                <a:gd name="T14" fmla="*/ 217 w 451"/>
                <a:gd name="T15" fmla="*/ 314 h 409"/>
                <a:gd name="T16" fmla="*/ 209 w 451"/>
                <a:gd name="T17" fmla="*/ 315 h 409"/>
                <a:gd name="T18" fmla="*/ 201 w 451"/>
                <a:gd name="T19" fmla="*/ 316 h 409"/>
                <a:gd name="T20" fmla="*/ 193 w 451"/>
                <a:gd name="T21" fmla="*/ 316 h 409"/>
                <a:gd name="T22" fmla="*/ 176 w 451"/>
                <a:gd name="T23" fmla="*/ 315 h 409"/>
                <a:gd name="T24" fmla="*/ 161 w 451"/>
                <a:gd name="T25" fmla="*/ 312 h 409"/>
                <a:gd name="T26" fmla="*/ 146 w 451"/>
                <a:gd name="T27" fmla="*/ 306 h 409"/>
                <a:gd name="T28" fmla="*/ 133 w 451"/>
                <a:gd name="T29" fmla="*/ 298 h 409"/>
                <a:gd name="T30" fmla="*/ 120 w 451"/>
                <a:gd name="T31" fmla="*/ 289 h 409"/>
                <a:gd name="T32" fmla="*/ 110 w 451"/>
                <a:gd name="T33" fmla="*/ 277 h 409"/>
                <a:gd name="T34" fmla="*/ 101 w 451"/>
                <a:gd name="T35" fmla="*/ 265 h 409"/>
                <a:gd name="T36" fmla="*/ 94 w 451"/>
                <a:gd name="T37" fmla="*/ 251 h 409"/>
                <a:gd name="T38" fmla="*/ 89 w 451"/>
                <a:gd name="T39" fmla="*/ 236 h 409"/>
                <a:gd name="T40" fmla="*/ 86 w 451"/>
                <a:gd name="T41" fmla="*/ 220 h 409"/>
                <a:gd name="T42" fmla="*/ 85 w 451"/>
                <a:gd name="T43" fmla="*/ 204 h 409"/>
                <a:gd name="T44" fmla="*/ 87 w 451"/>
                <a:gd name="T45" fmla="*/ 188 h 409"/>
                <a:gd name="T46" fmla="*/ 92 w 451"/>
                <a:gd name="T47" fmla="*/ 173 h 409"/>
                <a:gd name="T48" fmla="*/ 98 w 451"/>
                <a:gd name="T49" fmla="*/ 159 h 409"/>
                <a:gd name="T50" fmla="*/ 106 w 451"/>
                <a:gd name="T51" fmla="*/ 146 h 409"/>
                <a:gd name="T52" fmla="*/ 117 w 451"/>
                <a:gd name="T53" fmla="*/ 134 h 409"/>
                <a:gd name="T54" fmla="*/ 128 w 451"/>
                <a:gd name="T55" fmla="*/ 124 h 409"/>
                <a:gd name="T56" fmla="*/ 141 w 451"/>
                <a:gd name="T57" fmla="*/ 115 h 409"/>
                <a:gd name="T58" fmla="*/ 156 w 451"/>
                <a:gd name="T59" fmla="*/ 109 h 409"/>
                <a:gd name="T60" fmla="*/ 171 w 451"/>
                <a:gd name="T61" fmla="*/ 105 h 409"/>
                <a:gd name="T62" fmla="*/ 187 w 451"/>
                <a:gd name="T63" fmla="*/ 103 h 409"/>
                <a:gd name="T64" fmla="*/ 198 w 451"/>
                <a:gd name="T65" fmla="*/ 103 h 409"/>
                <a:gd name="T66" fmla="*/ 207 w 451"/>
                <a:gd name="T67" fmla="*/ 104 h 409"/>
                <a:gd name="T68" fmla="*/ 216 w 451"/>
                <a:gd name="T69" fmla="*/ 105 h 409"/>
                <a:gd name="T70" fmla="*/ 224 w 451"/>
                <a:gd name="T71" fmla="*/ 107 h 409"/>
                <a:gd name="T72" fmla="*/ 232 w 451"/>
                <a:gd name="T73" fmla="*/ 110 h 409"/>
                <a:gd name="T74" fmla="*/ 239 w 451"/>
                <a:gd name="T75" fmla="*/ 113 h 409"/>
                <a:gd name="T76" fmla="*/ 247 w 451"/>
                <a:gd name="T77" fmla="*/ 117 h 409"/>
                <a:gd name="T78" fmla="*/ 254 w 451"/>
                <a:gd name="T79" fmla="*/ 122 h 409"/>
                <a:gd name="T80" fmla="*/ 260 w 451"/>
                <a:gd name="T81" fmla="*/ 127 h 409"/>
                <a:gd name="T82" fmla="*/ 266 w 451"/>
                <a:gd name="T83" fmla="*/ 132 h 409"/>
                <a:gd name="T84" fmla="*/ 272 w 451"/>
                <a:gd name="T85" fmla="*/ 138 h 409"/>
                <a:gd name="T86" fmla="*/ 360 w 451"/>
                <a:gd name="T87" fmla="*/ 61 h 409"/>
                <a:gd name="T88" fmla="*/ 259 w 451"/>
                <a:gd name="T89" fmla="*/ 76 h 409"/>
                <a:gd name="T90" fmla="*/ 201 w 451"/>
                <a:gd name="T91" fmla="*/ 36 h 409"/>
                <a:gd name="T92" fmla="*/ 149 w 451"/>
                <a:gd name="T93" fmla="*/ 79 h 409"/>
                <a:gd name="T94" fmla="*/ 54 w 451"/>
                <a:gd name="T95" fmla="*/ 55 h 409"/>
                <a:gd name="T96" fmla="*/ 67 w 451"/>
                <a:gd name="T97" fmla="*/ 150 h 409"/>
                <a:gd name="T98" fmla="*/ 25 w 451"/>
                <a:gd name="T99" fmla="*/ 206 h 409"/>
                <a:gd name="T100" fmla="*/ 67 w 451"/>
                <a:gd name="T101" fmla="*/ 260 h 409"/>
                <a:gd name="T102" fmla="*/ 55 w 451"/>
                <a:gd name="T103" fmla="*/ 355 h 409"/>
                <a:gd name="T104" fmla="*/ 150 w 451"/>
                <a:gd name="T105" fmla="*/ 334 h 409"/>
                <a:gd name="T106" fmla="*/ 196 w 451"/>
                <a:gd name="T107" fmla="*/ 381 h 409"/>
                <a:gd name="T108" fmla="*/ 260 w 451"/>
                <a:gd name="T109" fmla="*/ 339 h 409"/>
                <a:gd name="T110" fmla="*/ 451 w 451"/>
                <a:gd name="T111" fmla="*/ 28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1"/>
                <a:gd name="T169" fmla="*/ 0 h 409"/>
                <a:gd name="T170" fmla="*/ 451 w 451"/>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1" h="409">
                  <a:moveTo>
                    <a:pt x="268" y="286"/>
                  </a:moveTo>
                  <a:lnTo>
                    <a:pt x="266" y="288"/>
                  </a:lnTo>
                  <a:lnTo>
                    <a:pt x="264" y="290"/>
                  </a:lnTo>
                  <a:lnTo>
                    <a:pt x="262" y="291"/>
                  </a:lnTo>
                  <a:lnTo>
                    <a:pt x="260" y="293"/>
                  </a:lnTo>
                  <a:lnTo>
                    <a:pt x="258" y="294"/>
                  </a:lnTo>
                  <a:lnTo>
                    <a:pt x="256" y="296"/>
                  </a:lnTo>
                  <a:lnTo>
                    <a:pt x="254" y="297"/>
                  </a:lnTo>
                  <a:lnTo>
                    <a:pt x="252" y="299"/>
                  </a:lnTo>
                  <a:lnTo>
                    <a:pt x="250" y="300"/>
                  </a:lnTo>
                  <a:lnTo>
                    <a:pt x="247" y="301"/>
                  </a:lnTo>
                  <a:lnTo>
                    <a:pt x="245" y="303"/>
                  </a:lnTo>
                  <a:lnTo>
                    <a:pt x="243" y="304"/>
                  </a:lnTo>
                  <a:lnTo>
                    <a:pt x="241" y="305"/>
                  </a:lnTo>
                  <a:lnTo>
                    <a:pt x="238" y="306"/>
                  </a:lnTo>
                  <a:lnTo>
                    <a:pt x="236" y="307"/>
                  </a:lnTo>
                  <a:lnTo>
                    <a:pt x="234" y="308"/>
                  </a:lnTo>
                  <a:lnTo>
                    <a:pt x="231" y="309"/>
                  </a:lnTo>
                  <a:lnTo>
                    <a:pt x="229" y="310"/>
                  </a:lnTo>
                  <a:lnTo>
                    <a:pt x="227" y="311"/>
                  </a:lnTo>
                  <a:lnTo>
                    <a:pt x="224" y="312"/>
                  </a:lnTo>
                  <a:lnTo>
                    <a:pt x="222" y="312"/>
                  </a:lnTo>
                  <a:lnTo>
                    <a:pt x="219" y="313"/>
                  </a:lnTo>
                  <a:lnTo>
                    <a:pt x="217" y="314"/>
                  </a:lnTo>
                  <a:lnTo>
                    <a:pt x="214" y="314"/>
                  </a:lnTo>
                  <a:lnTo>
                    <a:pt x="211" y="315"/>
                  </a:lnTo>
                  <a:lnTo>
                    <a:pt x="209" y="315"/>
                  </a:lnTo>
                  <a:lnTo>
                    <a:pt x="206" y="316"/>
                  </a:lnTo>
                  <a:lnTo>
                    <a:pt x="203" y="316"/>
                  </a:lnTo>
                  <a:lnTo>
                    <a:pt x="201" y="316"/>
                  </a:lnTo>
                  <a:lnTo>
                    <a:pt x="198" y="316"/>
                  </a:lnTo>
                  <a:lnTo>
                    <a:pt x="195" y="316"/>
                  </a:lnTo>
                  <a:lnTo>
                    <a:pt x="193" y="316"/>
                  </a:lnTo>
                  <a:lnTo>
                    <a:pt x="187" y="316"/>
                  </a:lnTo>
                  <a:lnTo>
                    <a:pt x="182" y="316"/>
                  </a:lnTo>
                  <a:lnTo>
                    <a:pt x="176" y="315"/>
                  </a:lnTo>
                  <a:lnTo>
                    <a:pt x="171" y="314"/>
                  </a:lnTo>
                  <a:lnTo>
                    <a:pt x="166" y="313"/>
                  </a:lnTo>
                  <a:lnTo>
                    <a:pt x="161" y="312"/>
                  </a:lnTo>
                  <a:lnTo>
                    <a:pt x="156" y="310"/>
                  </a:lnTo>
                  <a:lnTo>
                    <a:pt x="151" y="308"/>
                  </a:lnTo>
                  <a:lnTo>
                    <a:pt x="146" y="306"/>
                  </a:lnTo>
                  <a:lnTo>
                    <a:pt x="141" y="303"/>
                  </a:lnTo>
                  <a:lnTo>
                    <a:pt x="137" y="301"/>
                  </a:lnTo>
                  <a:lnTo>
                    <a:pt x="133" y="298"/>
                  </a:lnTo>
                  <a:lnTo>
                    <a:pt x="128" y="295"/>
                  </a:lnTo>
                  <a:lnTo>
                    <a:pt x="124" y="292"/>
                  </a:lnTo>
                  <a:lnTo>
                    <a:pt x="120" y="289"/>
                  </a:lnTo>
                  <a:lnTo>
                    <a:pt x="117" y="285"/>
                  </a:lnTo>
                  <a:lnTo>
                    <a:pt x="113" y="281"/>
                  </a:lnTo>
                  <a:lnTo>
                    <a:pt x="110" y="277"/>
                  </a:lnTo>
                  <a:lnTo>
                    <a:pt x="106" y="273"/>
                  </a:lnTo>
                  <a:lnTo>
                    <a:pt x="104" y="269"/>
                  </a:lnTo>
                  <a:lnTo>
                    <a:pt x="101" y="265"/>
                  </a:lnTo>
                  <a:lnTo>
                    <a:pt x="98" y="260"/>
                  </a:lnTo>
                  <a:lnTo>
                    <a:pt x="96" y="256"/>
                  </a:lnTo>
                  <a:lnTo>
                    <a:pt x="94" y="251"/>
                  </a:lnTo>
                  <a:lnTo>
                    <a:pt x="92" y="246"/>
                  </a:lnTo>
                  <a:lnTo>
                    <a:pt x="90" y="241"/>
                  </a:lnTo>
                  <a:lnTo>
                    <a:pt x="89" y="236"/>
                  </a:lnTo>
                  <a:lnTo>
                    <a:pt x="87" y="231"/>
                  </a:lnTo>
                  <a:lnTo>
                    <a:pt x="86" y="226"/>
                  </a:lnTo>
                  <a:lnTo>
                    <a:pt x="86" y="220"/>
                  </a:lnTo>
                  <a:lnTo>
                    <a:pt x="85" y="215"/>
                  </a:lnTo>
                  <a:lnTo>
                    <a:pt x="85" y="209"/>
                  </a:lnTo>
                  <a:lnTo>
                    <a:pt x="85" y="204"/>
                  </a:lnTo>
                  <a:lnTo>
                    <a:pt x="86" y="199"/>
                  </a:lnTo>
                  <a:lnTo>
                    <a:pt x="86" y="193"/>
                  </a:lnTo>
                  <a:lnTo>
                    <a:pt x="87" y="188"/>
                  </a:lnTo>
                  <a:lnTo>
                    <a:pt x="89" y="183"/>
                  </a:lnTo>
                  <a:lnTo>
                    <a:pt x="90" y="178"/>
                  </a:lnTo>
                  <a:lnTo>
                    <a:pt x="92" y="173"/>
                  </a:lnTo>
                  <a:lnTo>
                    <a:pt x="94" y="168"/>
                  </a:lnTo>
                  <a:lnTo>
                    <a:pt x="96" y="163"/>
                  </a:lnTo>
                  <a:lnTo>
                    <a:pt x="98" y="159"/>
                  </a:lnTo>
                  <a:lnTo>
                    <a:pt x="101" y="154"/>
                  </a:lnTo>
                  <a:lnTo>
                    <a:pt x="104" y="150"/>
                  </a:lnTo>
                  <a:lnTo>
                    <a:pt x="106" y="146"/>
                  </a:lnTo>
                  <a:lnTo>
                    <a:pt x="110" y="142"/>
                  </a:lnTo>
                  <a:lnTo>
                    <a:pt x="113" y="138"/>
                  </a:lnTo>
                  <a:lnTo>
                    <a:pt x="117" y="134"/>
                  </a:lnTo>
                  <a:lnTo>
                    <a:pt x="120" y="130"/>
                  </a:lnTo>
                  <a:lnTo>
                    <a:pt x="124" y="127"/>
                  </a:lnTo>
                  <a:lnTo>
                    <a:pt x="128" y="124"/>
                  </a:lnTo>
                  <a:lnTo>
                    <a:pt x="133" y="121"/>
                  </a:lnTo>
                  <a:lnTo>
                    <a:pt x="137" y="118"/>
                  </a:lnTo>
                  <a:lnTo>
                    <a:pt x="141" y="115"/>
                  </a:lnTo>
                  <a:lnTo>
                    <a:pt x="146" y="113"/>
                  </a:lnTo>
                  <a:lnTo>
                    <a:pt x="151" y="111"/>
                  </a:lnTo>
                  <a:lnTo>
                    <a:pt x="156" y="109"/>
                  </a:lnTo>
                  <a:lnTo>
                    <a:pt x="161" y="107"/>
                  </a:lnTo>
                  <a:lnTo>
                    <a:pt x="166" y="106"/>
                  </a:lnTo>
                  <a:lnTo>
                    <a:pt x="171" y="105"/>
                  </a:lnTo>
                  <a:lnTo>
                    <a:pt x="176" y="104"/>
                  </a:lnTo>
                  <a:lnTo>
                    <a:pt x="182" y="103"/>
                  </a:lnTo>
                  <a:lnTo>
                    <a:pt x="187" y="103"/>
                  </a:lnTo>
                  <a:lnTo>
                    <a:pt x="193" y="103"/>
                  </a:lnTo>
                  <a:lnTo>
                    <a:pt x="196" y="103"/>
                  </a:lnTo>
                  <a:lnTo>
                    <a:pt x="198" y="103"/>
                  </a:lnTo>
                  <a:lnTo>
                    <a:pt x="201" y="103"/>
                  </a:lnTo>
                  <a:lnTo>
                    <a:pt x="204" y="103"/>
                  </a:lnTo>
                  <a:lnTo>
                    <a:pt x="207" y="104"/>
                  </a:lnTo>
                  <a:lnTo>
                    <a:pt x="210" y="104"/>
                  </a:lnTo>
                  <a:lnTo>
                    <a:pt x="213" y="104"/>
                  </a:lnTo>
                  <a:lnTo>
                    <a:pt x="216" y="105"/>
                  </a:lnTo>
                  <a:lnTo>
                    <a:pt x="218" y="106"/>
                  </a:lnTo>
                  <a:lnTo>
                    <a:pt x="221" y="106"/>
                  </a:lnTo>
                  <a:lnTo>
                    <a:pt x="224" y="107"/>
                  </a:lnTo>
                  <a:lnTo>
                    <a:pt x="226" y="108"/>
                  </a:lnTo>
                  <a:lnTo>
                    <a:pt x="229" y="109"/>
                  </a:lnTo>
                  <a:lnTo>
                    <a:pt x="232" y="110"/>
                  </a:lnTo>
                  <a:lnTo>
                    <a:pt x="234" y="111"/>
                  </a:lnTo>
                  <a:lnTo>
                    <a:pt x="237" y="112"/>
                  </a:lnTo>
                  <a:lnTo>
                    <a:pt x="239" y="113"/>
                  </a:lnTo>
                  <a:lnTo>
                    <a:pt x="242" y="114"/>
                  </a:lnTo>
                  <a:lnTo>
                    <a:pt x="244" y="116"/>
                  </a:lnTo>
                  <a:lnTo>
                    <a:pt x="247" y="117"/>
                  </a:lnTo>
                  <a:lnTo>
                    <a:pt x="249" y="118"/>
                  </a:lnTo>
                  <a:lnTo>
                    <a:pt x="251" y="120"/>
                  </a:lnTo>
                  <a:lnTo>
                    <a:pt x="254" y="122"/>
                  </a:lnTo>
                  <a:lnTo>
                    <a:pt x="256" y="123"/>
                  </a:lnTo>
                  <a:lnTo>
                    <a:pt x="258" y="125"/>
                  </a:lnTo>
                  <a:lnTo>
                    <a:pt x="260" y="127"/>
                  </a:lnTo>
                  <a:lnTo>
                    <a:pt x="262" y="128"/>
                  </a:lnTo>
                  <a:lnTo>
                    <a:pt x="264" y="130"/>
                  </a:lnTo>
                  <a:lnTo>
                    <a:pt x="266" y="132"/>
                  </a:lnTo>
                  <a:lnTo>
                    <a:pt x="268" y="134"/>
                  </a:lnTo>
                  <a:lnTo>
                    <a:pt x="270" y="136"/>
                  </a:lnTo>
                  <a:lnTo>
                    <a:pt x="272" y="138"/>
                  </a:lnTo>
                  <a:lnTo>
                    <a:pt x="323" y="138"/>
                  </a:lnTo>
                  <a:lnTo>
                    <a:pt x="293" y="131"/>
                  </a:lnTo>
                  <a:lnTo>
                    <a:pt x="360" y="61"/>
                  </a:lnTo>
                  <a:lnTo>
                    <a:pt x="287" y="97"/>
                  </a:lnTo>
                  <a:lnTo>
                    <a:pt x="288" y="60"/>
                  </a:lnTo>
                  <a:lnTo>
                    <a:pt x="259" y="76"/>
                  </a:lnTo>
                  <a:lnTo>
                    <a:pt x="259" y="0"/>
                  </a:lnTo>
                  <a:lnTo>
                    <a:pt x="220" y="70"/>
                  </a:lnTo>
                  <a:lnTo>
                    <a:pt x="201" y="36"/>
                  </a:lnTo>
                  <a:lnTo>
                    <a:pt x="185" y="62"/>
                  </a:lnTo>
                  <a:lnTo>
                    <a:pt x="150" y="1"/>
                  </a:lnTo>
                  <a:lnTo>
                    <a:pt x="149" y="79"/>
                  </a:lnTo>
                  <a:lnTo>
                    <a:pt x="114" y="58"/>
                  </a:lnTo>
                  <a:lnTo>
                    <a:pt x="114" y="90"/>
                  </a:lnTo>
                  <a:lnTo>
                    <a:pt x="54" y="55"/>
                  </a:lnTo>
                  <a:lnTo>
                    <a:pt x="92" y="121"/>
                  </a:lnTo>
                  <a:lnTo>
                    <a:pt x="50" y="120"/>
                  </a:lnTo>
                  <a:lnTo>
                    <a:pt x="67" y="150"/>
                  </a:lnTo>
                  <a:lnTo>
                    <a:pt x="0" y="150"/>
                  </a:lnTo>
                  <a:lnTo>
                    <a:pt x="61" y="186"/>
                  </a:lnTo>
                  <a:lnTo>
                    <a:pt x="25" y="206"/>
                  </a:lnTo>
                  <a:lnTo>
                    <a:pt x="59" y="226"/>
                  </a:lnTo>
                  <a:lnTo>
                    <a:pt x="0" y="260"/>
                  </a:lnTo>
                  <a:lnTo>
                    <a:pt x="67" y="260"/>
                  </a:lnTo>
                  <a:lnTo>
                    <a:pt x="48" y="292"/>
                  </a:lnTo>
                  <a:lnTo>
                    <a:pt x="91" y="293"/>
                  </a:lnTo>
                  <a:lnTo>
                    <a:pt x="55" y="355"/>
                  </a:lnTo>
                  <a:lnTo>
                    <a:pt x="111" y="323"/>
                  </a:lnTo>
                  <a:lnTo>
                    <a:pt x="110" y="356"/>
                  </a:lnTo>
                  <a:lnTo>
                    <a:pt x="150" y="334"/>
                  </a:lnTo>
                  <a:lnTo>
                    <a:pt x="150" y="409"/>
                  </a:lnTo>
                  <a:lnTo>
                    <a:pt x="182" y="355"/>
                  </a:lnTo>
                  <a:lnTo>
                    <a:pt x="196" y="381"/>
                  </a:lnTo>
                  <a:lnTo>
                    <a:pt x="220" y="340"/>
                  </a:lnTo>
                  <a:lnTo>
                    <a:pt x="261" y="409"/>
                  </a:lnTo>
                  <a:lnTo>
                    <a:pt x="260" y="339"/>
                  </a:lnTo>
                  <a:lnTo>
                    <a:pt x="291" y="353"/>
                  </a:lnTo>
                  <a:lnTo>
                    <a:pt x="285" y="314"/>
                  </a:lnTo>
                  <a:lnTo>
                    <a:pt x="451" y="286"/>
                  </a:lnTo>
                  <a:lnTo>
                    <a:pt x="268" y="286"/>
                  </a:lnTo>
                  <a:close/>
                </a:path>
              </a:pathLst>
            </a:custGeom>
            <a:solidFill>
              <a:srgbClr val="738CD9"/>
            </a:solidFill>
            <a:ln w="9525">
              <a:noFill/>
              <a:round/>
              <a:headEnd/>
              <a:tailEnd/>
            </a:ln>
          </p:spPr>
          <p:txBody>
            <a:bodyPr/>
            <a:lstStyle/>
            <a:p>
              <a:endParaRPr lang="en-US"/>
            </a:p>
          </p:txBody>
        </p:sp>
        <p:sp>
          <p:nvSpPr>
            <p:cNvPr id="16" name="Freeform 22"/>
            <p:cNvSpPr>
              <a:spLocks/>
            </p:cNvSpPr>
            <p:nvPr/>
          </p:nvSpPr>
          <p:spPr bwMode="auto">
            <a:xfrm>
              <a:off x="986" y="1977"/>
              <a:ext cx="93" cy="112"/>
            </a:xfrm>
            <a:custGeom>
              <a:avLst/>
              <a:gdLst>
                <a:gd name="T0" fmla="*/ 1 w 93"/>
                <a:gd name="T1" fmla="*/ 101 h 112"/>
                <a:gd name="T2" fmla="*/ 2 w 93"/>
                <a:gd name="T3" fmla="*/ 103 h 112"/>
                <a:gd name="T4" fmla="*/ 3 w 93"/>
                <a:gd name="T5" fmla="*/ 106 h 112"/>
                <a:gd name="T6" fmla="*/ 4 w 93"/>
                <a:gd name="T7" fmla="*/ 107 h 112"/>
                <a:gd name="T8" fmla="*/ 6 w 93"/>
                <a:gd name="T9" fmla="*/ 109 h 112"/>
                <a:gd name="T10" fmla="*/ 7 w 93"/>
                <a:gd name="T11" fmla="*/ 110 h 112"/>
                <a:gd name="T12" fmla="*/ 9 w 93"/>
                <a:gd name="T13" fmla="*/ 111 h 112"/>
                <a:gd name="T14" fmla="*/ 11 w 93"/>
                <a:gd name="T15" fmla="*/ 111 h 112"/>
                <a:gd name="T16" fmla="*/ 13 w 93"/>
                <a:gd name="T17" fmla="*/ 112 h 112"/>
                <a:gd name="T18" fmla="*/ 16 w 93"/>
                <a:gd name="T19" fmla="*/ 111 h 112"/>
                <a:gd name="T20" fmla="*/ 18 w 93"/>
                <a:gd name="T21" fmla="*/ 111 h 112"/>
                <a:gd name="T22" fmla="*/ 20 w 93"/>
                <a:gd name="T23" fmla="*/ 110 h 112"/>
                <a:gd name="T24" fmla="*/ 22 w 93"/>
                <a:gd name="T25" fmla="*/ 108 h 112"/>
                <a:gd name="T26" fmla="*/ 23 w 93"/>
                <a:gd name="T27" fmla="*/ 106 h 112"/>
                <a:gd name="T28" fmla="*/ 25 w 93"/>
                <a:gd name="T29" fmla="*/ 104 h 112"/>
                <a:gd name="T30" fmla="*/ 26 w 93"/>
                <a:gd name="T31" fmla="*/ 101 h 112"/>
                <a:gd name="T32" fmla="*/ 64 w 93"/>
                <a:gd name="T33" fmla="*/ 104 h 112"/>
                <a:gd name="T34" fmla="*/ 66 w 93"/>
                <a:gd name="T35" fmla="*/ 106 h 112"/>
                <a:gd name="T36" fmla="*/ 67 w 93"/>
                <a:gd name="T37" fmla="*/ 108 h 112"/>
                <a:gd name="T38" fmla="*/ 69 w 93"/>
                <a:gd name="T39" fmla="*/ 109 h 112"/>
                <a:gd name="T40" fmla="*/ 71 w 93"/>
                <a:gd name="T41" fmla="*/ 110 h 112"/>
                <a:gd name="T42" fmla="*/ 73 w 93"/>
                <a:gd name="T43" fmla="*/ 111 h 112"/>
                <a:gd name="T44" fmla="*/ 75 w 93"/>
                <a:gd name="T45" fmla="*/ 111 h 112"/>
                <a:gd name="T46" fmla="*/ 77 w 93"/>
                <a:gd name="T47" fmla="*/ 112 h 112"/>
                <a:gd name="T48" fmla="*/ 80 w 93"/>
                <a:gd name="T49" fmla="*/ 111 h 112"/>
                <a:gd name="T50" fmla="*/ 83 w 93"/>
                <a:gd name="T51" fmla="*/ 111 h 112"/>
                <a:gd name="T52" fmla="*/ 85 w 93"/>
                <a:gd name="T53" fmla="*/ 110 h 112"/>
                <a:gd name="T54" fmla="*/ 87 w 93"/>
                <a:gd name="T55" fmla="*/ 109 h 112"/>
                <a:gd name="T56" fmla="*/ 89 w 93"/>
                <a:gd name="T57" fmla="*/ 108 h 112"/>
                <a:gd name="T58" fmla="*/ 91 w 93"/>
                <a:gd name="T59" fmla="*/ 106 h 112"/>
                <a:gd name="T60" fmla="*/ 92 w 93"/>
                <a:gd name="T61" fmla="*/ 104 h 112"/>
                <a:gd name="T62" fmla="*/ 93 w 93"/>
                <a:gd name="T63" fmla="*/ 101 h 112"/>
                <a:gd name="T64" fmla="*/ 93 w 93"/>
                <a:gd name="T65" fmla="*/ 11 h 112"/>
                <a:gd name="T66" fmla="*/ 93 w 93"/>
                <a:gd name="T67" fmla="*/ 9 h 112"/>
                <a:gd name="T68" fmla="*/ 92 w 93"/>
                <a:gd name="T69" fmla="*/ 7 h 112"/>
                <a:gd name="T70" fmla="*/ 91 w 93"/>
                <a:gd name="T71" fmla="*/ 5 h 112"/>
                <a:gd name="T72" fmla="*/ 90 w 93"/>
                <a:gd name="T73" fmla="*/ 3 h 112"/>
                <a:gd name="T74" fmla="*/ 88 w 93"/>
                <a:gd name="T75" fmla="*/ 2 h 112"/>
                <a:gd name="T76" fmla="*/ 86 w 93"/>
                <a:gd name="T77" fmla="*/ 1 h 112"/>
                <a:gd name="T78" fmla="*/ 83 w 93"/>
                <a:gd name="T79" fmla="*/ 0 h 112"/>
                <a:gd name="T80" fmla="*/ 79 w 93"/>
                <a:gd name="T81" fmla="*/ 0 h 112"/>
                <a:gd name="T82" fmla="*/ 76 w 93"/>
                <a:gd name="T83" fmla="*/ 1 h 112"/>
                <a:gd name="T84" fmla="*/ 74 w 93"/>
                <a:gd name="T85" fmla="*/ 2 h 112"/>
                <a:gd name="T86" fmla="*/ 72 w 93"/>
                <a:gd name="T87" fmla="*/ 2 h 112"/>
                <a:gd name="T88" fmla="*/ 71 w 93"/>
                <a:gd name="T89" fmla="*/ 4 h 112"/>
                <a:gd name="T90" fmla="*/ 70 w 93"/>
                <a:gd name="T91" fmla="*/ 6 h 112"/>
                <a:gd name="T92" fmla="*/ 69 w 93"/>
                <a:gd name="T93" fmla="*/ 8 h 112"/>
                <a:gd name="T94" fmla="*/ 68 w 93"/>
                <a:gd name="T95" fmla="*/ 11 h 112"/>
                <a:gd name="T96" fmla="*/ 28 w 93"/>
                <a:gd name="T97" fmla="*/ 6 h 112"/>
                <a:gd name="T98" fmla="*/ 28 w 93"/>
                <a:gd name="T99" fmla="*/ 5 h 112"/>
                <a:gd name="T100" fmla="*/ 27 w 93"/>
                <a:gd name="T101" fmla="*/ 4 h 112"/>
                <a:gd name="T102" fmla="*/ 25 w 93"/>
                <a:gd name="T103" fmla="*/ 2 h 112"/>
                <a:gd name="T104" fmla="*/ 23 w 93"/>
                <a:gd name="T105" fmla="*/ 1 h 112"/>
                <a:gd name="T106" fmla="*/ 19 w 93"/>
                <a:gd name="T107" fmla="*/ 0 h 112"/>
                <a:gd name="T108" fmla="*/ 15 w 93"/>
                <a:gd name="T109" fmla="*/ 0 h 112"/>
                <a:gd name="T110" fmla="*/ 12 w 93"/>
                <a:gd name="T111" fmla="*/ 1 h 112"/>
                <a:gd name="T112" fmla="*/ 9 w 93"/>
                <a:gd name="T113" fmla="*/ 2 h 112"/>
                <a:gd name="T114" fmla="*/ 7 w 93"/>
                <a:gd name="T115" fmla="*/ 3 h 112"/>
                <a:gd name="T116" fmla="*/ 5 w 93"/>
                <a:gd name="T117" fmla="*/ 5 h 112"/>
                <a:gd name="T118" fmla="*/ 3 w 93"/>
                <a:gd name="T119" fmla="*/ 7 h 112"/>
                <a:gd name="T120" fmla="*/ 2 w 93"/>
                <a:gd name="T121" fmla="*/ 10 h 112"/>
                <a:gd name="T122" fmla="*/ 1 w 93"/>
                <a:gd name="T123" fmla="*/ 13 h 1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3"/>
                <a:gd name="T187" fmla="*/ 0 h 112"/>
                <a:gd name="T188" fmla="*/ 93 w 93"/>
                <a:gd name="T189" fmla="*/ 112 h 1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3" h="112">
                  <a:moveTo>
                    <a:pt x="0" y="15"/>
                  </a:moveTo>
                  <a:lnTo>
                    <a:pt x="0" y="99"/>
                  </a:lnTo>
                  <a:lnTo>
                    <a:pt x="1" y="100"/>
                  </a:lnTo>
                  <a:lnTo>
                    <a:pt x="1" y="101"/>
                  </a:lnTo>
                  <a:lnTo>
                    <a:pt x="1" y="102"/>
                  </a:lnTo>
                  <a:lnTo>
                    <a:pt x="2" y="103"/>
                  </a:lnTo>
                  <a:lnTo>
                    <a:pt x="2" y="104"/>
                  </a:lnTo>
                  <a:lnTo>
                    <a:pt x="2" y="105"/>
                  </a:lnTo>
                  <a:lnTo>
                    <a:pt x="3" y="106"/>
                  </a:lnTo>
                  <a:lnTo>
                    <a:pt x="3" y="107"/>
                  </a:lnTo>
                  <a:lnTo>
                    <a:pt x="4" y="107"/>
                  </a:lnTo>
                  <a:lnTo>
                    <a:pt x="4" y="108"/>
                  </a:lnTo>
                  <a:lnTo>
                    <a:pt x="5" y="108"/>
                  </a:lnTo>
                  <a:lnTo>
                    <a:pt x="5" y="109"/>
                  </a:lnTo>
                  <a:lnTo>
                    <a:pt x="6" y="109"/>
                  </a:lnTo>
                  <a:lnTo>
                    <a:pt x="6" y="110"/>
                  </a:lnTo>
                  <a:lnTo>
                    <a:pt x="7" y="110"/>
                  </a:lnTo>
                  <a:lnTo>
                    <a:pt x="8" y="110"/>
                  </a:lnTo>
                  <a:lnTo>
                    <a:pt x="8" y="111"/>
                  </a:lnTo>
                  <a:lnTo>
                    <a:pt x="9" y="111"/>
                  </a:lnTo>
                  <a:lnTo>
                    <a:pt x="10" y="111"/>
                  </a:lnTo>
                  <a:lnTo>
                    <a:pt x="11" y="111"/>
                  </a:lnTo>
                  <a:lnTo>
                    <a:pt x="12" y="111"/>
                  </a:lnTo>
                  <a:lnTo>
                    <a:pt x="13" y="111"/>
                  </a:lnTo>
                  <a:lnTo>
                    <a:pt x="13" y="112"/>
                  </a:lnTo>
                  <a:lnTo>
                    <a:pt x="14" y="111"/>
                  </a:lnTo>
                  <a:lnTo>
                    <a:pt x="15" y="111"/>
                  </a:lnTo>
                  <a:lnTo>
                    <a:pt x="16" y="111"/>
                  </a:lnTo>
                  <a:lnTo>
                    <a:pt x="17" y="111"/>
                  </a:lnTo>
                  <a:lnTo>
                    <a:pt x="18" y="111"/>
                  </a:lnTo>
                  <a:lnTo>
                    <a:pt x="19" y="110"/>
                  </a:lnTo>
                  <a:lnTo>
                    <a:pt x="20" y="110"/>
                  </a:lnTo>
                  <a:lnTo>
                    <a:pt x="21" y="109"/>
                  </a:lnTo>
                  <a:lnTo>
                    <a:pt x="22" y="109"/>
                  </a:lnTo>
                  <a:lnTo>
                    <a:pt x="22" y="108"/>
                  </a:lnTo>
                  <a:lnTo>
                    <a:pt x="23" y="107"/>
                  </a:lnTo>
                  <a:lnTo>
                    <a:pt x="23" y="106"/>
                  </a:lnTo>
                  <a:lnTo>
                    <a:pt x="24" y="106"/>
                  </a:lnTo>
                  <a:lnTo>
                    <a:pt x="24" y="105"/>
                  </a:lnTo>
                  <a:lnTo>
                    <a:pt x="25" y="104"/>
                  </a:lnTo>
                  <a:lnTo>
                    <a:pt x="25" y="103"/>
                  </a:lnTo>
                  <a:lnTo>
                    <a:pt x="25" y="102"/>
                  </a:lnTo>
                  <a:lnTo>
                    <a:pt x="26" y="102"/>
                  </a:lnTo>
                  <a:lnTo>
                    <a:pt x="26" y="101"/>
                  </a:lnTo>
                  <a:lnTo>
                    <a:pt x="26" y="100"/>
                  </a:lnTo>
                  <a:lnTo>
                    <a:pt x="26" y="48"/>
                  </a:lnTo>
                  <a:lnTo>
                    <a:pt x="64" y="104"/>
                  </a:lnTo>
                  <a:lnTo>
                    <a:pt x="65" y="105"/>
                  </a:lnTo>
                  <a:lnTo>
                    <a:pt x="65" y="106"/>
                  </a:lnTo>
                  <a:lnTo>
                    <a:pt x="66" y="106"/>
                  </a:lnTo>
                  <a:lnTo>
                    <a:pt x="66" y="107"/>
                  </a:lnTo>
                  <a:lnTo>
                    <a:pt x="67" y="107"/>
                  </a:lnTo>
                  <a:lnTo>
                    <a:pt x="67" y="108"/>
                  </a:lnTo>
                  <a:lnTo>
                    <a:pt x="68" y="108"/>
                  </a:lnTo>
                  <a:lnTo>
                    <a:pt x="68" y="109"/>
                  </a:lnTo>
                  <a:lnTo>
                    <a:pt x="69" y="109"/>
                  </a:lnTo>
                  <a:lnTo>
                    <a:pt x="69" y="110"/>
                  </a:lnTo>
                  <a:lnTo>
                    <a:pt x="70" y="110"/>
                  </a:lnTo>
                  <a:lnTo>
                    <a:pt x="71" y="110"/>
                  </a:lnTo>
                  <a:lnTo>
                    <a:pt x="71" y="111"/>
                  </a:lnTo>
                  <a:lnTo>
                    <a:pt x="72" y="111"/>
                  </a:lnTo>
                  <a:lnTo>
                    <a:pt x="73" y="111"/>
                  </a:lnTo>
                  <a:lnTo>
                    <a:pt x="74" y="111"/>
                  </a:lnTo>
                  <a:lnTo>
                    <a:pt x="75" y="111"/>
                  </a:lnTo>
                  <a:lnTo>
                    <a:pt x="75" y="112"/>
                  </a:lnTo>
                  <a:lnTo>
                    <a:pt x="76" y="112"/>
                  </a:lnTo>
                  <a:lnTo>
                    <a:pt x="77" y="112"/>
                  </a:lnTo>
                  <a:lnTo>
                    <a:pt x="78" y="112"/>
                  </a:lnTo>
                  <a:lnTo>
                    <a:pt x="79" y="111"/>
                  </a:lnTo>
                  <a:lnTo>
                    <a:pt x="80" y="111"/>
                  </a:lnTo>
                  <a:lnTo>
                    <a:pt x="81" y="111"/>
                  </a:lnTo>
                  <a:lnTo>
                    <a:pt x="82" y="111"/>
                  </a:lnTo>
                  <a:lnTo>
                    <a:pt x="83" y="111"/>
                  </a:lnTo>
                  <a:lnTo>
                    <a:pt x="84" y="110"/>
                  </a:lnTo>
                  <a:lnTo>
                    <a:pt x="85" y="110"/>
                  </a:lnTo>
                  <a:lnTo>
                    <a:pt x="86" y="110"/>
                  </a:lnTo>
                  <a:lnTo>
                    <a:pt x="87" y="109"/>
                  </a:lnTo>
                  <a:lnTo>
                    <a:pt x="88" y="109"/>
                  </a:lnTo>
                  <a:lnTo>
                    <a:pt x="88" y="108"/>
                  </a:lnTo>
                  <a:lnTo>
                    <a:pt x="89" y="108"/>
                  </a:lnTo>
                  <a:lnTo>
                    <a:pt x="90" y="107"/>
                  </a:lnTo>
                  <a:lnTo>
                    <a:pt x="90" y="106"/>
                  </a:lnTo>
                  <a:lnTo>
                    <a:pt x="91" y="106"/>
                  </a:lnTo>
                  <a:lnTo>
                    <a:pt x="91" y="105"/>
                  </a:lnTo>
                  <a:lnTo>
                    <a:pt x="92" y="104"/>
                  </a:lnTo>
                  <a:lnTo>
                    <a:pt x="92" y="103"/>
                  </a:lnTo>
                  <a:lnTo>
                    <a:pt x="93" y="103"/>
                  </a:lnTo>
                  <a:lnTo>
                    <a:pt x="93" y="102"/>
                  </a:lnTo>
                  <a:lnTo>
                    <a:pt x="93" y="101"/>
                  </a:lnTo>
                  <a:lnTo>
                    <a:pt x="93" y="100"/>
                  </a:lnTo>
                  <a:lnTo>
                    <a:pt x="93" y="11"/>
                  </a:lnTo>
                  <a:lnTo>
                    <a:pt x="93" y="10"/>
                  </a:lnTo>
                  <a:lnTo>
                    <a:pt x="93" y="9"/>
                  </a:lnTo>
                  <a:lnTo>
                    <a:pt x="93" y="8"/>
                  </a:lnTo>
                  <a:lnTo>
                    <a:pt x="92" y="7"/>
                  </a:lnTo>
                  <a:lnTo>
                    <a:pt x="92" y="6"/>
                  </a:lnTo>
                  <a:lnTo>
                    <a:pt x="91" y="5"/>
                  </a:lnTo>
                  <a:lnTo>
                    <a:pt x="91" y="4"/>
                  </a:lnTo>
                  <a:lnTo>
                    <a:pt x="90" y="4"/>
                  </a:lnTo>
                  <a:lnTo>
                    <a:pt x="90" y="3"/>
                  </a:lnTo>
                  <a:lnTo>
                    <a:pt x="89" y="3"/>
                  </a:lnTo>
                  <a:lnTo>
                    <a:pt x="89" y="2"/>
                  </a:lnTo>
                  <a:lnTo>
                    <a:pt x="88" y="2"/>
                  </a:lnTo>
                  <a:lnTo>
                    <a:pt x="87" y="2"/>
                  </a:lnTo>
                  <a:lnTo>
                    <a:pt x="86" y="1"/>
                  </a:lnTo>
                  <a:lnTo>
                    <a:pt x="85" y="1"/>
                  </a:lnTo>
                  <a:lnTo>
                    <a:pt x="84" y="1"/>
                  </a:lnTo>
                  <a:lnTo>
                    <a:pt x="83" y="0"/>
                  </a:lnTo>
                  <a:lnTo>
                    <a:pt x="82" y="0"/>
                  </a:lnTo>
                  <a:lnTo>
                    <a:pt x="81" y="0"/>
                  </a:lnTo>
                  <a:lnTo>
                    <a:pt x="79" y="0"/>
                  </a:lnTo>
                  <a:lnTo>
                    <a:pt x="78" y="0"/>
                  </a:lnTo>
                  <a:lnTo>
                    <a:pt x="78" y="1"/>
                  </a:lnTo>
                  <a:lnTo>
                    <a:pt x="77" y="1"/>
                  </a:lnTo>
                  <a:lnTo>
                    <a:pt x="76" y="1"/>
                  </a:lnTo>
                  <a:lnTo>
                    <a:pt x="75" y="1"/>
                  </a:lnTo>
                  <a:lnTo>
                    <a:pt x="74" y="2"/>
                  </a:lnTo>
                  <a:lnTo>
                    <a:pt x="73" y="2"/>
                  </a:lnTo>
                  <a:lnTo>
                    <a:pt x="72" y="2"/>
                  </a:lnTo>
                  <a:lnTo>
                    <a:pt x="72" y="3"/>
                  </a:lnTo>
                  <a:lnTo>
                    <a:pt x="71" y="3"/>
                  </a:lnTo>
                  <a:lnTo>
                    <a:pt x="71" y="4"/>
                  </a:lnTo>
                  <a:lnTo>
                    <a:pt x="70" y="4"/>
                  </a:lnTo>
                  <a:lnTo>
                    <a:pt x="70" y="5"/>
                  </a:lnTo>
                  <a:lnTo>
                    <a:pt x="70" y="6"/>
                  </a:lnTo>
                  <a:lnTo>
                    <a:pt x="69" y="6"/>
                  </a:lnTo>
                  <a:lnTo>
                    <a:pt x="69" y="7"/>
                  </a:lnTo>
                  <a:lnTo>
                    <a:pt x="69" y="8"/>
                  </a:lnTo>
                  <a:lnTo>
                    <a:pt x="68" y="9"/>
                  </a:lnTo>
                  <a:lnTo>
                    <a:pt x="68" y="10"/>
                  </a:lnTo>
                  <a:lnTo>
                    <a:pt x="68" y="11"/>
                  </a:lnTo>
                  <a:lnTo>
                    <a:pt x="68" y="66"/>
                  </a:lnTo>
                  <a:lnTo>
                    <a:pt x="29" y="7"/>
                  </a:lnTo>
                  <a:lnTo>
                    <a:pt x="28" y="6"/>
                  </a:lnTo>
                  <a:lnTo>
                    <a:pt x="28" y="5"/>
                  </a:lnTo>
                  <a:lnTo>
                    <a:pt x="27" y="5"/>
                  </a:lnTo>
                  <a:lnTo>
                    <a:pt x="27" y="4"/>
                  </a:lnTo>
                  <a:lnTo>
                    <a:pt x="26" y="3"/>
                  </a:lnTo>
                  <a:lnTo>
                    <a:pt x="25" y="2"/>
                  </a:lnTo>
                  <a:lnTo>
                    <a:pt x="24" y="2"/>
                  </a:lnTo>
                  <a:lnTo>
                    <a:pt x="23" y="1"/>
                  </a:lnTo>
                  <a:lnTo>
                    <a:pt x="22" y="1"/>
                  </a:lnTo>
                  <a:lnTo>
                    <a:pt x="21" y="1"/>
                  </a:lnTo>
                  <a:lnTo>
                    <a:pt x="20" y="0"/>
                  </a:lnTo>
                  <a:lnTo>
                    <a:pt x="19" y="0"/>
                  </a:lnTo>
                  <a:lnTo>
                    <a:pt x="18" y="0"/>
                  </a:lnTo>
                  <a:lnTo>
                    <a:pt x="17" y="0"/>
                  </a:lnTo>
                  <a:lnTo>
                    <a:pt x="16" y="0"/>
                  </a:lnTo>
                  <a:lnTo>
                    <a:pt x="15" y="0"/>
                  </a:lnTo>
                  <a:lnTo>
                    <a:pt x="14" y="0"/>
                  </a:lnTo>
                  <a:lnTo>
                    <a:pt x="13" y="0"/>
                  </a:lnTo>
                  <a:lnTo>
                    <a:pt x="12" y="1"/>
                  </a:lnTo>
                  <a:lnTo>
                    <a:pt x="11" y="1"/>
                  </a:lnTo>
                  <a:lnTo>
                    <a:pt x="10" y="1"/>
                  </a:lnTo>
                  <a:lnTo>
                    <a:pt x="9" y="2"/>
                  </a:lnTo>
                  <a:lnTo>
                    <a:pt x="8" y="2"/>
                  </a:lnTo>
                  <a:lnTo>
                    <a:pt x="7" y="3"/>
                  </a:lnTo>
                  <a:lnTo>
                    <a:pt x="6" y="4"/>
                  </a:lnTo>
                  <a:lnTo>
                    <a:pt x="5" y="5"/>
                  </a:lnTo>
                  <a:lnTo>
                    <a:pt x="4" y="6"/>
                  </a:lnTo>
                  <a:lnTo>
                    <a:pt x="3" y="7"/>
                  </a:lnTo>
                  <a:lnTo>
                    <a:pt x="3" y="8"/>
                  </a:lnTo>
                  <a:lnTo>
                    <a:pt x="2" y="9"/>
                  </a:lnTo>
                  <a:lnTo>
                    <a:pt x="2" y="10"/>
                  </a:lnTo>
                  <a:lnTo>
                    <a:pt x="2" y="11"/>
                  </a:lnTo>
                  <a:lnTo>
                    <a:pt x="1" y="12"/>
                  </a:lnTo>
                  <a:lnTo>
                    <a:pt x="1" y="13"/>
                  </a:lnTo>
                  <a:lnTo>
                    <a:pt x="1" y="14"/>
                  </a:lnTo>
                  <a:lnTo>
                    <a:pt x="1" y="15"/>
                  </a:lnTo>
                  <a:lnTo>
                    <a:pt x="0" y="15"/>
                  </a:lnTo>
                  <a:close/>
                </a:path>
              </a:pathLst>
            </a:custGeom>
            <a:solidFill>
              <a:srgbClr val="00009E"/>
            </a:solidFill>
            <a:ln w="9525">
              <a:noFill/>
              <a:round/>
              <a:headEnd/>
              <a:tailEnd/>
            </a:ln>
          </p:spPr>
          <p:txBody>
            <a:bodyPr/>
            <a:lstStyle/>
            <a:p>
              <a:endParaRPr lang="en-US"/>
            </a:p>
          </p:txBody>
        </p:sp>
        <p:sp>
          <p:nvSpPr>
            <p:cNvPr id="17" name="Freeform 23"/>
            <p:cNvSpPr>
              <a:spLocks/>
            </p:cNvSpPr>
            <p:nvPr/>
          </p:nvSpPr>
          <p:spPr bwMode="auto">
            <a:xfrm>
              <a:off x="1224" y="1977"/>
              <a:ext cx="92" cy="112"/>
            </a:xfrm>
            <a:custGeom>
              <a:avLst/>
              <a:gdLst>
                <a:gd name="T0" fmla="*/ 80 w 92"/>
                <a:gd name="T1" fmla="*/ 0 h 112"/>
                <a:gd name="T2" fmla="*/ 82 w 92"/>
                <a:gd name="T3" fmla="*/ 1 h 112"/>
                <a:gd name="T4" fmla="*/ 84 w 92"/>
                <a:gd name="T5" fmla="*/ 1 h 112"/>
                <a:gd name="T6" fmla="*/ 85 w 92"/>
                <a:gd name="T7" fmla="*/ 2 h 112"/>
                <a:gd name="T8" fmla="*/ 87 w 92"/>
                <a:gd name="T9" fmla="*/ 3 h 112"/>
                <a:gd name="T10" fmla="*/ 88 w 92"/>
                <a:gd name="T11" fmla="*/ 4 h 112"/>
                <a:gd name="T12" fmla="*/ 89 w 92"/>
                <a:gd name="T13" fmla="*/ 5 h 112"/>
                <a:gd name="T14" fmla="*/ 90 w 92"/>
                <a:gd name="T15" fmla="*/ 7 h 112"/>
                <a:gd name="T16" fmla="*/ 91 w 92"/>
                <a:gd name="T17" fmla="*/ 8 h 112"/>
                <a:gd name="T18" fmla="*/ 91 w 92"/>
                <a:gd name="T19" fmla="*/ 10 h 112"/>
                <a:gd name="T20" fmla="*/ 91 w 92"/>
                <a:gd name="T21" fmla="*/ 11 h 112"/>
                <a:gd name="T22" fmla="*/ 91 w 92"/>
                <a:gd name="T23" fmla="*/ 14 h 112"/>
                <a:gd name="T24" fmla="*/ 91 w 92"/>
                <a:gd name="T25" fmla="*/ 17 h 112"/>
                <a:gd name="T26" fmla="*/ 90 w 92"/>
                <a:gd name="T27" fmla="*/ 19 h 112"/>
                <a:gd name="T28" fmla="*/ 89 w 92"/>
                <a:gd name="T29" fmla="*/ 20 h 112"/>
                <a:gd name="T30" fmla="*/ 88 w 92"/>
                <a:gd name="T31" fmla="*/ 22 h 112"/>
                <a:gd name="T32" fmla="*/ 87 w 92"/>
                <a:gd name="T33" fmla="*/ 23 h 112"/>
                <a:gd name="T34" fmla="*/ 85 w 92"/>
                <a:gd name="T35" fmla="*/ 24 h 112"/>
                <a:gd name="T36" fmla="*/ 83 w 92"/>
                <a:gd name="T37" fmla="*/ 25 h 112"/>
                <a:gd name="T38" fmla="*/ 81 w 92"/>
                <a:gd name="T39" fmla="*/ 26 h 112"/>
                <a:gd name="T40" fmla="*/ 59 w 92"/>
                <a:gd name="T41" fmla="*/ 26 h 112"/>
                <a:gd name="T42" fmla="*/ 58 w 92"/>
                <a:gd name="T43" fmla="*/ 102 h 112"/>
                <a:gd name="T44" fmla="*/ 58 w 92"/>
                <a:gd name="T45" fmla="*/ 104 h 112"/>
                <a:gd name="T46" fmla="*/ 57 w 92"/>
                <a:gd name="T47" fmla="*/ 105 h 112"/>
                <a:gd name="T48" fmla="*/ 56 w 92"/>
                <a:gd name="T49" fmla="*/ 107 h 112"/>
                <a:gd name="T50" fmla="*/ 55 w 92"/>
                <a:gd name="T51" fmla="*/ 108 h 112"/>
                <a:gd name="T52" fmla="*/ 54 w 92"/>
                <a:gd name="T53" fmla="*/ 109 h 112"/>
                <a:gd name="T54" fmla="*/ 52 w 92"/>
                <a:gd name="T55" fmla="*/ 110 h 112"/>
                <a:gd name="T56" fmla="*/ 51 w 92"/>
                <a:gd name="T57" fmla="*/ 111 h 112"/>
                <a:gd name="T58" fmla="*/ 49 w 92"/>
                <a:gd name="T59" fmla="*/ 111 h 112"/>
                <a:gd name="T60" fmla="*/ 47 w 92"/>
                <a:gd name="T61" fmla="*/ 112 h 112"/>
                <a:gd name="T62" fmla="*/ 45 w 92"/>
                <a:gd name="T63" fmla="*/ 112 h 112"/>
                <a:gd name="T64" fmla="*/ 43 w 92"/>
                <a:gd name="T65" fmla="*/ 111 h 112"/>
                <a:gd name="T66" fmla="*/ 41 w 92"/>
                <a:gd name="T67" fmla="*/ 111 h 112"/>
                <a:gd name="T68" fmla="*/ 40 w 92"/>
                <a:gd name="T69" fmla="*/ 110 h 112"/>
                <a:gd name="T70" fmla="*/ 38 w 92"/>
                <a:gd name="T71" fmla="*/ 110 h 112"/>
                <a:gd name="T72" fmla="*/ 37 w 92"/>
                <a:gd name="T73" fmla="*/ 108 h 112"/>
                <a:gd name="T74" fmla="*/ 36 w 92"/>
                <a:gd name="T75" fmla="*/ 107 h 112"/>
                <a:gd name="T76" fmla="*/ 34 w 92"/>
                <a:gd name="T77" fmla="*/ 105 h 112"/>
                <a:gd name="T78" fmla="*/ 33 w 92"/>
                <a:gd name="T79" fmla="*/ 103 h 112"/>
                <a:gd name="T80" fmla="*/ 33 w 92"/>
                <a:gd name="T81" fmla="*/ 101 h 112"/>
                <a:gd name="T82" fmla="*/ 32 w 92"/>
                <a:gd name="T83" fmla="*/ 99 h 112"/>
                <a:gd name="T84" fmla="*/ 11 w 92"/>
                <a:gd name="T85" fmla="*/ 26 h 112"/>
                <a:gd name="T86" fmla="*/ 10 w 92"/>
                <a:gd name="T87" fmla="*/ 25 h 112"/>
                <a:gd name="T88" fmla="*/ 8 w 92"/>
                <a:gd name="T89" fmla="*/ 25 h 112"/>
                <a:gd name="T90" fmla="*/ 7 w 92"/>
                <a:gd name="T91" fmla="*/ 24 h 112"/>
                <a:gd name="T92" fmla="*/ 5 w 92"/>
                <a:gd name="T93" fmla="*/ 23 h 112"/>
                <a:gd name="T94" fmla="*/ 4 w 92"/>
                <a:gd name="T95" fmla="*/ 22 h 112"/>
                <a:gd name="T96" fmla="*/ 3 w 92"/>
                <a:gd name="T97" fmla="*/ 21 h 112"/>
                <a:gd name="T98" fmla="*/ 2 w 92"/>
                <a:gd name="T99" fmla="*/ 19 h 112"/>
                <a:gd name="T100" fmla="*/ 1 w 92"/>
                <a:gd name="T101" fmla="*/ 17 h 112"/>
                <a:gd name="T102" fmla="*/ 0 w 92"/>
                <a:gd name="T103" fmla="*/ 15 h 112"/>
                <a:gd name="T104" fmla="*/ 0 w 92"/>
                <a:gd name="T105" fmla="*/ 13 h 112"/>
                <a:gd name="T106" fmla="*/ 0 w 92"/>
                <a:gd name="T107" fmla="*/ 11 h 112"/>
                <a:gd name="T108" fmla="*/ 0 w 92"/>
                <a:gd name="T109" fmla="*/ 9 h 112"/>
                <a:gd name="T110" fmla="*/ 1 w 92"/>
                <a:gd name="T111" fmla="*/ 8 h 112"/>
                <a:gd name="T112" fmla="*/ 2 w 92"/>
                <a:gd name="T113" fmla="*/ 6 h 112"/>
                <a:gd name="T114" fmla="*/ 3 w 92"/>
                <a:gd name="T115" fmla="*/ 5 h 112"/>
                <a:gd name="T116" fmla="*/ 4 w 92"/>
                <a:gd name="T117" fmla="*/ 4 h 112"/>
                <a:gd name="T118" fmla="*/ 5 w 92"/>
                <a:gd name="T119" fmla="*/ 3 h 112"/>
                <a:gd name="T120" fmla="*/ 7 w 92"/>
                <a:gd name="T121" fmla="*/ 2 h 112"/>
                <a:gd name="T122" fmla="*/ 8 w 92"/>
                <a:gd name="T123" fmla="*/ 1 h 112"/>
                <a:gd name="T124" fmla="*/ 10 w 92"/>
                <a:gd name="T125" fmla="*/ 0 h 1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2"/>
                <a:gd name="T190" fmla="*/ 0 h 112"/>
                <a:gd name="T191" fmla="*/ 92 w 92"/>
                <a:gd name="T192" fmla="*/ 112 h 1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2" h="112">
                  <a:moveTo>
                    <a:pt x="12" y="0"/>
                  </a:moveTo>
                  <a:lnTo>
                    <a:pt x="79" y="0"/>
                  </a:lnTo>
                  <a:lnTo>
                    <a:pt x="80" y="0"/>
                  </a:lnTo>
                  <a:lnTo>
                    <a:pt x="81" y="0"/>
                  </a:lnTo>
                  <a:lnTo>
                    <a:pt x="81" y="1"/>
                  </a:lnTo>
                  <a:lnTo>
                    <a:pt x="82" y="1"/>
                  </a:lnTo>
                  <a:lnTo>
                    <a:pt x="83" y="1"/>
                  </a:lnTo>
                  <a:lnTo>
                    <a:pt x="84" y="1"/>
                  </a:lnTo>
                  <a:lnTo>
                    <a:pt x="84" y="2"/>
                  </a:lnTo>
                  <a:lnTo>
                    <a:pt x="85" y="2"/>
                  </a:lnTo>
                  <a:lnTo>
                    <a:pt x="86" y="2"/>
                  </a:lnTo>
                  <a:lnTo>
                    <a:pt x="86" y="3"/>
                  </a:lnTo>
                  <a:lnTo>
                    <a:pt x="87" y="3"/>
                  </a:lnTo>
                  <a:lnTo>
                    <a:pt x="88" y="4"/>
                  </a:lnTo>
                  <a:lnTo>
                    <a:pt x="88" y="5"/>
                  </a:lnTo>
                  <a:lnTo>
                    <a:pt x="89" y="5"/>
                  </a:lnTo>
                  <a:lnTo>
                    <a:pt x="89" y="6"/>
                  </a:lnTo>
                  <a:lnTo>
                    <a:pt x="90" y="6"/>
                  </a:lnTo>
                  <a:lnTo>
                    <a:pt x="90" y="7"/>
                  </a:lnTo>
                  <a:lnTo>
                    <a:pt x="90" y="8"/>
                  </a:lnTo>
                  <a:lnTo>
                    <a:pt x="91" y="8"/>
                  </a:lnTo>
                  <a:lnTo>
                    <a:pt x="91" y="9"/>
                  </a:lnTo>
                  <a:lnTo>
                    <a:pt x="91" y="10"/>
                  </a:lnTo>
                  <a:lnTo>
                    <a:pt x="91" y="11"/>
                  </a:lnTo>
                  <a:lnTo>
                    <a:pt x="92" y="12"/>
                  </a:lnTo>
                  <a:lnTo>
                    <a:pt x="91" y="13"/>
                  </a:lnTo>
                  <a:lnTo>
                    <a:pt x="91" y="14"/>
                  </a:lnTo>
                  <a:lnTo>
                    <a:pt x="91" y="15"/>
                  </a:lnTo>
                  <a:lnTo>
                    <a:pt x="91" y="16"/>
                  </a:lnTo>
                  <a:lnTo>
                    <a:pt x="91" y="17"/>
                  </a:lnTo>
                  <a:lnTo>
                    <a:pt x="90" y="17"/>
                  </a:lnTo>
                  <a:lnTo>
                    <a:pt x="90" y="18"/>
                  </a:lnTo>
                  <a:lnTo>
                    <a:pt x="90" y="19"/>
                  </a:lnTo>
                  <a:lnTo>
                    <a:pt x="89" y="19"/>
                  </a:lnTo>
                  <a:lnTo>
                    <a:pt x="89" y="20"/>
                  </a:lnTo>
                  <a:lnTo>
                    <a:pt x="89" y="21"/>
                  </a:lnTo>
                  <a:lnTo>
                    <a:pt x="88" y="21"/>
                  </a:lnTo>
                  <a:lnTo>
                    <a:pt x="88" y="22"/>
                  </a:lnTo>
                  <a:lnTo>
                    <a:pt x="87" y="22"/>
                  </a:lnTo>
                  <a:lnTo>
                    <a:pt x="87" y="23"/>
                  </a:lnTo>
                  <a:lnTo>
                    <a:pt x="86" y="23"/>
                  </a:lnTo>
                  <a:lnTo>
                    <a:pt x="86" y="24"/>
                  </a:lnTo>
                  <a:lnTo>
                    <a:pt x="85" y="24"/>
                  </a:lnTo>
                  <a:lnTo>
                    <a:pt x="84" y="24"/>
                  </a:lnTo>
                  <a:lnTo>
                    <a:pt x="84" y="25"/>
                  </a:lnTo>
                  <a:lnTo>
                    <a:pt x="83" y="25"/>
                  </a:lnTo>
                  <a:lnTo>
                    <a:pt x="82" y="25"/>
                  </a:lnTo>
                  <a:lnTo>
                    <a:pt x="81" y="26"/>
                  </a:lnTo>
                  <a:lnTo>
                    <a:pt x="80" y="26"/>
                  </a:lnTo>
                  <a:lnTo>
                    <a:pt x="79" y="26"/>
                  </a:lnTo>
                  <a:lnTo>
                    <a:pt x="59" y="26"/>
                  </a:lnTo>
                  <a:lnTo>
                    <a:pt x="59" y="99"/>
                  </a:lnTo>
                  <a:lnTo>
                    <a:pt x="58" y="100"/>
                  </a:lnTo>
                  <a:lnTo>
                    <a:pt x="58" y="102"/>
                  </a:lnTo>
                  <a:lnTo>
                    <a:pt x="58" y="103"/>
                  </a:lnTo>
                  <a:lnTo>
                    <a:pt x="58" y="104"/>
                  </a:lnTo>
                  <a:lnTo>
                    <a:pt x="57" y="104"/>
                  </a:lnTo>
                  <a:lnTo>
                    <a:pt x="57" y="105"/>
                  </a:lnTo>
                  <a:lnTo>
                    <a:pt x="56" y="106"/>
                  </a:lnTo>
                  <a:lnTo>
                    <a:pt x="56" y="107"/>
                  </a:lnTo>
                  <a:lnTo>
                    <a:pt x="55" y="108"/>
                  </a:lnTo>
                  <a:lnTo>
                    <a:pt x="54" y="109"/>
                  </a:lnTo>
                  <a:lnTo>
                    <a:pt x="53" y="110"/>
                  </a:lnTo>
                  <a:lnTo>
                    <a:pt x="52" y="110"/>
                  </a:lnTo>
                  <a:lnTo>
                    <a:pt x="51" y="111"/>
                  </a:lnTo>
                  <a:lnTo>
                    <a:pt x="50" y="111"/>
                  </a:lnTo>
                  <a:lnTo>
                    <a:pt x="49" y="111"/>
                  </a:lnTo>
                  <a:lnTo>
                    <a:pt x="48" y="111"/>
                  </a:lnTo>
                  <a:lnTo>
                    <a:pt x="48" y="112"/>
                  </a:lnTo>
                  <a:lnTo>
                    <a:pt x="47" y="112"/>
                  </a:lnTo>
                  <a:lnTo>
                    <a:pt x="46" y="112"/>
                  </a:lnTo>
                  <a:lnTo>
                    <a:pt x="45" y="112"/>
                  </a:lnTo>
                  <a:lnTo>
                    <a:pt x="44" y="112"/>
                  </a:lnTo>
                  <a:lnTo>
                    <a:pt x="43" y="111"/>
                  </a:lnTo>
                  <a:lnTo>
                    <a:pt x="42" y="111"/>
                  </a:lnTo>
                  <a:lnTo>
                    <a:pt x="41" y="111"/>
                  </a:lnTo>
                  <a:lnTo>
                    <a:pt x="40" y="111"/>
                  </a:lnTo>
                  <a:lnTo>
                    <a:pt x="40" y="110"/>
                  </a:lnTo>
                  <a:lnTo>
                    <a:pt x="39" y="110"/>
                  </a:lnTo>
                  <a:lnTo>
                    <a:pt x="38" y="110"/>
                  </a:lnTo>
                  <a:lnTo>
                    <a:pt x="38" y="109"/>
                  </a:lnTo>
                  <a:lnTo>
                    <a:pt x="37" y="109"/>
                  </a:lnTo>
                  <a:lnTo>
                    <a:pt x="37" y="108"/>
                  </a:lnTo>
                  <a:lnTo>
                    <a:pt x="36" y="108"/>
                  </a:lnTo>
                  <a:lnTo>
                    <a:pt x="36" y="107"/>
                  </a:lnTo>
                  <a:lnTo>
                    <a:pt x="35" y="106"/>
                  </a:lnTo>
                  <a:lnTo>
                    <a:pt x="34" y="105"/>
                  </a:lnTo>
                  <a:lnTo>
                    <a:pt x="34" y="104"/>
                  </a:lnTo>
                  <a:lnTo>
                    <a:pt x="33" y="103"/>
                  </a:lnTo>
                  <a:lnTo>
                    <a:pt x="33" y="102"/>
                  </a:lnTo>
                  <a:lnTo>
                    <a:pt x="33" y="101"/>
                  </a:lnTo>
                  <a:lnTo>
                    <a:pt x="32" y="101"/>
                  </a:lnTo>
                  <a:lnTo>
                    <a:pt x="32" y="100"/>
                  </a:lnTo>
                  <a:lnTo>
                    <a:pt x="32" y="99"/>
                  </a:lnTo>
                  <a:lnTo>
                    <a:pt x="32" y="26"/>
                  </a:lnTo>
                  <a:lnTo>
                    <a:pt x="12" y="26"/>
                  </a:lnTo>
                  <a:lnTo>
                    <a:pt x="11" y="26"/>
                  </a:lnTo>
                  <a:lnTo>
                    <a:pt x="10" y="26"/>
                  </a:lnTo>
                  <a:lnTo>
                    <a:pt x="10" y="25"/>
                  </a:lnTo>
                  <a:lnTo>
                    <a:pt x="9" y="25"/>
                  </a:lnTo>
                  <a:lnTo>
                    <a:pt x="8" y="25"/>
                  </a:lnTo>
                  <a:lnTo>
                    <a:pt x="7" y="24"/>
                  </a:lnTo>
                  <a:lnTo>
                    <a:pt x="6" y="24"/>
                  </a:lnTo>
                  <a:lnTo>
                    <a:pt x="5" y="23"/>
                  </a:lnTo>
                  <a:lnTo>
                    <a:pt x="5" y="22"/>
                  </a:lnTo>
                  <a:lnTo>
                    <a:pt x="4" y="22"/>
                  </a:lnTo>
                  <a:lnTo>
                    <a:pt x="3" y="21"/>
                  </a:lnTo>
                  <a:lnTo>
                    <a:pt x="3" y="20"/>
                  </a:lnTo>
                  <a:lnTo>
                    <a:pt x="2" y="20"/>
                  </a:lnTo>
                  <a:lnTo>
                    <a:pt x="2" y="19"/>
                  </a:lnTo>
                  <a:lnTo>
                    <a:pt x="1" y="18"/>
                  </a:lnTo>
                  <a:lnTo>
                    <a:pt x="1" y="17"/>
                  </a:lnTo>
                  <a:lnTo>
                    <a:pt x="1" y="16"/>
                  </a:lnTo>
                  <a:lnTo>
                    <a:pt x="0" y="15"/>
                  </a:lnTo>
                  <a:lnTo>
                    <a:pt x="0" y="14"/>
                  </a:lnTo>
                  <a:lnTo>
                    <a:pt x="0" y="13"/>
                  </a:lnTo>
                  <a:lnTo>
                    <a:pt x="0" y="12"/>
                  </a:lnTo>
                  <a:lnTo>
                    <a:pt x="0" y="11"/>
                  </a:lnTo>
                  <a:lnTo>
                    <a:pt x="0" y="10"/>
                  </a:lnTo>
                  <a:lnTo>
                    <a:pt x="0" y="9"/>
                  </a:lnTo>
                  <a:lnTo>
                    <a:pt x="1" y="9"/>
                  </a:lnTo>
                  <a:lnTo>
                    <a:pt x="1" y="8"/>
                  </a:lnTo>
                  <a:lnTo>
                    <a:pt x="1" y="7"/>
                  </a:lnTo>
                  <a:lnTo>
                    <a:pt x="2" y="7"/>
                  </a:lnTo>
                  <a:lnTo>
                    <a:pt x="2" y="6"/>
                  </a:lnTo>
                  <a:lnTo>
                    <a:pt x="2" y="5"/>
                  </a:lnTo>
                  <a:lnTo>
                    <a:pt x="3" y="5"/>
                  </a:lnTo>
                  <a:lnTo>
                    <a:pt x="3" y="4"/>
                  </a:lnTo>
                  <a:lnTo>
                    <a:pt x="4" y="4"/>
                  </a:lnTo>
                  <a:lnTo>
                    <a:pt x="4" y="3"/>
                  </a:lnTo>
                  <a:lnTo>
                    <a:pt x="5" y="3"/>
                  </a:lnTo>
                  <a:lnTo>
                    <a:pt x="6" y="2"/>
                  </a:lnTo>
                  <a:lnTo>
                    <a:pt x="7" y="2"/>
                  </a:lnTo>
                  <a:lnTo>
                    <a:pt x="7" y="1"/>
                  </a:lnTo>
                  <a:lnTo>
                    <a:pt x="8" y="1"/>
                  </a:lnTo>
                  <a:lnTo>
                    <a:pt x="9" y="1"/>
                  </a:lnTo>
                  <a:lnTo>
                    <a:pt x="10" y="1"/>
                  </a:lnTo>
                  <a:lnTo>
                    <a:pt x="10" y="0"/>
                  </a:lnTo>
                  <a:lnTo>
                    <a:pt x="11" y="0"/>
                  </a:lnTo>
                  <a:lnTo>
                    <a:pt x="12" y="0"/>
                  </a:lnTo>
                  <a:close/>
                </a:path>
              </a:pathLst>
            </a:custGeom>
            <a:solidFill>
              <a:srgbClr val="00009E"/>
            </a:solidFill>
            <a:ln w="9525">
              <a:noFill/>
              <a:round/>
              <a:headEnd/>
              <a:tailEnd/>
            </a:ln>
          </p:spPr>
          <p:txBody>
            <a:bodyPr/>
            <a:lstStyle/>
            <a:p>
              <a:endParaRPr lang="en-US"/>
            </a:p>
          </p:txBody>
        </p:sp>
        <p:sp>
          <p:nvSpPr>
            <p:cNvPr id="18" name="Freeform 24"/>
            <p:cNvSpPr>
              <a:spLocks/>
            </p:cNvSpPr>
            <p:nvPr/>
          </p:nvSpPr>
          <p:spPr bwMode="auto">
            <a:xfrm>
              <a:off x="1325" y="1978"/>
              <a:ext cx="78" cy="111"/>
            </a:xfrm>
            <a:custGeom>
              <a:avLst/>
              <a:gdLst>
                <a:gd name="T0" fmla="*/ 0 w 78"/>
                <a:gd name="T1" fmla="*/ 98 h 111"/>
                <a:gd name="T2" fmla="*/ 1 w 78"/>
                <a:gd name="T3" fmla="*/ 101 h 111"/>
                <a:gd name="T4" fmla="*/ 1 w 78"/>
                <a:gd name="T5" fmla="*/ 103 h 111"/>
                <a:gd name="T6" fmla="*/ 2 w 78"/>
                <a:gd name="T7" fmla="*/ 105 h 111"/>
                <a:gd name="T8" fmla="*/ 4 w 78"/>
                <a:gd name="T9" fmla="*/ 107 h 111"/>
                <a:gd name="T10" fmla="*/ 5 w 78"/>
                <a:gd name="T11" fmla="*/ 108 h 111"/>
                <a:gd name="T12" fmla="*/ 7 w 78"/>
                <a:gd name="T13" fmla="*/ 109 h 111"/>
                <a:gd name="T14" fmla="*/ 8 w 78"/>
                <a:gd name="T15" fmla="*/ 110 h 111"/>
                <a:gd name="T16" fmla="*/ 10 w 78"/>
                <a:gd name="T17" fmla="*/ 110 h 111"/>
                <a:gd name="T18" fmla="*/ 12 w 78"/>
                <a:gd name="T19" fmla="*/ 111 h 111"/>
                <a:gd name="T20" fmla="*/ 14 w 78"/>
                <a:gd name="T21" fmla="*/ 111 h 111"/>
                <a:gd name="T22" fmla="*/ 69 w 78"/>
                <a:gd name="T23" fmla="*/ 110 h 111"/>
                <a:gd name="T24" fmla="*/ 70 w 78"/>
                <a:gd name="T25" fmla="*/ 110 h 111"/>
                <a:gd name="T26" fmla="*/ 72 w 78"/>
                <a:gd name="T27" fmla="*/ 109 h 111"/>
                <a:gd name="T28" fmla="*/ 73 w 78"/>
                <a:gd name="T29" fmla="*/ 108 h 111"/>
                <a:gd name="T30" fmla="*/ 74 w 78"/>
                <a:gd name="T31" fmla="*/ 107 h 111"/>
                <a:gd name="T32" fmla="*/ 75 w 78"/>
                <a:gd name="T33" fmla="*/ 105 h 111"/>
                <a:gd name="T34" fmla="*/ 76 w 78"/>
                <a:gd name="T35" fmla="*/ 104 h 111"/>
                <a:gd name="T36" fmla="*/ 77 w 78"/>
                <a:gd name="T37" fmla="*/ 103 h 111"/>
                <a:gd name="T38" fmla="*/ 77 w 78"/>
                <a:gd name="T39" fmla="*/ 101 h 111"/>
                <a:gd name="T40" fmla="*/ 78 w 78"/>
                <a:gd name="T41" fmla="*/ 99 h 111"/>
                <a:gd name="T42" fmla="*/ 77 w 78"/>
                <a:gd name="T43" fmla="*/ 96 h 111"/>
                <a:gd name="T44" fmla="*/ 77 w 78"/>
                <a:gd name="T45" fmla="*/ 94 h 111"/>
                <a:gd name="T46" fmla="*/ 77 w 78"/>
                <a:gd name="T47" fmla="*/ 93 h 111"/>
                <a:gd name="T48" fmla="*/ 76 w 78"/>
                <a:gd name="T49" fmla="*/ 92 h 111"/>
                <a:gd name="T50" fmla="*/ 75 w 78"/>
                <a:gd name="T51" fmla="*/ 90 h 111"/>
                <a:gd name="T52" fmla="*/ 74 w 78"/>
                <a:gd name="T53" fmla="*/ 89 h 111"/>
                <a:gd name="T54" fmla="*/ 73 w 78"/>
                <a:gd name="T55" fmla="*/ 88 h 111"/>
                <a:gd name="T56" fmla="*/ 72 w 78"/>
                <a:gd name="T57" fmla="*/ 87 h 111"/>
                <a:gd name="T58" fmla="*/ 70 w 78"/>
                <a:gd name="T59" fmla="*/ 86 h 111"/>
                <a:gd name="T60" fmla="*/ 68 w 78"/>
                <a:gd name="T61" fmla="*/ 86 h 111"/>
                <a:gd name="T62" fmla="*/ 26 w 78"/>
                <a:gd name="T63" fmla="*/ 11 h 111"/>
                <a:gd name="T64" fmla="*/ 26 w 78"/>
                <a:gd name="T65" fmla="*/ 9 h 111"/>
                <a:gd name="T66" fmla="*/ 25 w 78"/>
                <a:gd name="T67" fmla="*/ 7 h 111"/>
                <a:gd name="T68" fmla="*/ 25 w 78"/>
                <a:gd name="T69" fmla="*/ 6 h 111"/>
                <a:gd name="T70" fmla="*/ 24 w 78"/>
                <a:gd name="T71" fmla="*/ 4 h 111"/>
                <a:gd name="T72" fmla="*/ 23 w 78"/>
                <a:gd name="T73" fmla="*/ 3 h 111"/>
                <a:gd name="T74" fmla="*/ 21 w 78"/>
                <a:gd name="T75" fmla="*/ 2 h 111"/>
                <a:gd name="T76" fmla="*/ 20 w 78"/>
                <a:gd name="T77" fmla="*/ 1 h 111"/>
                <a:gd name="T78" fmla="*/ 18 w 78"/>
                <a:gd name="T79" fmla="*/ 1 h 111"/>
                <a:gd name="T80" fmla="*/ 16 w 78"/>
                <a:gd name="T81" fmla="*/ 0 h 111"/>
                <a:gd name="T82" fmla="*/ 14 w 78"/>
                <a:gd name="T83" fmla="*/ 0 h 111"/>
                <a:gd name="T84" fmla="*/ 12 w 78"/>
                <a:gd name="T85" fmla="*/ 0 h 111"/>
                <a:gd name="T86" fmla="*/ 10 w 78"/>
                <a:gd name="T87" fmla="*/ 0 h 111"/>
                <a:gd name="T88" fmla="*/ 8 w 78"/>
                <a:gd name="T89" fmla="*/ 1 h 111"/>
                <a:gd name="T90" fmla="*/ 6 w 78"/>
                <a:gd name="T91" fmla="*/ 2 h 111"/>
                <a:gd name="T92" fmla="*/ 5 w 78"/>
                <a:gd name="T93" fmla="*/ 3 h 111"/>
                <a:gd name="T94" fmla="*/ 3 w 78"/>
                <a:gd name="T95" fmla="*/ 4 h 111"/>
                <a:gd name="T96" fmla="*/ 2 w 78"/>
                <a:gd name="T97" fmla="*/ 5 h 111"/>
                <a:gd name="T98" fmla="*/ 1 w 78"/>
                <a:gd name="T99" fmla="*/ 6 h 111"/>
                <a:gd name="T100" fmla="*/ 1 w 78"/>
                <a:gd name="T101" fmla="*/ 8 h 111"/>
                <a:gd name="T102" fmla="*/ 0 w 78"/>
                <a:gd name="T103" fmla="*/ 10 h 111"/>
                <a:gd name="T104" fmla="*/ 0 w 78"/>
                <a:gd name="T105" fmla="*/ 12 h 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111"/>
                <a:gd name="T161" fmla="*/ 78 w 78"/>
                <a:gd name="T162" fmla="*/ 111 h 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111">
                  <a:moveTo>
                    <a:pt x="0" y="12"/>
                  </a:moveTo>
                  <a:lnTo>
                    <a:pt x="0" y="97"/>
                  </a:lnTo>
                  <a:lnTo>
                    <a:pt x="0" y="98"/>
                  </a:lnTo>
                  <a:lnTo>
                    <a:pt x="0" y="99"/>
                  </a:lnTo>
                  <a:lnTo>
                    <a:pt x="0" y="100"/>
                  </a:lnTo>
                  <a:lnTo>
                    <a:pt x="1" y="101"/>
                  </a:lnTo>
                  <a:lnTo>
                    <a:pt x="1" y="102"/>
                  </a:lnTo>
                  <a:lnTo>
                    <a:pt x="1" y="103"/>
                  </a:lnTo>
                  <a:lnTo>
                    <a:pt x="2" y="104"/>
                  </a:lnTo>
                  <a:lnTo>
                    <a:pt x="2" y="105"/>
                  </a:lnTo>
                  <a:lnTo>
                    <a:pt x="3" y="105"/>
                  </a:lnTo>
                  <a:lnTo>
                    <a:pt x="3" y="106"/>
                  </a:lnTo>
                  <a:lnTo>
                    <a:pt x="4" y="107"/>
                  </a:lnTo>
                  <a:lnTo>
                    <a:pt x="5" y="108"/>
                  </a:lnTo>
                  <a:lnTo>
                    <a:pt x="6" y="108"/>
                  </a:lnTo>
                  <a:lnTo>
                    <a:pt x="6" y="109"/>
                  </a:lnTo>
                  <a:lnTo>
                    <a:pt x="7" y="109"/>
                  </a:lnTo>
                  <a:lnTo>
                    <a:pt x="8" y="109"/>
                  </a:lnTo>
                  <a:lnTo>
                    <a:pt x="8" y="110"/>
                  </a:lnTo>
                  <a:lnTo>
                    <a:pt x="9" y="110"/>
                  </a:lnTo>
                  <a:lnTo>
                    <a:pt x="10" y="110"/>
                  </a:lnTo>
                  <a:lnTo>
                    <a:pt x="11" y="110"/>
                  </a:lnTo>
                  <a:lnTo>
                    <a:pt x="11" y="111"/>
                  </a:lnTo>
                  <a:lnTo>
                    <a:pt x="12" y="111"/>
                  </a:lnTo>
                  <a:lnTo>
                    <a:pt x="13" y="111"/>
                  </a:lnTo>
                  <a:lnTo>
                    <a:pt x="14" y="111"/>
                  </a:lnTo>
                  <a:lnTo>
                    <a:pt x="15" y="111"/>
                  </a:lnTo>
                  <a:lnTo>
                    <a:pt x="68" y="111"/>
                  </a:lnTo>
                  <a:lnTo>
                    <a:pt x="69" y="110"/>
                  </a:lnTo>
                  <a:lnTo>
                    <a:pt x="70" y="110"/>
                  </a:lnTo>
                  <a:lnTo>
                    <a:pt x="71" y="109"/>
                  </a:lnTo>
                  <a:lnTo>
                    <a:pt x="72" y="109"/>
                  </a:lnTo>
                  <a:lnTo>
                    <a:pt x="73" y="108"/>
                  </a:lnTo>
                  <a:lnTo>
                    <a:pt x="74" y="107"/>
                  </a:lnTo>
                  <a:lnTo>
                    <a:pt x="75" y="106"/>
                  </a:lnTo>
                  <a:lnTo>
                    <a:pt x="75" y="105"/>
                  </a:lnTo>
                  <a:lnTo>
                    <a:pt x="76" y="105"/>
                  </a:lnTo>
                  <a:lnTo>
                    <a:pt x="76" y="104"/>
                  </a:lnTo>
                  <a:lnTo>
                    <a:pt x="77" y="103"/>
                  </a:lnTo>
                  <a:lnTo>
                    <a:pt x="77" y="102"/>
                  </a:lnTo>
                  <a:lnTo>
                    <a:pt x="77" y="101"/>
                  </a:lnTo>
                  <a:lnTo>
                    <a:pt x="77" y="100"/>
                  </a:lnTo>
                  <a:lnTo>
                    <a:pt x="78" y="100"/>
                  </a:lnTo>
                  <a:lnTo>
                    <a:pt x="78" y="99"/>
                  </a:lnTo>
                  <a:lnTo>
                    <a:pt x="78" y="98"/>
                  </a:lnTo>
                  <a:lnTo>
                    <a:pt x="78" y="96"/>
                  </a:lnTo>
                  <a:lnTo>
                    <a:pt x="77" y="96"/>
                  </a:lnTo>
                  <a:lnTo>
                    <a:pt x="77" y="95"/>
                  </a:lnTo>
                  <a:lnTo>
                    <a:pt x="77" y="94"/>
                  </a:lnTo>
                  <a:lnTo>
                    <a:pt x="77" y="93"/>
                  </a:lnTo>
                  <a:lnTo>
                    <a:pt x="76" y="92"/>
                  </a:lnTo>
                  <a:lnTo>
                    <a:pt x="76" y="91"/>
                  </a:lnTo>
                  <a:lnTo>
                    <a:pt x="75" y="90"/>
                  </a:lnTo>
                  <a:lnTo>
                    <a:pt x="74" y="89"/>
                  </a:lnTo>
                  <a:lnTo>
                    <a:pt x="73" y="88"/>
                  </a:lnTo>
                  <a:lnTo>
                    <a:pt x="72" y="87"/>
                  </a:lnTo>
                  <a:lnTo>
                    <a:pt x="71" y="87"/>
                  </a:lnTo>
                  <a:lnTo>
                    <a:pt x="70" y="86"/>
                  </a:lnTo>
                  <a:lnTo>
                    <a:pt x="69" y="86"/>
                  </a:lnTo>
                  <a:lnTo>
                    <a:pt x="68" y="86"/>
                  </a:lnTo>
                  <a:lnTo>
                    <a:pt x="26" y="86"/>
                  </a:lnTo>
                  <a:lnTo>
                    <a:pt x="26" y="12"/>
                  </a:lnTo>
                  <a:lnTo>
                    <a:pt x="26" y="11"/>
                  </a:lnTo>
                  <a:lnTo>
                    <a:pt x="26" y="10"/>
                  </a:lnTo>
                  <a:lnTo>
                    <a:pt x="26" y="9"/>
                  </a:lnTo>
                  <a:lnTo>
                    <a:pt x="26" y="8"/>
                  </a:lnTo>
                  <a:lnTo>
                    <a:pt x="25" y="7"/>
                  </a:lnTo>
                  <a:lnTo>
                    <a:pt x="25" y="6"/>
                  </a:lnTo>
                  <a:lnTo>
                    <a:pt x="24" y="5"/>
                  </a:lnTo>
                  <a:lnTo>
                    <a:pt x="24" y="4"/>
                  </a:lnTo>
                  <a:lnTo>
                    <a:pt x="23" y="4"/>
                  </a:lnTo>
                  <a:lnTo>
                    <a:pt x="23" y="3"/>
                  </a:lnTo>
                  <a:lnTo>
                    <a:pt x="22" y="3"/>
                  </a:lnTo>
                  <a:lnTo>
                    <a:pt x="22" y="2"/>
                  </a:lnTo>
                  <a:lnTo>
                    <a:pt x="21" y="2"/>
                  </a:lnTo>
                  <a:lnTo>
                    <a:pt x="20" y="1"/>
                  </a:lnTo>
                  <a:lnTo>
                    <a:pt x="19" y="1"/>
                  </a:lnTo>
                  <a:lnTo>
                    <a:pt x="18" y="1"/>
                  </a:lnTo>
                  <a:lnTo>
                    <a:pt x="17" y="0"/>
                  </a:lnTo>
                  <a:lnTo>
                    <a:pt x="16" y="0"/>
                  </a:lnTo>
                  <a:lnTo>
                    <a:pt x="15" y="0"/>
                  </a:lnTo>
                  <a:lnTo>
                    <a:pt x="14" y="0"/>
                  </a:lnTo>
                  <a:lnTo>
                    <a:pt x="13" y="0"/>
                  </a:lnTo>
                  <a:lnTo>
                    <a:pt x="12" y="0"/>
                  </a:lnTo>
                  <a:lnTo>
                    <a:pt x="11" y="0"/>
                  </a:lnTo>
                  <a:lnTo>
                    <a:pt x="10" y="0"/>
                  </a:lnTo>
                  <a:lnTo>
                    <a:pt x="9" y="1"/>
                  </a:lnTo>
                  <a:lnTo>
                    <a:pt x="8" y="1"/>
                  </a:lnTo>
                  <a:lnTo>
                    <a:pt x="7" y="1"/>
                  </a:lnTo>
                  <a:lnTo>
                    <a:pt x="6" y="2"/>
                  </a:lnTo>
                  <a:lnTo>
                    <a:pt x="5" y="2"/>
                  </a:lnTo>
                  <a:lnTo>
                    <a:pt x="5" y="3"/>
                  </a:lnTo>
                  <a:lnTo>
                    <a:pt x="4" y="3"/>
                  </a:lnTo>
                  <a:lnTo>
                    <a:pt x="3" y="4"/>
                  </a:lnTo>
                  <a:lnTo>
                    <a:pt x="3" y="5"/>
                  </a:lnTo>
                  <a:lnTo>
                    <a:pt x="2" y="5"/>
                  </a:lnTo>
                  <a:lnTo>
                    <a:pt x="2" y="6"/>
                  </a:lnTo>
                  <a:lnTo>
                    <a:pt x="1" y="6"/>
                  </a:lnTo>
                  <a:lnTo>
                    <a:pt x="1" y="7"/>
                  </a:lnTo>
                  <a:lnTo>
                    <a:pt x="1" y="8"/>
                  </a:lnTo>
                  <a:lnTo>
                    <a:pt x="1" y="9"/>
                  </a:lnTo>
                  <a:lnTo>
                    <a:pt x="0" y="9"/>
                  </a:lnTo>
                  <a:lnTo>
                    <a:pt x="0" y="10"/>
                  </a:lnTo>
                  <a:lnTo>
                    <a:pt x="0" y="11"/>
                  </a:lnTo>
                  <a:lnTo>
                    <a:pt x="0" y="12"/>
                  </a:lnTo>
                  <a:close/>
                </a:path>
              </a:pathLst>
            </a:custGeom>
            <a:solidFill>
              <a:srgbClr val="00009E"/>
            </a:solidFill>
            <a:ln w="9525">
              <a:noFill/>
              <a:round/>
              <a:headEnd/>
              <a:tailEnd/>
            </a:ln>
          </p:spPr>
          <p:txBody>
            <a:bodyPr/>
            <a:lstStyle/>
            <a:p>
              <a:endParaRPr lang="en-US"/>
            </a:p>
          </p:txBody>
        </p:sp>
        <p:sp>
          <p:nvSpPr>
            <p:cNvPr id="19" name="Freeform 25"/>
            <p:cNvSpPr>
              <a:spLocks/>
            </p:cNvSpPr>
            <p:nvPr/>
          </p:nvSpPr>
          <p:spPr bwMode="auto">
            <a:xfrm>
              <a:off x="1089" y="1977"/>
              <a:ext cx="127" cy="26"/>
            </a:xfrm>
            <a:custGeom>
              <a:avLst/>
              <a:gdLst>
                <a:gd name="T0" fmla="*/ 115 w 127"/>
                <a:gd name="T1" fmla="*/ 0 h 26"/>
                <a:gd name="T2" fmla="*/ 117 w 127"/>
                <a:gd name="T3" fmla="*/ 1 h 26"/>
                <a:gd name="T4" fmla="*/ 119 w 127"/>
                <a:gd name="T5" fmla="*/ 1 h 26"/>
                <a:gd name="T6" fmla="*/ 121 w 127"/>
                <a:gd name="T7" fmla="*/ 2 h 26"/>
                <a:gd name="T8" fmla="*/ 122 w 127"/>
                <a:gd name="T9" fmla="*/ 3 h 26"/>
                <a:gd name="T10" fmla="*/ 123 w 127"/>
                <a:gd name="T11" fmla="*/ 4 h 26"/>
                <a:gd name="T12" fmla="*/ 124 w 127"/>
                <a:gd name="T13" fmla="*/ 6 h 26"/>
                <a:gd name="T14" fmla="*/ 125 w 127"/>
                <a:gd name="T15" fmla="*/ 7 h 26"/>
                <a:gd name="T16" fmla="*/ 126 w 127"/>
                <a:gd name="T17" fmla="*/ 9 h 26"/>
                <a:gd name="T18" fmla="*/ 126 w 127"/>
                <a:gd name="T19" fmla="*/ 10 h 26"/>
                <a:gd name="T20" fmla="*/ 127 w 127"/>
                <a:gd name="T21" fmla="*/ 12 h 26"/>
                <a:gd name="T22" fmla="*/ 127 w 127"/>
                <a:gd name="T23" fmla="*/ 14 h 26"/>
                <a:gd name="T24" fmla="*/ 126 w 127"/>
                <a:gd name="T25" fmla="*/ 16 h 26"/>
                <a:gd name="T26" fmla="*/ 126 w 127"/>
                <a:gd name="T27" fmla="*/ 18 h 26"/>
                <a:gd name="T28" fmla="*/ 125 w 127"/>
                <a:gd name="T29" fmla="*/ 20 h 26"/>
                <a:gd name="T30" fmla="*/ 124 w 127"/>
                <a:gd name="T31" fmla="*/ 21 h 26"/>
                <a:gd name="T32" fmla="*/ 123 w 127"/>
                <a:gd name="T33" fmla="*/ 23 h 26"/>
                <a:gd name="T34" fmla="*/ 122 w 127"/>
                <a:gd name="T35" fmla="*/ 24 h 26"/>
                <a:gd name="T36" fmla="*/ 120 w 127"/>
                <a:gd name="T37" fmla="*/ 25 h 26"/>
                <a:gd name="T38" fmla="*/ 118 w 127"/>
                <a:gd name="T39" fmla="*/ 26 h 26"/>
                <a:gd name="T40" fmla="*/ 116 w 127"/>
                <a:gd name="T41" fmla="*/ 26 h 26"/>
                <a:gd name="T42" fmla="*/ 114 w 127"/>
                <a:gd name="T43" fmla="*/ 26 h 26"/>
                <a:gd name="T44" fmla="*/ 12 w 127"/>
                <a:gd name="T45" fmla="*/ 26 h 26"/>
                <a:gd name="T46" fmla="*/ 10 w 127"/>
                <a:gd name="T47" fmla="*/ 26 h 26"/>
                <a:gd name="T48" fmla="*/ 8 w 127"/>
                <a:gd name="T49" fmla="*/ 25 h 26"/>
                <a:gd name="T50" fmla="*/ 6 w 127"/>
                <a:gd name="T51" fmla="*/ 24 h 26"/>
                <a:gd name="T52" fmla="*/ 5 w 127"/>
                <a:gd name="T53" fmla="*/ 24 h 26"/>
                <a:gd name="T54" fmla="*/ 3 w 127"/>
                <a:gd name="T55" fmla="*/ 22 h 26"/>
                <a:gd name="T56" fmla="*/ 2 w 127"/>
                <a:gd name="T57" fmla="*/ 21 h 26"/>
                <a:gd name="T58" fmla="*/ 1 w 127"/>
                <a:gd name="T59" fmla="*/ 19 h 26"/>
                <a:gd name="T60" fmla="*/ 1 w 127"/>
                <a:gd name="T61" fmla="*/ 18 h 26"/>
                <a:gd name="T62" fmla="*/ 0 w 127"/>
                <a:gd name="T63" fmla="*/ 16 h 26"/>
                <a:gd name="T64" fmla="*/ 0 w 127"/>
                <a:gd name="T65" fmla="*/ 14 h 26"/>
                <a:gd name="T66" fmla="*/ 0 w 127"/>
                <a:gd name="T67" fmla="*/ 12 h 26"/>
                <a:gd name="T68" fmla="*/ 1 w 127"/>
                <a:gd name="T69" fmla="*/ 10 h 26"/>
                <a:gd name="T70" fmla="*/ 1 w 127"/>
                <a:gd name="T71" fmla="*/ 8 h 26"/>
                <a:gd name="T72" fmla="*/ 2 w 127"/>
                <a:gd name="T73" fmla="*/ 6 h 26"/>
                <a:gd name="T74" fmla="*/ 3 w 127"/>
                <a:gd name="T75" fmla="*/ 5 h 26"/>
                <a:gd name="T76" fmla="*/ 4 w 127"/>
                <a:gd name="T77" fmla="*/ 3 h 26"/>
                <a:gd name="T78" fmla="*/ 6 w 127"/>
                <a:gd name="T79" fmla="*/ 2 h 26"/>
                <a:gd name="T80" fmla="*/ 8 w 127"/>
                <a:gd name="T81" fmla="*/ 2 h 26"/>
                <a:gd name="T82" fmla="*/ 9 w 127"/>
                <a:gd name="T83" fmla="*/ 1 h 26"/>
                <a:gd name="T84" fmla="*/ 12 w 127"/>
                <a:gd name="T85" fmla="*/ 1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26"/>
                <a:gd name="T131" fmla="*/ 127 w 127"/>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26">
                  <a:moveTo>
                    <a:pt x="13" y="0"/>
                  </a:moveTo>
                  <a:lnTo>
                    <a:pt x="115" y="0"/>
                  </a:lnTo>
                  <a:lnTo>
                    <a:pt x="116" y="1"/>
                  </a:lnTo>
                  <a:lnTo>
                    <a:pt x="117" y="1"/>
                  </a:lnTo>
                  <a:lnTo>
                    <a:pt x="118" y="1"/>
                  </a:lnTo>
                  <a:lnTo>
                    <a:pt x="119" y="1"/>
                  </a:lnTo>
                  <a:lnTo>
                    <a:pt x="120" y="2"/>
                  </a:lnTo>
                  <a:lnTo>
                    <a:pt x="121" y="2"/>
                  </a:lnTo>
                  <a:lnTo>
                    <a:pt x="122" y="3"/>
                  </a:lnTo>
                  <a:lnTo>
                    <a:pt x="123" y="4"/>
                  </a:lnTo>
                  <a:lnTo>
                    <a:pt x="124" y="5"/>
                  </a:lnTo>
                  <a:lnTo>
                    <a:pt x="124" y="6"/>
                  </a:lnTo>
                  <a:lnTo>
                    <a:pt x="125" y="6"/>
                  </a:lnTo>
                  <a:lnTo>
                    <a:pt x="125" y="7"/>
                  </a:lnTo>
                  <a:lnTo>
                    <a:pt x="126" y="8"/>
                  </a:lnTo>
                  <a:lnTo>
                    <a:pt x="126" y="9"/>
                  </a:lnTo>
                  <a:lnTo>
                    <a:pt x="126" y="10"/>
                  </a:lnTo>
                  <a:lnTo>
                    <a:pt x="127" y="11"/>
                  </a:lnTo>
                  <a:lnTo>
                    <a:pt x="127" y="12"/>
                  </a:lnTo>
                  <a:lnTo>
                    <a:pt x="127" y="13"/>
                  </a:lnTo>
                  <a:lnTo>
                    <a:pt x="127" y="14"/>
                  </a:lnTo>
                  <a:lnTo>
                    <a:pt x="127" y="15"/>
                  </a:lnTo>
                  <a:lnTo>
                    <a:pt x="126" y="16"/>
                  </a:lnTo>
                  <a:lnTo>
                    <a:pt x="126" y="17"/>
                  </a:lnTo>
                  <a:lnTo>
                    <a:pt x="126" y="18"/>
                  </a:lnTo>
                  <a:lnTo>
                    <a:pt x="126" y="19"/>
                  </a:lnTo>
                  <a:lnTo>
                    <a:pt x="125" y="19"/>
                  </a:lnTo>
                  <a:lnTo>
                    <a:pt x="125" y="20"/>
                  </a:lnTo>
                  <a:lnTo>
                    <a:pt x="124" y="21"/>
                  </a:lnTo>
                  <a:lnTo>
                    <a:pt x="124" y="22"/>
                  </a:lnTo>
                  <a:lnTo>
                    <a:pt x="123" y="22"/>
                  </a:lnTo>
                  <a:lnTo>
                    <a:pt x="123" y="23"/>
                  </a:lnTo>
                  <a:lnTo>
                    <a:pt x="122" y="24"/>
                  </a:lnTo>
                  <a:lnTo>
                    <a:pt x="121" y="24"/>
                  </a:lnTo>
                  <a:lnTo>
                    <a:pt x="120" y="25"/>
                  </a:lnTo>
                  <a:lnTo>
                    <a:pt x="119" y="25"/>
                  </a:lnTo>
                  <a:lnTo>
                    <a:pt x="118" y="26"/>
                  </a:lnTo>
                  <a:lnTo>
                    <a:pt x="117" y="26"/>
                  </a:lnTo>
                  <a:lnTo>
                    <a:pt x="116" y="26"/>
                  </a:lnTo>
                  <a:lnTo>
                    <a:pt x="115" y="26"/>
                  </a:lnTo>
                  <a:lnTo>
                    <a:pt x="114" y="26"/>
                  </a:lnTo>
                  <a:lnTo>
                    <a:pt x="13" y="26"/>
                  </a:lnTo>
                  <a:lnTo>
                    <a:pt x="12" y="26"/>
                  </a:lnTo>
                  <a:lnTo>
                    <a:pt x="11" y="26"/>
                  </a:lnTo>
                  <a:lnTo>
                    <a:pt x="10" y="26"/>
                  </a:lnTo>
                  <a:lnTo>
                    <a:pt x="9" y="26"/>
                  </a:lnTo>
                  <a:lnTo>
                    <a:pt x="8" y="25"/>
                  </a:lnTo>
                  <a:lnTo>
                    <a:pt x="7" y="25"/>
                  </a:lnTo>
                  <a:lnTo>
                    <a:pt x="6" y="24"/>
                  </a:lnTo>
                  <a:lnTo>
                    <a:pt x="5" y="24"/>
                  </a:lnTo>
                  <a:lnTo>
                    <a:pt x="4" y="23"/>
                  </a:lnTo>
                  <a:lnTo>
                    <a:pt x="3" y="22"/>
                  </a:lnTo>
                  <a:lnTo>
                    <a:pt x="2" y="21"/>
                  </a:lnTo>
                  <a:lnTo>
                    <a:pt x="2" y="20"/>
                  </a:lnTo>
                  <a:lnTo>
                    <a:pt x="1" y="19"/>
                  </a:lnTo>
                  <a:lnTo>
                    <a:pt x="1" y="18"/>
                  </a:lnTo>
                  <a:lnTo>
                    <a:pt x="1" y="17"/>
                  </a:lnTo>
                  <a:lnTo>
                    <a:pt x="0" y="16"/>
                  </a:lnTo>
                  <a:lnTo>
                    <a:pt x="0" y="15"/>
                  </a:lnTo>
                  <a:lnTo>
                    <a:pt x="0" y="14"/>
                  </a:lnTo>
                  <a:lnTo>
                    <a:pt x="0" y="13"/>
                  </a:lnTo>
                  <a:lnTo>
                    <a:pt x="0" y="12"/>
                  </a:lnTo>
                  <a:lnTo>
                    <a:pt x="0" y="11"/>
                  </a:lnTo>
                  <a:lnTo>
                    <a:pt x="0" y="10"/>
                  </a:lnTo>
                  <a:lnTo>
                    <a:pt x="1" y="10"/>
                  </a:lnTo>
                  <a:lnTo>
                    <a:pt x="1" y="9"/>
                  </a:lnTo>
                  <a:lnTo>
                    <a:pt x="1" y="8"/>
                  </a:lnTo>
                  <a:lnTo>
                    <a:pt x="2" y="7"/>
                  </a:lnTo>
                  <a:lnTo>
                    <a:pt x="2" y="6"/>
                  </a:lnTo>
                  <a:lnTo>
                    <a:pt x="3" y="5"/>
                  </a:lnTo>
                  <a:lnTo>
                    <a:pt x="4" y="4"/>
                  </a:lnTo>
                  <a:lnTo>
                    <a:pt x="4" y="3"/>
                  </a:lnTo>
                  <a:lnTo>
                    <a:pt x="5" y="3"/>
                  </a:lnTo>
                  <a:lnTo>
                    <a:pt x="6" y="2"/>
                  </a:lnTo>
                  <a:lnTo>
                    <a:pt x="7" y="2"/>
                  </a:lnTo>
                  <a:lnTo>
                    <a:pt x="8" y="2"/>
                  </a:lnTo>
                  <a:lnTo>
                    <a:pt x="8" y="1"/>
                  </a:lnTo>
                  <a:lnTo>
                    <a:pt x="9" y="1"/>
                  </a:lnTo>
                  <a:lnTo>
                    <a:pt x="10" y="1"/>
                  </a:lnTo>
                  <a:lnTo>
                    <a:pt x="11" y="1"/>
                  </a:lnTo>
                  <a:lnTo>
                    <a:pt x="12" y="1"/>
                  </a:lnTo>
                  <a:lnTo>
                    <a:pt x="12" y="0"/>
                  </a:lnTo>
                  <a:lnTo>
                    <a:pt x="13" y="0"/>
                  </a:lnTo>
                  <a:close/>
                </a:path>
              </a:pathLst>
            </a:custGeom>
            <a:solidFill>
              <a:srgbClr val="00009E"/>
            </a:solidFill>
            <a:ln w="9525">
              <a:noFill/>
              <a:round/>
              <a:headEnd/>
              <a:tailEnd/>
            </a:ln>
          </p:spPr>
          <p:txBody>
            <a:bodyPr/>
            <a:lstStyle/>
            <a:p>
              <a:endParaRPr lang="en-US"/>
            </a:p>
          </p:txBody>
        </p:sp>
        <p:sp>
          <p:nvSpPr>
            <p:cNvPr id="20" name="Freeform 26"/>
            <p:cNvSpPr>
              <a:spLocks/>
            </p:cNvSpPr>
            <p:nvPr/>
          </p:nvSpPr>
          <p:spPr bwMode="auto">
            <a:xfrm>
              <a:off x="1089" y="2021"/>
              <a:ext cx="127" cy="25"/>
            </a:xfrm>
            <a:custGeom>
              <a:avLst/>
              <a:gdLst>
                <a:gd name="T0" fmla="*/ 115 w 127"/>
                <a:gd name="T1" fmla="*/ 0 h 25"/>
                <a:gd name="T2" fmla="*/ 117 w 127"/>
                <a:gd name="T3" fmla="*/ 0 h 25"/>
                <a:gd name="T4" fmla="*/ 119 w 127"/>
                <a:gd name="T5" fmla="*/ 0 h 25"/>
                <a:gd name="T6" fmla="*/ 120 w 127"/>
                <a:gd name="T7" fmla="*/ 1 h 25"/>
                <a:gd name="T8" fmla="*/ 122 w 127"/>
                <a:gd name="T9" fmla="*/ 2 h 25"/>
                <a:gd name="T10" fmla="*/ 123 w 127"/>
                <a:gd name="T11" fmla="*/ 3 h 25"/>
                <a:gd name="T12" fmla="*/ 124 w 127"/>
                <a:gd name="T13" fmla="*/ 5 h 25"/>
                <a:gd name="T14" fmla="*/ 125 w 127"/>
                <a:gd name="T15" fmla="*/ 6 h 25"/>
                <a:gd name="T16" fmla="*/ 126 w 127"/>
                <a:gd name="T17" fmla="*/ 8 h 25"/>
                <a:gd name="T18" fmla="*/ 126 w 127"/>
                <a:gd name="T19" fmla="*/ 9 h 25"/>
                <a:gd name="T20" fmla="*/ 127 w 127"/>
                <a:gd name="T21" fmla="*/ 11 h 25"/>
                <a:gd name="T22" fmla="*/ 127 w 127"/>
                <a:gd name="T23" fmla="*/ 13 h 25"/>
                <a:gd name="T24" fmla="*/ 126 w 127"/>
                <a:gd name="T25" fmla="*/ 15 h 25"/>
                <a:gd name="T26" fmla="*/ 126 w 127"/>
                <a:gd name="T27" fmla="*/ 17 h 25"/>
                <a:gd name="T28" fmla="*/ 125 w 127"/>
                <a:gd name="T29" fmla="*/ 19 h 25"/>
                <a:gd name="T30" fmla="*/ 124 w 127"/>
                <a:gd name="T31" fmla="*/ 20 h 25"/>
                <a:gd name="T32" fmla="*/ 123 w 127"/>
                <a:gd name="T33" fmla="*/ 22 h 25"/>
                <a:gd name="T34" fmla="*/ 122 w 127"/>
                <a:gd name="T35" fmla="*/ 23 h 25"/>
                <a:gd name="T36" fmla="*/ 120 w 127"/>
                <a:gd name="T37" fmla="*/ 24 h 25"/>
                <a:gd name="T38" fmla="*/ 118 w 127"/>
                <a:gd name="T39" fmla="*/ 25 h 25"/>
                <a:gd name="T40" fmla="*/ 116 w 127"/>
                <a:gd name="T41" fmla="*/ 25 h 25"/>
                <a:gd name="T42" fmla="*/ 114 w 127"/>
                <a:gd name="T43" fmla="*/ 25 h 25"/>
                <a:gd name="T44" fmla="*/ 11 w 127"/>
                <a:gd name="T45" fmla="*/ 25 h 25"/>
                <a:gd name="T46" fmla="*/ 9 w 127"/>
                <a:gd name="T47" fmla="*/ 25 h 25"/>
                <a:gd name="T48" fmla="*/ 8 w 127"/>
                <a:gd name="T49" fmla="*/ 24 h 25"/>
                <a:gd name="T50" fmla="*/ 6 w 127"/>
                <a:gd name="T51" fmla="*/ 24 h 25"/>
                <a:gd name="T52" fmla="*/ 5 w 127"/>
                <a:gd name="T53" fmla="*/ 23 h 25"/>
                <a:gd name="T54" fmla="*/ 3 w 127"/>
                <a:gd name="T55" fmla="*/ 22 h 25"/>
                <a:gd name="T56" fmla="*/ 2 w 127"/>
                <a:gd name="T57" fmla="*/ 20 h 25"/>
                <a:gd name="T58" fmla="*/ 1 w 127"/>
                <a:gd name="T59" fmla="*/ 19 h 25"/>
                <a:gd name="T60" fmla="*/ 1 w 127"/>
                <a:gd name="T61" fmla="*/ 17 h 25"/>
                <a:gd name="T62" fmla="*/ 0 w 127"/>
                <a:gd name="T63" fmla="*/ 15 h 25"/>
                <a:gd name="T64" fmla="*/ 0 w 127"/>
                <a:gd name="T65" fmla="*/ 13 h 25"/>
                <a:gd name="T66" fmla="*/ 0 w 127"/>
                <a:gd name="T67" fmla="*/ 11 h 25"/>
                <a:gd name="T68" fmla="*/ 0 w 127"/>
                <a:gd name="T69" fmla="*/ 9 h 25"/>
                <a:gd name="T70" fmla="*/ 1 w 127"/>
                <a:gd name="T71" fmla="*/ 7 h 25"/>
                <a:gd name="T72" fmla="*/ 2 w 127"/>
                <a:gd name="T73" fmla="*/ 5 h 25"/>
                <a:gd name="T74" fmla="*/ 3 w 127"/>
                <a:gd name="T75" fmla="*/ 4 h 25"/>
                <a:gd name="T76" fmla="*/ 4 w 127"/>
                <a:gd name="T77" fmla="*/ 3 h 25"/>
                <a:gd name="T78" fmla="*/ 6 w 127"/>
                <a:gd name="T79" fmla="*/ 1 h 25"/>
                <a:gd name="T80" fmla="*/ 7 w 127"/>
                <a:gd name="T81" fmla="*/ 1 h 25"/>
                <a:gd name="T82" fmla="*/ 9 w 127"/>
                <a:gd name="T83" fmla="*/ 0 h 25"/>
                <a:gd name="T84" fmla="*/ 11 w 127"/>
                <a:gd name="T85" fmla="*/ 0 h 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25"/>
                <a:gd name="T131" fmla="*/ 127 w 127"/>
                <a:gd name="T132" fmla="*/ 25 h 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25">
                  <a:moveTo>
                    <a:pt x="13" y="0"/>
                  </a:moveTo>
                  <a:lnTo>
                    <a:pt x="115" y="0"/>
                  </a:lnTo>
                  <a:lnTo>
                    <a:pt x="116" y="0"/>
                  </a:lnTo>
                  <a:lnTo>
                    <a:pt x="117" y="0"/>
                  </a:lnTo>
                  <a:lnTo>
                    <a:pt x="118" y="0"/>
                  </a:lnTo>
                  <a:lnTo>
                    <a:pt x="119" y="0"/>
                  </a:lnTo>
                  <a:lnTo>
                    <a:pt x="119" y="1"/>
                  </a:lnTo>
                  <a:lnTo>
                    <a:pt x="120" y="1"/>
                  </a:lnTo>
                  <a:lnTo>
                    <a:pt x="121" y="1"/>
                  </a:lnTo>
                  <a:lnTo>
                    <a:pt x="121" y="2"/>
                  </a:lnTo>
                  <a:lnTo>
                    <a:pt x="122" y="2"/>
                  </a:lnTo>
                  <a:lnTo>
                    <a:pt x="123" y="3"/>
                  </a:lnTo>
                  <a:lnTo>
                    <a:pt x="123" y="4"/>
                  </a:lnTo>
                  <a:lnTo>
                    <a:pt x="124" y="4"/>
                  </a:lnTo>
                  <a:lnTo>
                    <a:pt x="124" y="5"/>
                  </a:lnTo>
                  <a:lnTo>
                    <a:pt x="125" y="6"/>
                  </a:lnTo>
                  <a:lnTo>
                    <a:pt x="125" y="7"/>
                  </a:lnTo>
                  <a:lnTo>
                    <a:pt x="126" y="7"/>
                  </a:lnTo>
                  <a:lnTo>
                    <a:pt x="126" y="8"/>
                  </a:lnTo>
                  <a:lnTo>
                    <a:pt x="126" y="9"/>
                  </a:lnTo>
                  <a:lnTo>
                    <a:pt x="126" y="10"/>
                  </a:lnTo>
                  <a:lnTo>
                    <a:pt x="127" y="10"/>
                  </a:lnTo>
                  <a:lnTo>
                    <a:pt x="127" y="11"/>
                  </a:lnTo>
                  <a:lnTo>
                    <a:pt x="127" y="12"/>
                  </a:lnTo>
                  <a:lnTo>
                    <a:pt x="127" y="13"/>
                  </a:lnTo>
                  <a:lnTo>
                    <a:pt x="126" y="14"/>
                  </a:lnTo>
                  <a:lnTo>
                    <a:pt x="126" y="15"/>
                  </a:lnTo>
                  <a:lnTo>
                    <a:pt x="126" y="16"/>
                  </a:lnTo>
                  <a:lnTo>
                    <a:pt x="126" y="17"/>
                  </a:lnTo>
                  <a:lnTo>
                    <a:pt x="125" y="18"/>
                  </a:lnTo>
                  <a:lnTo>
                    <a:pt x="125" y="19"/>
                  </a:lnTo>
                  <a:lnTo>
                    <a:pt x="124" y="20"/>
                  </a:lnTo>
                  <a:lnTo>
                    <a:pt x="124" y="21"/>
                  </a:lnTo>
                  <a:lnTo>
                    <a:pt x="123" y="21"/>
                  </a:lnTo>
                  <a:lnTo>
                    <a:pt x="123" y="22"/>
                  </a:lnTo>
                  <a:lnTo>
                    <a:pt x="122" y="22"/>
                  </a:lnTo>
                  <a:lnTo>
                    <a:pt x="122" y="23"/>
                  </a:lnTo>
                  <a:lnTo>
                    <a:pt x="121" y="23"/>
                  </a:lnTo>
                  <a:lnTo>
                    <a:pt x="121" y="24"/>
                  </a:lnTo>
                  <a:lnTo>
                    <a:pt x="120" y="24"/>
                  </a:lnTo>
                  <a:lnTo>
                    <a:pt x="119" y="24"/>
                  </a:lnTo>
                  <a:lnTo>
                    <a:pt x="118" y="25"/>
                  </a:lnTo>
                  <a:lnTo>
                    <a:pt x="117" y="25"/>
                  </a:lnTo>
                  <a:lnTo>
                    <a:pt x="116" y="25"/>
                  </a:lnTo>
                  <a:lnTo>
                    <a:pt x="115" y="25"/>
                  </a:lnTo>
                  <a:lnTo>
                    <a:pt x="114" y="25"/>
                  </a:lnTo>
                  <a:lnTo>
                    <a:pt x="13" y="25"/>
                  </a:lnTo>
                  <a:lnTo>
                    <a:pt x="12" y="25"/>
                  </a:lnTo>
                  <a:lnTo>
                    <a:pt x="11" y="25"/>
                  </a:lnTo>
                  <a:lnTo>
                    <a:pt x="10" y="25"/>
                  </a:lnTo>
                  <a:lnTo>
                    <a:pt x="9" y="25"/>
                  </a:lnTo>
                  <a:lnTo>
                    <a:pt x="8" y="25"/>
                  </a:lnTo>
                  <a:lnTo>
                    <a:pt x="8" y="24"/>
                  </a:lnTo>
                  <a:lnTo>
                    <a:pt x="7" y="24"/>
                  </a:lnTo>
                  <a:lnTo>
                    <a:pt x="6" y="24"/>
                  </a:lnTo>
                  <a:lnTo>
                    <a:pt x="5" y="23"/>
                  </a:lnTo>
                  <a:lnTo>
                    <a:pt x="4" y="22"/>
                  </a:lnTo>
                  <a:lnTo>
                    <a:pt x="3" y="22"/>
                  </a:lnTo>
                  <a:lnTo>
                    <a:pt x="3" y="21"/>
                  </a:lnTo>
                  <a:lnTo>
                    <a:pt x="2" y="20"/>
                  </a:lnTo>
                  <a:lnTo>
                    <a:pt x="2" y="19"/>
                  </a:lnTo>
                  <a:lnTo>
                    <a:pt x="1" y="19"/>
                  </a:lnTo>
                  <a:lnTo>
                    <a:pt x="1" y="18"/>
                  </a:lnTo>
                  <a:lnTo>
                    <a:pt x="1" y="17"/>
                  </a:lnTo>
                  <a:lnTo>
                    <a:pt x="0" y="16"/>
                  </a:lnTo>
                  <a:lnTo>
                    <a:pt x="0" y="15"/>
                  </a:lnTo>
                  <a:lnTo>
                    <a:pt x="0" y="14"/>
                  </a:lnTo>
                  <a:lnTo>
                    <a:pt x="0" y="13"/>
                  </a:lnTo>
                  <a:lnTo>
                    <a:pt x="0" y="12"/>
                  </a:lnTo>
                  <a:lnTo>
                    <a:pt x="0" y="11"/>
                  </a:lnTo>
                  <a:lnTo>
                    <a:pt x="0" y="10"/>
                  </a:lnTo>
                  <a:lnTo>
                    <a:pt x="0" y="9"/>
                  </a:lnTo>
                  <a:lnTo>
                    <a:pt x="1" y="8"/>
                  </a:lnTo>
                  <a:lnTo>
                    <a:pt x="1" y="7"/>
                  </a:lnTo>
                  <a:lnTo>
                    <a:pt x="1" y="6"/>
                  </a:lnTo>
                  <a:lnTo>
                    <a:pt x="2" y="6"/>
                  </a:lnTo>
                  <a:lnTo>
                    <a:pt x="2" y="5"/>
                  </a:lnTo>
                  <a:lnTo>
                    <a:pt x="3" y="4"/>
                  </a:lnTo>
                  <a:lnTo>
                    <a:pt x="3" y="3"/>
                  </a:lnTo>
                  <a:lnTo>
                    <a:pt x="4" y="3"/>
                  </a:lnTo>
                  <a:lnTo>
                    <a:pt x="5" y="2"/>
                  </a:lnTo>
                  <a:lnTo>
                    <a:pt x="6" y="1"/>
                  </a:lnTo>
                  <a:lnTo>
                    <a:pt x="7" y="1"/>
                  </a:lnTo>
                  <a:lnTo>
                    <a:pt x="8" y="0"/>
                  </a:lnTo>
                  <a:lnTo>
                    <a:pt x="9" y="0"/>
                  </a:lnTo>
                  <a:lnTo>
                    <a:pt x="10" y="0"/>
                  </a:lnTo>
                  <a:lnTo>
                    <a:pt x="11" y="0"/>
                  </a:lnTo>
                  <a:lnTo>
                    <a:pt x="12" y="0"/>
                  </a:lnTo>
                  <a:lnTo>
                    <a:pt x="13" y="0"/>
                  </a:lnTo>
                  <a:close/>
                </a:path>
              </a:pathLst>
            </a:custGeom>
            <a:solidFill>
              <a:srgbClr val="00009E"/>
            </a:solidFill>
            <a:ln w="9525">
              <a:noFill/>
              <a:round/>
              <a:headEnd/>
              <a:tailEnd/>
            </a:ln>
          </p:spPr>
          <p:txBody>
            <a:bodyPr/>
            <a:lstStyle/>
            <a:p>
              <a:endParaRPr lang="en-US"/>
            </a:p>
          </p:txBody>
        </p:sp>
        <p:sp>
          <p:nvSpPr>
            <p:cNvPr id="21" name="Freeform 27"/>
            <p:cNvSpPr>
              <a:spLocks/>
            </p:cNvSpPr>
            <p:nvPr/>
          </p:nvSpPr>
          <p:spPr bwMode="auto">
            <a:xfrm>
              <a:off x="1089" y="2063"/>
              <a:ext cx="127" cy="26"/>
            </a:xfrm>
            <a:custGeom>
              <a:avLst/>
              <a:gdLst>
                <a:gd name="T0" fmla="*/ 115 w 127"/>
                <a:gd name="T1" fmla="*/ 0 h 26"/>
                <a:gd name="T2" fmla="*/ 117 w 127"/>
                <a:gd name="T3" fmla="*/ 0 h 26"/>
                <a:gd name="T4" fmla="*/ 119 w 127"/>
                <a:gd name="T5" fmla="*/ 1 h 26"/>
                <a:gd name="T6" fmla="*/ 120 w 127"/>
                <a:gd name="T7" fmla="*/ 2 h 26"/>
                <a:gd name="T8" fmla="*/ 122 w 127"/>
                <a:gd name="T9" fmla="*/ 3 h 26"/>
                <a:gd name="T10" fmla="*/ 123 w 127"/>
                <a:gd name="T11" fmla="*/ 4 h 26"/>
                <a:gd name="T12" fmla="*/ 124 w 127"/>
                <a:gd name="T13" fmla="*/ 5 h 26"/>
                <a:gd name="T14" fmla="*/ 125 w 127"/>
                <a:gd name="T15" fmla="*/ 7 h 26"/>
                <a:gd name="T16" fmla="*/ 126 w 127"/>
                <a:gd name="T17" fmla="*/ 8 h 26"/>
                <a:gd name="T18" fmla="*/ 126 w 127"/>
                <a:gd name="T19" fmla="*/ 10 h 26"/>
                <a:gd name="T20" fmla="*/ 127 w 127"/>
                <a:gd name="T21" fmla="*/ 11 h 26"/>
                <a:gd name="T22" fmla="*/ 127 w 127"/>
                <a:gd name="T23" fmla="*/ 13 h 26"/>
                <a:gd name="T24" fmla="*/ 126 w 127"/>
                <a:gd name="T25" fmla="*/ 16 h 26"/>
                <a:gd name="T26" fmla="*/ 126 w 127"/>
                <a:gd name="T27" fmla="*/ 18 h 26"/>
                <a:gd name="T28" fmla="*/ 125 w 127"/>
                <a:gd name="T29" fmla="*/ 19 h 26"/>
                <a:gd name="T30" fmla="*/ 124 w 127"/>
                <a:gd name="T31" fmla="*/ 21 h 26"/>
                <a:gd name="T32" fmla="*/ 123 w 127"/>
                <a:gd name="T33" fmla="*/ 22 h 26"/>
                <a:gd name="T34" fmla="*/ 122 w 127"/>
                <a:gd name="T35" fmla="*/ 23 h 26"/>
                <a:gd name="T36" fmla="*/ 120 w 127"/>
                <a:gd name="T37" fmla="*/ 24 h 26"/>
                <a:gd name="T38" fmla="*/ 118 w 127"/>
                <a:gd name="T39" fmla="*/ 25 h 26"/>
                <a:gd name="T40" fmla="*/ 116 w 127"/>
                <a:gd name="T41" fmla="*/ 26 h 26"/>
                <a:gd name="T42" fmla="*/ 114 w 127"/>
                <a:gd name="T43" fmla="*/ 26 h 26"/>
                <a:gd name="T44" fmla="*/ 11 w 127"/>
                <a:gd name="T45" fmla="*/ 26 h 26"/>
                <a:gd name="T46" fmla="*/ 10 w 127"/>
                <a:gd name="T47" fmla="*/ 25 h 26"/>
                <a:gd name="T48" fmla="*/ 8 w 127"/>
                <a:gd name="T49" fmla="*/ 25 h 26"/>
                <a:gd name="T50" fmla="*/ 6 w 127"/>
                <a:gd name="T51" fmla="*/ 24 h 26"/>
                <a:gd name="T52" fmla="*/ 5 w 127"/>
                <a:gd name="T53" fmla="*/ 23 h 26"/>
                <a:gd name="T54" fmla="*/ 3 w 127"/>
                <a:gd name="T55" fmla="*/ 22 h 26"/>
                <a:gd name="T56" fmla="*/ 2 w 127"/>
                <a:gd name="T57" fmla="*/ 21 h 26"/>
                <a:gd name="T58" fmla="*/ 1 w 127"/>
                <a:gd name="T59" fmla="*/ 19 h 26"/>
                <a:gd name="T60" fmla="*/ 1 w 127"/>
                <a:gd name="T61" fmla="*/ 17 h 26"/>
                <a:gd name="T62" fmla="*/ 0 w 127"/>
                <a:gd name="T63" fmla="*/ 15 h 26"/>
                <a:gd name="T64" fmla="*/ 0 w 127"/>
                <a:gd name="T65" fmla="*/ 13 h 26"/>
                <a:gd name="T66" fmla="*/ 0 w 127"/>
                <a:gd name="T67" fmla="*/ 11 h 26"/>
                <a:gd name="T68" fmla="*/ 0 w 127"/>
                <a:gd name="T69" fmla="*/ 9 h 26"/>
                <a:gd name="T70" fmla="*/ 1 w 127"/>
                <a:gd name="T71" fmla="*/ 7 h 26"/>
                <a:gd name="T72" fmla="*/ 2 w 127"/>
                <a:gd name="T73" fmla="*/ 6 h 26"/>
                <a:gd name="T74" fmla="*/ 3 w 127"/>
                <a:gd name="T75" fmla="*/ 4 h 26"/>
                <a:gd name="T76" fmla="*/ 4 w 127"/>
                <a:gd name="T77" fmla="*/ 3 h 26"/>
                <a:gd name="T78" fmla="*/ 6 w 127"/>
                <a:gd name="T79" fmla="*/ 2 h 26"/>
                <a:gd name="T80" fmla="*/ 7 w 127"/>
                <a:gd name="T81" fmla="*/ 1 h 26"/>
                <a:gd name="T82" fmla="*/ 9 w 127"/>
                <a:gd name="T83" fmla="*/ 0 h 26"/>
                <a:gd name="T84" fmla="*/ 11 w 127"/>
                <a:gd name="T85" fmla="*/ 0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
                <a:gd name="T130" fmla="*/ 0 h 26"/>
                <a:gd name="T131" fmla="*/ 127 w 127"/>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 h="26">
                  <a:moveTo>
                    <a:pt x="13" y="0"/>
                  </a:moveTo>
                  <a:lnTo>
                    <a:pt x="115" y="0"/>
                  </a:lnTo>
                  <a:lnTo>
                    <a:pt x="116" y="0"/>
                  </a:lnTo>
                  <a:lnTo>
                    <a:pt x="117" y="0"/>
                  </a:lnTo>
                  <a:lnTo>
                    <a:pt x="118" y="0"/>
                  </a:lnTo>
                  <a:lnTo>
                    <a:pt x="118" y="1"/>
                  </a:lnTo>
                  <a:lnTo>
                    <a:pt x="119" y="1"/>
                  </a:lnTo>
                  <a:lnTo>
                    <a:pt x="120" y="1"/>
                  </a:lnTo>
                  <a:lnTo>
                    <a:pt x="120" y="2"/>
                  </a:lnTo>
                  <a:lnTo>
                    <a:pt x="121" y="2"/>
                  </a:lnTo>
                  <a:lnTo>
                    <a:pt x="122" y="3"/>
                  </a:lnTo>
                  <a:lnTo>
                    <a:pt x="123" y="3"/>
                  </a:lnTo>
                  <a:lnTo>
                    <a:pt x="123" y="4"/>
                  </a:lnTo>
                  <a:lnTo>
                    <a:pt x="124" y="5"/>
                  </a:lnTo>
                  <a:lnTo>
                    <a:pt x="125" y="6"/>
                  </a:lnTo>
                  <a:lnTo>
                    <a:pt x="125" y="7"/>
                  </a:lnTo>
                  <a:lnTo>
                    <a:pt x="126" y="7"/>
                  </a:lnTo>
                  <a:lnTo>
                    <a:pt x="126" y="8"/>
                  </a:lnTo>
                  <a:lnTo>
                    <a:pt x="126" y="9"/>
                  </a:lnTo>
                  <a:lnTo>
                    <a:pt x="126" y="10"/>
                  </a:lnTo>
                  <a:lnTo>
                    <a:pt x="127" y="10"/>
                  </a:lnTo>
                  <a:lnTo>
                    <a:pt x="127" y="11"/>
                  </a:lnTo>
                  <a:lnTo>
                    <a:pt x="127" y="12"/>
                  </a:lnTo>
                  <a:lnTo>
                    <a:pt x="127" y="13"/>
                  </a:lnTo>
                  <a:lnTo>
                    <a:pt x="127" y="14"/>
                  </a:lnTo>
                  <a:lnTo>
                    <a:pt x="126" y="15"/>
                  </a:lnTo>
                  <a:lnTo>
                    <a:pt x="126" y="16"/>
                  </a:lnTo>
                  <a:lnTo>
                    <a:pt x="126" y="17"/>
                  </a:lnTo>
                  <a:lnTo>
                    <a:pt x="126" y="18"/>
                  </a:lnTo>
                  <a:lnTo>
                    <a:pt x="125" y="18"/>
                  </a:lnTo>
                  <a:lnTo>
                    <a:pt x="125" y="19"/>
                  </a:lnTo>
                  <a:lnTo>
                    <a:pt x="125" y="20"/>
                  </a:lnTo>
                  <a:lnTo>
                    <a:pt x="124" y="20"/>
                  </a:lnTo>
                  <a:lnTo>
                    <a:pt x="124" y="21"/>
                  </a:lnTo>
                  <a:lnTo>
                    <a:pt x="123" y="22"/>
                  </a:lnTo>
                  <a:lnTo>
                    <a:pt x="122" y="23"/>
                  </a:lnTo>
                  <a:lnTo>
                    <a:pt x="121" y="24"/>
                  </a:lnTo>
                  <a:lnTo>
                    <a:pt x="120" y="24"/>
                  </a:lnTo>
                  <a:lnTo>
                    <a:pt x="119" y="25"/>
                  </a:lnTo>
                  <a:lnTo>
                    <a:pt x="118" y="25"/>
                  </a:lnTo>
                  <a:lnTo>
                    <a:pt x="117" y="25"/>
                  </a:lnTo>
                  <a:lnTo>
                    <a:pt x="116" y="26"/>
                  </a:lnTo>
                  <a:lnTo>
                    <a:pt x="115" y="26"/>
                  </a:lnTo>
                  <a:lnTo>
                    <a:pt x="114" y="26"/>
                  </a:lnTo>
                  <a:lnTo>
                    <a:pt x="13" y="26"/>
                  </a:lnTo>
                  <a:lnTo>
                    <a:pt x="12" y="26"/>
                  </a:lnTo>
                  <a:lnTo>
                    <a:pt x="11" y="26"/>
                  </a:lnTo>
                  <a:lnTo>
                    <a:pt x="10" y="25"/>
                  </a:lnTo>
                  <a:lnTo>
                    <a:pt x="9" y="25"/>
                  </a:lnTo>
                  <a:lnTo>
                    <a:pt x="8" y="25"/>
                  </a:lnTo>
                  <a:lnTo>
                    <a:pt x="7" y="25"/>
                  </a:lnTo>
                  <a:lnTo>
                    <a:pt x="7" y="24"/>
                  </a:lnTo>
                  <a:lnTo>
                    <a:pt x="6" y="24"/>
                  </a:lnTo>
                  <a:lnTo>
                    <a:pt x="5" y="23"/>
                  </a:lnTo>
                  <a:lnTo>
                    <a:pt x="4" y="23"/>
                  </a:lnTo>
                  <a:lnTo>
                    <a:pt x="4" y="22"/>
                  </a:lnTo>
                  <a:lnTo>
                    <a:pt x="3" y="22"/>
                  </a:lnTo>
                  <a:lnTo>
                    <a:pt x="3" y="21"/>
                  </a:lnTo>
                  <a:lnTo>
                    <a:pt x="2" y="21"/>
                  </a:lnTo>
                  <a:lnTo>
                    <a:pt x="2" y="20"/>
                  </a:lnTo>
                  <a:lnTo>
                    <a:pt x="1" y="19"/>
                  </a:lnTo>
                  <a:lnTo>
                    <a:pt x="1" y="18"/>
                  </a:lnTo>
                  <a:lnTo>
                    <a:pt x="1" y="17"/>
                  </a:lnTo>
                  <a:lnTo>
                    <a:pt x="0" y="17"/>
                  </a:lnTo>
                  <a:lnTo>
                    <a:pt x="0" y="16"/>
                  </a:lnTo>
                  <a:lnTo>
                    <a:pt x="0" y="15"/>
                  </a:lnTo>
                  <a:lnTo>
                    <a:pt x="0" y="14"/>
                  </a:lnTo>
                  <a:lnTo>
                    <a:pt x="0" y="13"/>
                  </a:lnTo>
                  <a:lnTo>
                    <a:pt x="0" y="12"/>
                  </a:lnTo>
                  <a:lnTo>
                    <a:pt x="0" y="11"/>
                  </a:lnTo>
                  <a:lnTo>
                    <a:pt x="0" y="10"/>
                  </a:lnTo>
                  <a:lnTo>
                    <a:pt x="0" y="9"/>
                  </a:lnTo>
                  <a:lnTo>
                    <a:pt x="1" y="9"/>
                  </a:lnTo>
                  <a:lnTo>
                    <a:pt x="1" y="8"/>
                  </a:lnTo>
                  <a:lnTo>
                    <a:pt x="1" y="7"/>
                  </a:lnTo>
                  <a:lnTo>
                    <a:pt x="2" y="6"/>
                  </a:lnTo>
                  <a:lnTo>
                    <a:pt x="2" y="5"/>
                  </a:lnTo>
                  <a:lnTo>
                    <a:pt x="3" y="5"/>
                  </a:lnTo>
                  <a:lnTo>
                    <a:pt x="3" y="4"/>
                  </a:lnTo>
                  <a:lnTo>
                    <a:pt x="4" y="3"/>
                  </a:lnTo>
                  <a:lnTo>
                    <a:pt x="5" y="3"/>
                  </a:lnTo>
                  <a:lnTo>
                    <a:pt x="5" y="2"/>
                  </a:lnTo>
                  <a:lnTo>
                    <a:pt x="6" y="2"/>
                  </a:lnTo>
                  <a:lnTo>
                    <a:pt x="7" y="1"/>
                  </a:lnTo>
                  <a:lnTo>
                    <a:pt x="8" y="1"/>
                  </a:lnTo>
                  <a:lnTo>
                    <a:pt x="9" y="1"/>
                  </a:lnTo>
                  <a:lnTo>
                    <a:pt x="9" y="0"/>
                  </a:lnTo>
                  <a:lnTo>
                    <a:pt x="10" y="0"/>
                  </a:lnTo>
                  <a:lnTo>
                    <a:pt x="11" y="0"/>
                  </a:lnTo>
                  <a:lnTo>
                    <a:pt x="12" y="0"/>
                  </a:lnTo>
                  <a:lnTo>
                    <a:pt x="13" y="0"/>
                  </a:lnTo>
                  <a:close/>
                </a:path>
              </a:pathLst>
            </a:custGeom>
            <a:solidFill>
              <a:srgbClr val="00009E"/>
            </a:solidFill>
            <a:ln w="9525">
              <a:noFill/>
              <a:round/>
              <a:headEnd/>
              <a:tailEnd/>
            </a:ln>
          </p:spPr>
          <p:txBody>
            <a:bodyPr/>
            <a:lstStyle/>
            <a:p>
              <a:endParaRPr lang="en-US"/>
            </a:p>
          </p:txBody>
        </p:sp>
      </p:grpSp>
      <p:pic>
        <p:nvPicPr>
          <p:cNvPr id="22" name="Picture 63" descr="LLNL-logo"/>
          <p:cNvPicPr>
            <a:picLocks noChangeAspect="1" noChangeArrowheads="1"/>
          </p:cNvPicPr>
          <p:nvPr/>
        </p:nvPicPr>
        <p:blipFill>
          <a:blip r:embed="rId20" cstate="print"/>
          <a:srcRect/>
          <a:stretch>
            <a:fillRect/>
          </a:stretch>
        </p:blipFill>
        <p:spPr bwMode="auto">
          <a:xfrm>
            <a:off x="3784662" y="6407291"/>
            <a:ext cx="1346898" cy="260162"/>
          </a:xfrm>
          <a:prstGeom prst="rect">
            <a:avLst/>
          </a:prstGeom>
          <a:noFill/>
          <a:ln w="9525">
            <a:noFill/>
            <a:miter lim="800000"/>
            <a:headEnd/>
            <a:tailEnd/>
          </a:ln>
        </p:spPr>
      </p:pic>
      <p:pic>
        <p:nvPicPr>
          <p:cNvPr id="23" name="Picture 22" descr="New_DOE_Logo_Color_Hi-Res_042808.jpg"/>
          <p:cNvPicPr>
            <a:picLocks noChangeAspect="1"/>
          </p:cNvPicPr>
          <p:nvPr/>
        </p:nvPicPr>
        <p:blipFill>
          <a:blip r:embed="rId21" cstate="print"/>
          <a:stretch>
            <a:fillRect/>
          </a:stretch>
        </p:blipFill>
        <p:spPr>
          <a:xfrm>
            <a:off x="6878468" y="6264407"/>
            <a:ext cx="1920476" cy="482805"/>
          </a:xfrm>
          <a:prstGeom prst="rect">
            <a:avLst/>
          </a:prstGeom>
        </p:spPr>
      </p:pic>
      <p:sp>
        <p:nvSpPr>
          <p:cNvPr id="24" name="TextBox 23"/>
          <p:cNvSpPr txBox="1"/>
          <p:nvPr/>
        </p:nvSpPr>
        <p:spPr>
          <a:xfrm>
            <a:off x="1552350" y="6209414"/>
            <a:ext cx="295274" cy="184666"/>
          </a:xfrm>
          <a:prstGeom prst="rect">
            <a:avLst/>
          </a:prstGeom>
          <a:noFill/>
        </p:spPr>
        <p:txBody>
          <a:bodyPr wrap="none" rtlCol="0">
            <a:spAutoFit/>
          </a:bodyPr>
          <a:lstStyle/>
          <a:p>
            <a:r>
              <a:rPr lang="en-US" sz="600" i="0" dirty="0" smtClean="0">
                <a:solidFill>
                  <a:schemeClr val="tx1"/>
                </a:solidFill>
              </a:rPr>
              <a:t>TM</a:t>
            </a:r>
          </a:p>
        </p:txBody>
      </p:sp>
    </p:spTree>
  </p:cSld>
  <p:clrMap bg1="lt1" tx1="dk1" bg2="lt2" tx2="dk2" accent1="accent1" accent2="accent2" accent3="accent3" accent4="accent4" accent5="accent5" accent6="accent6" hlink="hlink" folHlink="folHlink"/>
  <p:sldLayoutIdLst>
    <p:sldLayoutId id="2147483963" r:id="rId1"/>
    <p:sldLayoutId id="2147483962" r:id="rId2"/>
    <p:sldLayoutId id="2147483961" r:id="rId3"/>
    <p:sldLayoutId id="2147483960" r:id="rId4"/>
    <p:sldLayoutId id="2147483959" r:id="rId5"/>
    <p:sldLayoutId id="2147483958" r:id="rId6"/>
    <p:sldLayoutId id="2147483957" r:id="rId7"/>
    <p:sldLayoutId id="2147483956" r:id="rId8"/>
    <p:sldLayoutId id="2147483955" r:id="rId9"/>
    <p:sldLayoutId id="2147483954" r:id="rId10"/>
    <p:sldLayoutId id="2147483953" r:id="rId11"/>
    <p:sldLayoutId id="2147483964" r:id="rId12"/>
    <p:sldLayoutId id="2147483968" r:id="rId13"/>
    <p:sldLayoutId id="2147483969" r:id="rId14"/>
  </p:sldLayoutIdLst>
  <p:transition spd="med" advClick="0"/>
  <p:timing>
    <p:tnLst>
      <p:par>
        <p:cTn id="1" dur="indefinite" restart="never" nodeType="tmRoot"/>
      </p:par>
    </p:tnLst>
  </p:timing>
  <p:hf sldNum="0" hdr="0" ftr="0" dt="0"/>
  <p:txStyles>
    <p:title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p:titleStyle>
    <p:body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0.png"/><Relationship Id="rId2" Type="http://schemas.openxmlformats.org/officeDocument/2006/relationships/image" Target="../media/image46.png"/><Relationship Id="rId1" Type="http://schemas.openxmlformats.org/officeDocument/2006/relationships/slideLayout" Target="../slideLayouts/slideLayout6.xml"/><Relationship Id="rId11"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1.gif"/><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60.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3.mp4"/><Relationship Id="rId7"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58.png"/><Relationship Id="rId5" Type="http://schemas.microsoft.com/office/2007/relationships/media" Target="../media/media4.mp4"/><Relationship Id="rId10" Type="http://schemas.openxmlformats.org/officeDocument/2006/relationships/image" Target="../media/image57.png"/><Relationship Id="rId4" Type="http://schemas.openxmlformats.org/officeDocument/2006/relationships/video" Target="../media/media3.mp4"/><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470.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20.png"/><Relationship Id="rId3" Type="http://schemas.openxmlformats.org/officeDocument/2006/relationships/image" Target="../media/image780.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820.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900.png"/><Relationship Id="rId2" Type="http://schemas.openxmlformats.org/officeDocument/2006/relationships/image" Target="../media/image670.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01.png"/><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1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340.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5.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3" Type="http://schemas.openxmlformats.org/officeDocument/2006/relationships/image" Target="../media/image82.png"/><Relationship Id="rId12" Type="http://schemas.openxmlformats.org/officeDocument/2006/relationships/image" Target="../media/image81.png"/><Relationship Id="rId16" Type="http://schemas.openxmlformats.org/officeDocument/2006/relationships/image" Target="../media/image85.png"/><Relationship Id="rId1" Type="http://schemas.openxmlformats.org/officeDocument/2006/relationships/slideLayout" Target="../slideLayouts/slideLayout6.xml"/><Relationship Id="rId11" Type="http://schemas.openxmlformats.org/officeDocument/2006/relationships/image" Target="../media/image80.png"/><Relationship Id="rId15" Type="http://schemas.openxmlformats.org/officeDocument/2006/relationships/image" Target="../media/image84.png"/><Relationship Id="rId10" Type="http://schemas.openxmlformats.org/officeDocument/2006/relationships/image" Target="../media/image630.png"/><Relationship Id="rId9" Type="http://schemas.openxmlformats.org/officeDocument/2006/relationships/image" Target="../media/image610.png"/><Relationship Id="rId1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70.png"/><Relationship Id="rId4" Type="http://schemas.openxmlformats.org/officeDocument/2006/relationships/image" Target="../media/image470.png"/></Relationships>
</file>

<file path=ppt/slides/_rels/slide22.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800.png"/><Relationship Id="rId5" Type="http://schemas.openxmlformats.org/officeDocument/2006/relationships/image" Target="../media/image88.png"/><Relationship Id="rId4" Type="http://schemas.openxmlformats.org/officeDocument/2006/relationships/image" Target="../media/image781.png"/></Relationships>
</file>

<file path=ppt/slides/_rels/slide23.xml.rels><?xml version="1.0" encoding="UTF-8" standalone="yes"?>
<Relationships xmlns="http://schemas.openxmlformats.org/package/2006/relationships"><Relationship Id="rId12" Type="http://schemas.openxmlformats.org/officeDocument/2006/relationships/image" Target="../media/image70.png"/><Relationship Id="rId1" Type="http://schemas.openxmlformats.org/officeDocument/2006/relationships/slideLayout" Target="../slideLayouts/slideLayout2.xml"/><Relationship Id="rId11" Type="http://schemas.openxmlformats.org/officeDocument/2006/relationships/image" Target="../media/image89.png"/><Relationship Id="rId5" Type="http://schemas.openxmlformats.org/officeDocument/2006/relationships/image" Target="../media/image771.png"/><Relationship Id="rId10" Type="http://schemas.openxmlformats.org/officeDocument/2006/relationships/image" Target="../media/image330.png"/><Relationship Id="rId4" Type="http://schemas.openxmlformats.org/officeDocument/2006/relationships/image" Target="../media/image240.pn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40.png"/><Relationship Id="rId7"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950.pn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4.bin"/><Relationship Id="rId3" Type="http://schemas.openxmlformats.org/officeDocument/2006/relationships/image" Target="../media/image26.png"/><Relationship Id="rId7" Type="http://schemas.openxmlformats.org/officeDocument/2006/relationships/oleObject" Target="../embeddings/oleObject1.bin"/><Relationship Id="rId12"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png"/><Relationship Id="rId11" Type="http://schemas.openxmlformats.org/officeDocument/2006/relationships/oleObject" Target="../embeddings/oleObject3.bin"/><Relationship Id="rId5" Type="http://schemas.openxmlformats.org/officeDocument/2006/relationships/image" Target="../media/image200.png"/><Relationship Id="rId10" Type="http://schemas.openxmlformats.org/officeDocument/2006/relationships/image" Target="../media/image23.wmf"/><Relationship Id="rId4" Type="http://schemas.openxmlformats.org/officeDocument/2006/relationships/image" Target="../media/image27.jpeg"/><Relationship Id="rId9" Type="http://schemas.openxmlformats.org/officeDocument/2006/relationships/oleObject" Target="../embeddings/oleObject2.bin"/><Relationship Id="rId14" Type="http://schemas.openxmlformats.org/officeDocument/2006/relationships/image" Target="../media/image25.wmf"/></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0.png"/><Relationship Id="rId5" Type="http://schemas.openxmlformats.org/officeDocument/2006/relationships/image" Target="../media/image30.png"/><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emf"/><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slideLayout" Target="../slideLayouts/slideLayout6.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41.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p:cNvSpPr>
            <a:spLocks noGrp="1"/>
          </p:cNvSpPr>
          <p:nvPr>
            <p:ph type="ctrTitle" sz="quarter"/>
          </p:nvPr>
        </p:nvSpPr>
        <p:spPr>
          <a:xfrm>
            <a:off x="424358" y="2427710"/>
            <a:ext cx="8518357" cy="984885"/>
          </a:xfrm>
        </p:spPr>
        <p:txBody>
          <a:bodyPr wrap="square" lIns="0" tIns="0" rIns="0" bIns="0" anchor="b" anchorCtr="0"/>
          <a:lstStyle/>
          <a:p>
            <a:r>
              <a:rPr lang="en-US" sz="3200" dirty="0">
                <a:latin typeface="Calibri" panose="020F0502020204030204" pitchFamily="34" charset="0"/>
              </a:rPr>
              <a:t>Three </a:t>
            </a:r>
            <a:r>
              <a:rPr lang="en-US" sz="3200" dirty="0" smtClean="0">
                <a:latin typeface="Calibri" panose="020F0502020204030204" pitchFamily="34" charset="0"/>
              </a:rPr>
              <a:t>dimensional </a:t>
            </a:r>
            <a:r>
              <a:rPr lang="en-US" sz="3200" dirty="0">
                <a:latin typeface="Calibri" panose="020F0502020204030204" pitchFamily="34" charset="0"/>
              </a:rPr>
              <a:t>VOF simulations for wetting of corrugated </a:t>
            </a:r>
            <a:r>
              <a:rPr lang="en-US" sz="3200" dirty="0" smtClean="0">
                <a:latin typeface="Calibri" panose="020F0502020204030204" pitchFamily="34" charset="0"/>
              </a:rPr>
              <a:t>sheet</a:t>
            </a:r>
            <a:endParaRPr lang="en-US" sz="3200" dirty="0">
              <a:latin typeface="Calibri" panose="020F0502020204030204" pitchFamily="34" charset="0"/>
            </a:endParaRPr>
          </a:p>
        </p:txBody>
      </p:sp>
      <p:pic>
        <p:nvPicPr>
          <p:cNvPr id="8" name="Picture 7" descr="New_DOE_Logo_Color_Hi-Res_042808.jpg"/>
          <p:cNvPicPr>
            <a:picLocks noChangeAspect="1"/>
          </p:cNvPicPr>
          <p:nvPr/>
        </p:nvPicPr>
        <p:blipFill>
          <a:blip r:embed="rId3" cstate="print"/>
          <a:stretch>
            <a:fillRect/>
          </a:stretch>
        </p:blipFill>
        <p:spPr>
          <a:xfrm>
            <a:off x="6408695" y="6174917"/>
            <a:ext cx="2726936" cy="685800"/>
          </a:xfrm>
          <a:prstGeom prst="rect">
            <a:avLst/>
          </a:prstGeom>
        </p:spPr>
      </p:pic>
      <p:grpSp>
        <p:nvGrpSpPr>
          <p:cNvPr id="3" name="Group 2"/>
          <p:cNvGrpSpPr/>
          <p:nvPr/>
        </p:nvGrpSpPr>
        <p:grpSpPr>
          <a:xfrm>
            <a:off x="-3501" y="9276"/>
            <a:ext cx="9144000" cy="2079655"/>
            <a:chOff x="-3501" y="9276"/>
            <a:chExt cx="9144000" cy="2079655"/>
          </a:xfrm>
        </p:grpSpPr>
        <p:sp>
          <p:nvSpPr>
            <p:cNvPr id="204801" name="Rectangle 6"/>
            <p:cNvSpPr>
              <a:spLocks noChangeArrowheads="1"/>
            </p:cNvSpPr>
            <p:nvPr/>
          </p:nvSpPr>
          <p:spPr bwMode="auto">
            <a:xfrm>
              <a:off x="-3501" y="9276"/>
              <a:ext cx="9144000" cy="2079655"/>
            </a:xfrm>
            <a:prstGeom prst="rect">
              <a:avLst/>
            </a:prstGeom>
            <a:gradFill rotWithShape="1">
              <a:gsLst>
                <a:gs pos="0">
                  <a:srgbClr val="FFFFFF"/>
                </a:gs>
                <a:gs pos="50000">
                  <a:srgbClr val="3399FF">
                    <a:alpha val="42000"/>
                  </a:srgbClr>
                </a:gs>
                <a:gs pos="100000">
                  <a:srgbClr val="FFFFFF"/>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5" name="Picture 4" descr="CCSI_logo"/>
            <p:cNvPicPr>
              <a:picLocks noChangeAspect="1"/>
            </p:cNvPicPr>
            <p:nvPr/>
          </p:nvPicPr>
          <p:blipFill>
            <a:blip r:embed="rId4" cstate="print"/>
            <a:srcRect/>
            <a:stretch>
              <a:fillRect/>
            </a:stretch>
          </p:blipFill>
          <p:spPr bwMode="auto">
            <a:xfrm>
              <a:off x="321879" y="494746"/>
              <a:ext cx="4221794" cy="1516992"/>
            </a:xfrm>
            <a:prstGeom prst="rect">
              <a:avLst/>
            </a:prstGeom>
            <a:noFill/>
          </p:spPr>
        </p:pic>
        <p:pic>
          <p:nvPicPr>
            <p:cNvPr id="9" name="Picture 8"/>
            <p:cNvPicPr/>
            <p:nvPr/>
          </p:nvPicPr>
          <p:blipFill>
            <a:blip r:embed="rId5" cstate="print"/>
            <a:srcRect/>
            <a:stretch>
              <a:fillRect/>
            </a:stretch>
          </p:blipFill>
          <p:spPr bwMode="auto">
            <a:xfrm>
              <a:off x="3703441" y="762856"/>
              <a:ext cx="413468" cy="286247"/>
            </a:xfrm>
            <a:prstGeom prst="rect">
              <a:avLst/>
            </a:prstGeom>
            <a:noFill/>
            <a:ln w="9525">
              <a:noFill/>
              <a:miter lim="800000"/>
              <a:headEnd/>
              <a:tailEnd/>
            </a:ln>
          </p:spPr>
        </p:pic>
      </p:grpSp>
      <p:sp>
        <p:nvSpPr>
          <p:cNvPr id="10" name="Text Placeholder 14"/>
          <p:cNvSpPr txBox="1">
            <a:spLocks/>
          </p:cNvSpPr>
          <p:nvPr/>
        </p:nvSpPr>
        <p:spPr>
          <a:xfrm>
            <a:off x="2749775" y="5373958"/>
            <a:ext cx="6396303" cy="561692"/>
          </a:xfrm>
          <a:prstGeom prst="rect">
            <a:avLst/>
          </a:prstGeom>
        </p:spPr>
        <p:txBody>
          <a:bodyPr wrap="none" lIns="0" tIns="0" rIns="182880" bIns="0">
            <a:spAutoFit/>
          </a:bodyPr>
          <a:lst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ts val="0"/>
              </a:spcBef>
              <a:buNone/>
            </a:pPr>
            <a:r>
              <a:rPr lang="en-US" sz="1700" b="0" i="0" kern="0" dirty="0">
                <a:latin typeface="Calibri" panose="020F0502020204030204" pitchFamily="34" charset="0"/>
              </a:rPr>
              <a:t>August </a:t>
            </a:r>
            <a:r>
              <a:rPr lang="en-US" sz="1700" b="0" i="0" kern="0" dirty="0" smtClean="0">
                <a:latin typeface="Calibri" panose="020F0502020204030204" pitchFamily="34" charset="0"/>
              </a:rPr>
              <a:t>9 </a:t>
            </a:r>
            <a:r>
              <a:rPr lang="en-US" sz="1700" b="0" i="0" kern="0" dirty="0">
                <a:latin typeface="Calibri" panose="020F0502020204030204" pitchFamily="34" charset="0"/>
              </a:rPr>
              <a:t>-10, 2016</a:t>
            </a:r>
          </a:p>
          <a:p>
            <a:pPr marL="0" indent="0" algn="r">
              <a:spcBef>
                <a:spcPts val="300"/>
              </a:spcBef>
              <a:buNone/>
            </a:pPr>
            <a:r>
              <a:rPr lang="en-US" sz="1700" b="0" i="0" kern="0" dirty="0" smtClean="0">
                <a:latin typeface="Calibri" panose="020F0502020204030204" pitchFamily="34" charset="0"/>
              </a:rPr>
              <a:t>NETL 2016 </a:t>
            </a:r>
            <a:r>
              <a:rPr lang="en-US" sz="1700" b="0" i="0" kern="0" dirty="0">
                <a:latin typeface="Calibri" panose="020F0502020204030204" pitchFamily="34" charset="0"/>
              </a:rPr>
              <a:t>Workshop on Multiphase Flow </a:t>
            </a:r>
            <a:r>
              <a:rPr lang="en-US" sz="1700" b="0" i="0" kern="0" dirty="0" smtClean="0">
                <a:latin typeface="Calibri" panose="020F0502020204030204" pitchFamily="34" charset="0"/>
              </a:rPr>
              <a:t>Science, Morgantown, WV</a:t>
            </a:r>
            <a:endParaRPr lang="en-US" sz="1700" b="0" i="0" kern="0" dirty="0">
              <a:latin typeface="Calibri" panose="020F0502020204030204" pitchFamily="34" charset="0"/>
            </a:endParaRPr>
          </a:p>
        </p:txBody>
      </p:sp>
      <p:sp>
        <p:nvSpPr>
          <p:cNvPr id="11" name="Text Placeholder 15"/>
          <p:cNvSpPr txBox="1">
            <a:spLocks/>
          </p:cNvSpPr>
          <p:nvPr/>
        </p:nvSpPr>
        <p:spPr>
          <a:xfrm>
            <a:off x="479539" y="4014338"/>
            <a:ext cx="4797142" cy="668021"/>
          </a:xfrm>
          <a:prstGeom prst="rect">
            <a:avLst/>
          </a:prstGeom>
        </p:spPr>
        <p:txBody>
          <a:bodyPr wrap="none" lIns="0" tIns="0" rIns="182880" bIns="0"/>
          <a:lst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ts val="0"/>
              </a:spcBef>
              <a:buNone/>
            </a:pPr>
            <a:r>
              <a:rPr lang="en-US" i="0" kern="0" dirty="0" smtClean="0">
                <a:latin typeface="Calibri" panose="020F0502020204030204" pitchFamily="34" charset="0"/>
              </a:rPr>
              <a:t>Rajesh Singh </a:t>
            </a:r>
            <a:r>
              <a:rPr lang="en-US" b="0" i="0" kern="0" dirty="0" smtClean="0">
                <a:latin typeface="Calibri" panose="020F0502020204030204" pitchFamily="34" charset="0"/>
              </a:rPr>
              <a:t>and Janine Galvin-Carney </a:t>
            </a:r>
          </a:p>
          <a:p>
            <a:pPr marL="0" indent="0">
              <a:spcBef>
                <a:spcPts val="0"/>
              </a:spcBef>
              <a:buNone/>
            </a:pPr>
            <a:r>
              <a:rPr lang="en-US" sz="1600" b="0" i="0" dirty="0" smtClean="0">
                <a:solidFill>
                  <a:srgbClr val="003399"/>
                </a:solidFill>
                <a:latin typeface="Calibri" panose="020F0502020204030204" pitchFamily="34" charset="0"/>
                <a:ea typeface="+mj-ea"/>
                <a:cs typeface="+mj-cs"/>
              </a:rPr>
              <a:t>National </a:t>
            </a:r>
            <a:r>
              <a:rPr lang="en-US" sz="1600" b="0" i="0" dirty="0">
                <a:solidFill>
                  <a:srgbClr val="003399"/>
                </a:solidFill>
                <a:latin typeface="Calibri" panose="020F0502020204030204" pitchFamily="34" charset="0"/>
                <a:ea typeface="+mj-ea"/>
                <a:cs typeface="+mj-cs"/>
              </a:rPr>
              <a:t>Energy Technology Laboratory</a:t>
            </a:r>
          </a:p>
        </p:txBody>
      </p:sp>
      <p:pic>
        <p:nvPicPr>
          <p:cNvPr id="12" name="Picture 11" descr="NETL-PMS286C+7451C.png"/>
          <p:cNvPicPr>
            <a:picLocks noChangeAspect="1"/>
          </p:cNvPicPr>
          <p:nvPr/>
        </p:nvPicPr>
        <p:blipFill>
          <a:blip r:embed="rId6" cstate="print"/>
          <a:stretch>
            <a:fillRect/>
          </a:stretch>
        </p:blipFill>
        <p:spPr>
          <a:xfrm>
            <a:off x="85389" y="6173080"/>
            <a:ext cx="892703" cy="68580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tIns="0" bIns="0"/>
          <a:lstStyle/>
          <a:p>
            <a:r>
              <a:rPr lang="en-US" dirty="0" smtClean="0"/>
              <a:t>Effects of Solvent Properties</a:t>
            </a:r>
            <a:endParaRPr lang="en-US" dirty="0"/>
          </a:p>
        </p:txBody>
      </p:sp>
      <mc:AlternateContent xmlns:mc="http://schemas.openxmlformats.org/markup-compatibility/2006" xmlns:a14="http://schemas.microsoft.com/office/drawing/2010/main">
        <mc:Choice Requires="a14">
          <p:sp>
            <p:nvSpPr>
              <p:cNvPr id="13" name="TextBox 12"/>
              <p:cNvSpPr txBox="1"/>
              <p:nvPr/>
            </p:nvSpPr>
            <p:spPr bwMode="auto">
              <a:xfrm>
                <a:off x="5237656" y="911284"/>
                <a:ext cx="3332131" cy="589649"/>
              </a:xfrm>
              <a:prstGeom prst="rect">
                <a:avLst/>
              </a:prstGeom>
              <a:noFill/>
              <a:ln w="9525">
                <a:noFill/>
                <a:miter lim="800000"/>
                <a:headEnd/>
                <a:tailEnd/>
              </a:ln>
            </p:spPr>
            <p:txBody>
              <a:bodyPr vert="horz" wrap="none" lIns="0" tIns="45720" rIns="0" bIns="45720" numCol="1" rtlCol="0" anchor="t" anchorCtr="0" compatLnSpc="1">
                <a:prstTxWarp prst="textNoShape">
                  <a:avLst/>
                </a:prstTxWarp>
                <a:spAutoFit/>
              </a:bodyPr>
              <a:lstStyle/>
              <a:p>
                <a:pPr>
                  <a:spcBef>
                    <a:spcPts val="0"/>
                  </a:spcBef>
                </a:pPr>
                <a14:m>
                  <m:oMathPara xmlns:m="http://schemas.openxmlformats.org/officeDocument/2006/math">
                    <m:oMathParaPr>
                      <m:jc m:val="centerGroup"/>
                    </m:oMathParaPr>
                    <m:oMath xmlns:m="http://schemas.openxmlformats.org/officeDocument/2006/math">
                      <m:sSub>
                        <m:sSubPr>
                          <m:ctrlPr>
                            <a:rPr lang="en-US" sz="1700" b="0" i="1" kern="0" smtClean="0">
                              <a:solidFill>
                                <a:srgbClr val="000099"/>
                              </a:solidFill>
                              <a:latin typeface="Cambria Math" panose="02040503050406030204" pitchFamily="18" charset="0"/>
                              <a:ea typeface="Cambria Math"/>
                              <a:cs typeface="+mn-cs"/>
                            </a:rPr>
                          </m:ctrlPr>
                        </m:sSubPr>
                        <m:e>
                          <m:r>
                            <a:rPr lang="en-US" sz="1700" b="0" i="1" kern="0" smtClean="0">
                              <a:solidFill>
                                <a:srgbClr val="000099"/>
                              </a:solidFill>
                              <a:latin typeface="Cambria Math"/>
                              <a:ea typeface="Cambria Math"/>
                              <a:cs typeface="+mn-cs"/>
                            </a:rPr>
                            <m:t>𝛿</m:t>
                          </m:r>
                        </m:e>
                        <m:sub>
                          <m:r>
                            <a:rPr lang="en-US" sz="1700" b="0" i="1" kern="0" smtClean="0">
                              <a:solidFill>
                                <a:srgbClr val="000099"/>
                              </a:solidFill>
                              <a:latin typeface="Cambria Math"/>
                              <a:ea typeface="Cambria Math"/>
                              <a:cs typeface="+mn-cs"/>
                            </a:rPr>
                            <m:t>𝑎𝑣</m:t>
                          </m:r>
                        </m:sub>
                      </m:sSub>
                      <m:r>
                        <a:rPr lang="en-US" sz="1700" b="0" i="0" kern="0" smtClean="0">
                          <a:solidFill>
                            <a:srgbClr val="000099"/>
                          </a:solidFill>
                          <a:latin typeface="Cambria Math"/>
                          <a:ea typeface="Cambria Math"/>
                          <a:cs typeface="+mn-cs"/>
                        </a:rPr>
                        <m:t>= </m:t>
                      </m:r>
                      <m:f>
                        <m:fPr>
                          <m:ctrlPr>
                            <a:rPr lang="en-US" sz="1700" i="1" kern="0" smtClean="0">
                              <a:solidFill>
                                <a:srgbClr val="000099"/>
                              </a:solidFill>
                              <a:latin typeface="Cambria Math" panose="02040503050406030204" pitchFamily="18" charset="0"/>
                              <a:cs typeface="+mn-cs"/>
                            </a:rPr>
                          </m:ctrlPr>
                        </m:fPr>
                        <m:num>
                          <m:r>
                            <m:rPr>
                              <m:sty m:val="p"/>
                            </m:rPr>
                            <a:rPr lang="en-US" sz="1700" b="0" i="0" kern="0" smtClean="0">
                              <a:solidFill>
                                <a:srgbClr val="000099"/>
                              </a:solidFill>
                              <a:latin typeface="Cambria Math"/>
                              <a:cs typeface="+mn-cs"/>
                            </a:rPr>
                            <m:t>Entrained</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volume</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of</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Solvent</m:t>
                          </m:r>
                        </m:num>
                        <m:den>
                          <m:r>
                            <m:rPr>
                              <m:sty m:val="p"/>
                            </m:rPr>
                            <a:rPr lang="en-US" sz="1700" b="0" i="0" kern="0" smtClean="0">
                              <a:solidFill>
                                <a:srgbClr val="000099"/>
                              </a:solidFill>
                              <a:latin typeface="Cambria Math"/>
                              <a:cs typeface="+mn-cs"/>
                            </a:rPr>
                            <m:t>Wetted</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Area</m:t>
                          </m:r>
                        </m:den>
                      </m:f>
                    </m:oMath>
                  </m:oMathPara>
                </a14:m>
                <a:endParaRPr lang="en-US" sz="1700" i="0" kern="0" dirty="0" smtClean="0">
                  <a:solidFill>
                    <a:srgbClr val="000099"/>
                  </a:solidFill>
                  <a:latin typeface="Calibri" panose="020F0502020204030204" pitchFamily="34" charset="0"/>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bwMode="auto">
              <a:xfrm>
                <a:off x="5237656" y="911284"/>
                <a:ext cx="3332131" cy="589649"/>
              </a:xfrm>
              <a:prstGeom prst="rect">
                <a:avLst/>
              </a:prstGeom>
              <a:blipFill rotWithShape="1">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bwMode="auto">
              <a:xfrm>
                <a:off x="0" y="1190251"/>
                <a:ext cx="4572000" cy="69395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m:rPr>
                          <m:sty m:val="p"/>
                        </m:rPr>
                        <a:rPr lang="en-US" sz="1700" b="0" i="0" kern="0" smtClean="0">
                          <a:solidFill>
                            <a:schemeClr val="tx1"/>
                          </a:solidFill>
                          <a:latin typeface="Cambria Math"/>
                          <a:cs typeface="+mn-cs"/>
                        </a:rPr>
                        <m:t>Normalized</m:t>
                      </m:r>
                      <m:r>
                        <a:rPr lang="en-US" sz="1700" b="0" i="0" kern="0" smtClean="0">
                          <a:solidFill>
                            <a:schemeClr val="tx1"/>
                          </a:solidFill>
                          <a:latin typeface="Cambria Math"/>
                          <a:cs typeface="+mn-cs"/>
                        </a:rPr>
                        <m:t> </m:t>
                      </m:r>
                      <m:r>
                        <m:rPr>
                          <m:sty m:val="p"/>
                        </m:rPr>
                        <a:rPr lang="en-US" sz="1700" b="0" i="0" kern="0" smtClean="0">
                          <a:solidFill>
                            <a:schemeClr val="tx1"/>
                          </a:solidFill>
                          <a:latin typeface="Cambria Math"/>
                          <a:cs typeface="+mn-cs"/>
                        </a:rPr>
                        <m:t>Area</m:t>
                      </m:r>
                      <m:r>
                        <a:rPr lang="en-US" sz="1700" b="0" i="0" kern="0" smtClean="0">
                          <a:solidFill>
                            <a:schemeClr val="tx1"/>
                          </a:solidFill>
                          <a:latin typeface="Cambria Math"/>
                          <a:cs typeface="+mn-cs"/>
                        </a:rPr>
                        <m:t>=</m:t>
                      </m:r>
                      <m:f>
                        <m:fPr>
                          <m:ctrlPr>
                            <a:rPr lang="en-US" sz="1700" i="1" kern="0" smtClean="0">
                              <a:solidFill>
                                <a:schemeClr val="tx1"/>
                              </a:solidFill>
                              <a:latin typeface="Cambria Math" panose="02040503050406030204" pitchFamily="18" charset="0"/>
                              <a:cs typeface="+mn-cs"/>
                            </a:rPr>
                          </m:ctrlPr>
                        </m:fPr>
                        <m:num>
                          <m:r>
                            <a:rPr lang="en-US" sz="1700" b="0" i="0" kern="0" smtClean="0">
                              <a:solidFill>
                                <a:schemeClr val="tx1"/>
                              </a:solidFill>
                              <a:latin typeface="Cambria Math"/>
                              <a:cs typeface="+mn-cs"/>
                            </a:rPr>
                            <m:t> </m:t>
                          </m:r>
                          <m:r>
                            <m:rPr>
                              <m:sty m:val="p"/>
                            </m:rPr>
                            <a:rPr lang="en-US" sz="1700" b="0" i="0" kern="0" smtClean="0">
                              <a:solidFill>
                                <a:schemeClr val="tx1"/>
                              </a:solidFill>
                              <a:latin typeface="Cambria Math"/>
                              <a:cs typeface="+mn-cs"/>
                            </a:rPr>
                            <m:t>Area</m:t>
                          </m:r>
                        </m:num>
                        <m:den>
                          <m:r>
                            <m:rPr>
                              <m:sty m:val="p"/>
                            </m:rPr>
                            <a:rPr lang="en-US" sz="1700" b="0" i="0" kern="0" smtClean="0">
                              <a:solidFill>
                                <a:schemeClr val="tx1"/>
                              </a:solidFill>
                              <a:latin typeface="Cambria Math"/>
                              <a:cs typeface="+mn-cs"/>
                            </a:rPr>
                            <m:t>Sheet</m:t>
                          </m:r>
                          <m:r>
                            <a:rPr lang="en-US" sz="1700" b="0" i="0" kern="0" smtClean="0">
                              <a:solidFill>
                                <a:schemeClr val="tx1"/>
                              </a:solidFill>
                              <a:latin typeface="Cambria Math"/>
                              <a:cs typeface="+mn-cs"/>
                            </a:rPr>
                            <m:t> </m:t>
                          </m:r>
                          <m:r>
                            <m:rPr>
                              <m:sty m:val="p"/>
                            </m:rPr>
                            <a:rPr lang="en-US" sz="1700" b="0" i="0" kern="0" smtClean="0">
                              <a:solidFill>
                                <a:schemeClr val="tx1"/>
                              </a:solidFill>
                              <a:latin typeface="Cambria Math"/>
                              <a:cs typeface="+mn-cs"/>
                            </a:rPr>
                            <m:t>Area</m:t>
                          </m:r>
                          <m:r>
                            <a:rPr lang="en-US" sz="1700" b="0" i="0" kern="0" smtClean="0">
                              <a:solidFill>
                                <a:schemeClr val="tx1"/>
                              </a:solidFill>
                              <a:latin typeface="Cambria Math"/>
                              <a:cs typeface="+mn-cs"/>
                            </a:rPr>
                            <m:t> </m:t>
                          </m:r>
                        </m:den>
                      </m:f>
                    </m:oMath>
                  </m:oMathPara>
                </a14:m>
                <a:endParaRPr lang="en-US" sz="1700" i="0" kern="0" dirty="0" smtClean="0">
                  <a:solidFill>
                    <a:schemeClr val="tx1"/>
                  </a:solidFill>
                  <a:latin typeface="Calibri" panose="020F0502020204030204" pitchFamily="34" charset="0"/>
                  <a:cs typeface="Times New Roman"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bwMode="auto">
              <a:xfrm>
                <a:off x="0" y="1190251"/>
                <a:ext cx="4572000" cy="693953"/>
              </a:xfrm>
              <a:prstGeom prst="rect">
                <a:avLst/>
              </a:prstGeom>
              <a:blipFill rotWithShape="1">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bwMode="auto">
              <a:xfrm>
                <a:off x="5227982" y="1449940"/>
                <a:ext cx="1572866" cy="638893"/>
              </a:xfrm>
              <a:prstGeom prst="rect">
                <a:avLst/>
              </a:prstGeom>
              <a:noFill/>
              <a:ln w="9525">
                <a:noFill/>
                <a:miter lim="800000"/>
                <a:headEnd/>
                <a:tailEnd/>
              </a:ln>
            </p:spPr>
            <p:txBody>
              <a:bodyPr vert="horz" wrap="none" lIns="0" tIns="45720" rIns="0" bIns="45720" numCol="1" rtlCol="0" anchor="t" anchorCtr="0" compatLnSpc="1">
                <a:prstTxWarp prst="textNoShape">
                  <a:avLst/>
                </a:prstTxWarp>
                <a:spAutoFit/>
              </a:bodyPr>
              <a:lstStyle/>
              <a:p>
                <a:pPr>
                  <a:spcBef>
                    <a:spcPts val="0"/>
                  </a:spcBef>
                </a:pPr>
                <a14:m>
                  <m:oMathPara xmlns:m="http://schemas.openxmlformats.org/officeDocument/2006/math">
                    <m:oMathParaPr>
                      <m:jc m:val="centerGroup"/>
                    </m:oMathParaPr>
                    <m:oMath xmlns:m="http://schemas.openxmlformats.org/officeDocument/2006/math">
                      <m:sSubSup>
                        <m:sSubSupPr>
                          <m:ctrlPr>
                            <a:rPr lang="en-US" sz="1700" i="1" kern="0" smtClean="0">
                              <a:solidFill>
                                <a:srgbClr val="009900"/>
                              </a:solidFill>
                              <a:latin typeface="Cambria Math" panose="02040503050406030204" pitchFamily="18" charset="0"/>
                              <a:ea typeface="Cambria Math"/>
                              <a:cs typeface="+mn-cs"/>
                            </a:rPr>
                          </m:ctrlPr>
                        </m:sSubSupPr>
                        <m:e>
                          <m:r>
                            <a:rPr lang="en-US" sz="1700" b="0" i="1" kern="0" smtClean="0">
                              <a:solidFill>
                                <a:srgbClr val="009900"/>
                              </a:solidFill>
                              <a:latin typeface="Cambria Math"/>
                              <a:ea typeface="Cambria Math"/>
                              <a:cs typeface="+mn-cs"/>
                            </a:rPr>
                            <m:t>𝛿</m:t>
                          </m:r>
                        </m:e>
                        <m:sub>
                          <m:r>
                            <a:rPr lang="en-US" sz="1700" b="0" i="1" kern="0" smtClean="0">
                              <a:solidFill>
                                <a:srgbClr val="009900"/>
                              </a:solidFill>
                              <a:latin typeface="Cambria Math"/>
                              <a:ea typeface="Cambria Math"/>
                              <a:cs typeface="+mn-cs"/>
                            </a:rPr>
                            <m:t>𝑎𝑣</m:t>
                          </m:r>
                        </m:sub>
                        <m:sup>
                          <m:r>
                            <a:rPr lang="en-US" sz="1700" b="0" i="1" kern="0" smtClean="0">
                              <a:solidFill>
                                <a:srgbClr val="009900"/>
                              </a:solidFill>
                              <a:latin typeface="Cambria Math"/>
                              <a:ea typeface="Cambria Math"/>
                              <a:cs typeface="+mn-cs"/>
                            </a:rPr>
                            <m:t>∗</m:t>
                          </m:r>
                        </m:sup>
                      </m:sSubSup>
                      <m:r>
                        <a:rPr lang="en-US" sz="1700" b="0" i="1" kern="0" smtClean="0">
                          <a:solidFill>
                            <a:srgbClr val="009900"/>
                          </a:solidFill>
                          <a:latin typeface="Cambria Math"/>
                          <a:ea typeface="Cambria Math"/>
                          <a:cs typeface="+mn-cs"/>
                        </a:rPr>
                        <m:t>=</m:t>
                      </m:r>
                      <m:box>
                        <m:boxPr>
                          <m:ctrlPr>
                            <a:rPr lang="en-US" sz="1700" i="1" kern="0" smtClean="0">
                              <a:solidFill>
                                <a:srgbClr val="009900"/>
                              </a:solidFill>
                              <a:latin typeface="Cambria Math" panose="02040503050406030204" pitchFamily="18" charset="0"/>
                              <a:ea typeface="Cambria Math"/>
                              <a:cs typeface="+mn-cs"/>
                            </a:rPr>
                          </m:ctrlPr>
                        </m:boxPr>
                        <m:e>
                          <m:f>
                            <m:fPr>
                              <m:ctrlPr>
                                <a:rPr lang="en-US" sz="1700" i="1" kern="0" smtClean="0">
                                  <a:solidFill>
                                    <a:srgbClr val="009900"/>
                                  </a:solidFill>
                                  <a:latin typeface="Cambria Math" panose="02040503050406030204" pitchFamily="18" charset="0"/>
                                  <a:ea typeface="Cambria Math"/>
                                  <a:cs typeface="+mn-cs"/>
                                </a:rPr>
                              </m:ctrlPr>
                            </m:fPr>
                            <m:num>
                              <m:sSub>
                                <m:sSubPr>
                                  <m:ctrlPr>
                                    <a:rPr lang="en-US" sz="1700" i="1" kern="0" smtClean="0">
                                      <a:solidFill>
                                        <a:srgbClr val="009900"/>
                                      </a:solidFill>
                                      <a:latin typeface="Cambria Math" panose="02040503050406030204" pitchFamily="18" charset="0"/>
                                      <a:ea typeface="Cambria Math"/>
                                      <a:cs typeface="+mn-cs"/>
                                    </a:rPr>
                                  </m:ctrlPr>
                                </m:sSubPr>
                                <m:e>
                                  <m:r>
                                    <a:rPr lang="en-US" sz="1700" b="0" i="1" kern="0" smtClean="0">
                                      <a:solidFill>
                                        <a:srgbClr val="009900"/>
                                      </a:solidFill>
                                      <a:latin typeface="Cambria Math"/>
                                      <a:ea typeface="Cambria Math"/>
                                      <a:cs typeface="+mn-cs"/>
                                    </a:rPr>
                                    <m:t>𝛿</m:t>
                                  </m:r>
                                </m:e>
                                <m:sub>
                                  <m:r>
                                    <a:rPr lang="en-US" sz="1700" b="0" i="1" kern="0" smtClean="0">
                                      <a:solidFill>
                                        <a:srgbClr val="009900"/>
                                      </a:solidFill>
                                      <a:latin typeface="Cambria Math"/>
                                      <a:ea typeface="Cambria Math"/>
                                      <a:cs typeface="+mn-cs"/>
                                    </a:rPr>
                                    <m:t>𝑎𝑣</m:t>
                                  </m:r>
                                </m:sub>
                              </m:sSub>
                            </m:num>
                            <m:den>
                              <m:sSup>
                                <m:sSupPr>
                                  <m:ctrlPr>
                                    <a:rPr lang="en-US" sz="1700" b="0" i="1" kern="0" smtClean="0">
                                      <a:solidFill>
                                        <a:srgbClr val="000099"/>
                                      </a:solidFill>
                                      <a:latin typeface="Cambria Math" panose="02040503050406030204" pitchFamily="18" charset="0"/>
                                      <a:ea typeface="Cambria Math"/>
                                      <a:cs typeface="+mn-cs"/>
                                    </a:rPr>
                                  </m:ctrlPr>
                                </m:sSupPr>
                                <m:e>
                                  <m:d>
                                    <m:dPr>
                                      <m:ctrlPr>
                                        <a:rPr lang="en-US" sz="1700" b="0" i="1" kern="0" smtClean="0">
                                          <a:solidFill>
                                            <a:srgbClr val="000099"/>
                                          </a:solidFill>
                                          <a:latin typeface="Cambria Math" panose="02040503050406030204" pitchFamily="18" charset="0"/>
                                          <a:ea typeface="Cambria Math"/>
                                          <a:cs typeface="+mn-cs"/>
                                        </a:rPr>
                                      </m:ctrlPr>
                                    </m:dPr>
                                    <m:e>
                                      <m:f>
                                        <m:fPr>
                                          <m:type m:val="lin"/>
                                          <m:ctrlPr>
                                            <a:rPr lang="en-US" sz="1700" i="1" kern="0">
                                              <a:solidFill>
                                                <a:srgbClr val="000099"/>
                                              </a:solidFill>
                                              <a:latin typeface="Cambria Math" panose="02040503050406030204" pitchFamily="18" charset="0"/>
                                              <a:ea typeface="Cambria Math"/>
                                            </a:rPr>
                                          </m:ctrlPr>
                                        </m:fPr>
                                        <m:num>
                                          <m:sSup>
                                            <m:sSupPr>
                                              <m:ctrlPr>
                                                <a:rPr lang="en-US" sz="1700" i="1" kern="0">
                                                  <a:solidFill>
                                                    <a:srgbClr val="000099"/>
                                                  </a:solidFill>
                                                  <a:latin typeface="Cambria Math" panose="02040503050406030204" pitchFamily="18" charset="0"/>
                                                  <a:ea typeface="Cambria Math"/>
                                                </a:rPr>
                                              </m:ctrlPr>
                                            </m:sSupPr>
                                            <m:e>
                                              <m:r>
                                                <a:rPr lang="en-US" sz="1700" kern="0">
                                                  <a:solidFill>
                                                    <a:srgbClr val="000099"/>
                                                  </a:solidFill>
                                                  <a:latin typeface="Cambria Math"/>
                                                  <a:ea typeface="Cambria Math"/>
                                                </a:rPr>
                                                <m:t>𝜈</m:t>
                                              </m:r>
                                            </m:e>
                                            <m:sup>
                                              <m:r>
                                                <a:rPr lang="en-US" sz="1700" kern="0">
                                                  <a:solidFill>
                                                    <a:srgbClr val="000099"/>
                                                  </a:solidFill>
                                                  <a:latin typeface="Cambria Math"/>
                                                  <a:ea typeface="Cambria Math"/>
                                                </a:rPr>
                                                <m:t>2</m:t>
                                              </m:r>
                                            </m:sup>
                                          </m:sSup>
                                        </m:num>
                                        <m:den>
                                          <m:r>
                                            <a:rPr lang="en-US" sz="1700" kern="0">
                                              <a:solidFill>
                                                <a:srgbClr val="000099"/>
                                              </a:solidFill>
                                              <a:latin typeface="Cambria Math"/>
                                              <a:ea typeface="Cambria Math"/>
                                            </a:rPr>
                                            <m:t>𝑔</m:t>
                                          </m:r>
                                        </m:den>
                                      </m:f>
                                    </m:e>
                                  </m:d>
                                </m:e>
                                <m:sup>
                                  <m:r>
                                    <a:rPr lang="en-US" sz="1700" b="0" i="1" kern="0" smtClean="0">
                                      <a:solidFill>
                                        <a:srgbClr val="000099"/>
                                      </a:solidFill>
                                      <a:latin typeface="Cambria Math"/>
                                      <a:ea typeface="Cambria Math"/>
                                      <a:cs typeface="+mn-cs"/>
                                    </a:rPr>
                                    <m:t>1</m:t>
                                  </m:r>
                                  <m:r>
                                    <m:rPr>
                                      <m:lit/>
                                    </m:rPr>
                                    <a:rPr lang="en-US" sz="1700" b="0" i="1" kern="0" smtClean="0">
                                      <a:solidFill>
                                        <a:srgbClr val="000099"/>
                                      </a:solidFill>
                                      <a:latin typeface="Cambria Math"/>
                                      <a:ea typeface="Cambria Math"/>
                                      <a:cs typeface="+mn-cs"/>
                                    </a:rPr>
                                    <m:t>/</m:t>
                                  </m:r>
                                  <m:r>
                                    <a:rPr lang="en-US" sz="1700" b="0" i="1" kern="0" smtClean="0">
                                      <a:solidFill>
                                        <a:srgbClr val="000099"/>
                                      </a:solidFill>
                                      <a:latin typeface="Cambria Math"/>
                                      <a:ea typeface="Cambria Math"/>
                                      <a:cs typeface="+mn-cs"/>
                                    </a:rPr>
                                    <m:t>3</m:t>
                                  </m:r>
                                </m:sup>
                              </m:sSup>
                            </m:den>
                          </m:f>
                        </m:e>
                      </m:box>
                    </m:oMath>
                  </m:oMathPara>
                </a14:m>
                <a:endParaRPr lang="en-US" sz="1700" i="0" kern="0" dirty="0" smtClean="0">
                  <a:solidFill>
                    <a:srgbClr val="009900"/>
                  </a:solidFill>
                  <a:latin typeface="Calibri" panose="020F0502020204030204" pitchFamily="34" charset="0"/>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bwMode="auto">
              <a:xfrm>
                <a:off x="5227982" y="1449940"/>
                <a:ext cx="1572866" cy="638893"/>
              </a:xfrm>
              <a:prstGeom prst="rect">
                <a:avLst/>
              </a:prstGeom>
              <a:blipFill rotWithShape="1">
                <a:blip r:embed="rId4"/>
                <a:stretch>
                  <a:fillRect/>
                </a:stretch>
              </a:blipFill>
              <a:ln w="9525">
                <a:noFill/>
                <a:miter lim="800000"/>
                <a:headEnd/>
                <a:tailEnd/>
              </a:ln>
            </p:spPr>
            <p:txBody>
              <a:bodyPr/>
              <a:lstStyle/>
              <a:p>
                <a:r>
                  <a:rPr lang="en-US">
                    <a:noFill/>
                  </a:rPr>
                  <a:t> </a:t>
                </a:r>
              </a:p>
            </p:txBody>
          </p:sp>
        </mc:Fallback>
      </mc:AlternateContent>
      <p:grpSp>
        <p:nvGrpSpPr>
          <p:cNvPr id="5" name="Group 4"/>
          <p:cNvGrpSpPr/>
          <p:nvPr/>
        </p:nvGrpSpPr>
        <p:grpSpPr>
          <a:xfrm>
            <a:off x="4603532" y="2150840"/>
            <a:ext cx="4480560" cy="3335788"/>
            <a:chOff x="4589998" y="2480889"/>
            <a:chExt cx="4480560" cy="3335788"/>
          </a:xfrm>
        </p:grpSpPr>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34" t="2999" r="1500" b="1311"/>
            <a:stretch/>
          </p:blipFill>
          <p:spPr bwMode="auto">
            <a:xfrm>
              <a:off x="4589998" y="2480889"/>
              <a:ext cx="4480560" cy="2951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ight Arrow 16"/>
            <p:cNvSpPr/>
            <p:nvPr/>
          </p:nvSpPr>
          <p:spPr bwMode="auto">
            <a:xfrm rot="10800000">
              <a:off x="6352928" y="5442554"/>
              <a:ext cx="1371600" cy="142875"/>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18" name="Title 2"/>
                <p:cNvSpPr txBox="1">
                  <a:spLocks/>
                </p:cNvSpPr>
                <p:nvPr/>
              </p:nvSpPr>
              <p:spPr bwMode="auto">
                <a:xfrm>
                  <a:off x="6166036" y="5570456"/>
                  <a:ext cx="1683474" cy="246221"/>
                </a:xfrm>
                <a:prstGeom prst="rect">
                  <a:avLst/>
                </a:prstGeom>
                <a:noFill/>
                <a:ln w="9525">
                  <a:noFill/>
                  <a:miter lim="800000"/>
                  <a:headEnd/>
                  <a:tailEnd/>
                </a:ln>
              </p:spPr>
              <p:txBody>
                <a:bodyPr vert="horz" wrap="none" lIns="91440" tIns="0" rIns="9144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smtClean="0">
                      <a:latin typeface="Calibri" panose="020F0502020204030204" pitchFamily="34" charset="0"/>
                    </a:rPr>
                    <a:t>Increasing </a:t>
                  </a:r>
                  <a14:m>
                    <m:oMath xmlns:m="http://schemas.openxmlformats.org/officeDocument/2006/math">
                      <m:r>
                        <a:rPr lang="en-US" sz="1600" b="0" i="1" kern="0" dirty="0" smtClean="0">
                          <a:latin typeface="Cambria Math"/>
                        </a:rPr>
                        <m:t>𝜇</m:t>
                      </m:r>
                      <m:r>
                        <m:rPr>
                          <m:nor/>
                        </m:rPr>
                        <a:rPr lang="en-US" sz="1600" b="0" i="0" kern="0" smtClean="0">
                          <a:latin typeface="Calibri" panose="020F0502020204030204" pitchFamily="34" charset="0"/>
                        </a:rPr>
                        <m:t> </m:t>
                      </m:r>
                      <m:r>
                        <m:rPr>
                          <m:nor/>
                        </m:rPr>
                        <a:rPr lang="en-US" sz="1600" b="0" i="0" kern="0" dirty="0">
                          <a:latin typeface="Calibri" panose="020F0502020204030204" pitchFamily="34" charset="0"/>
                        </a:rPr>
                        <m:t>value</m:t>
                      </m:r>
                    </m:oMath>
                  </a14:m>
                  <a:endParaRPr lang="en-US" sz="1600" b="0" i="0" kern="0" dirty="0">
                    <a:latin typeface="Calibri" panose="020F0502020204030204" pitchFamily="34" charset="0"/>
                  </a:endParaRPr>
                </a:p>
              </p:txBody>
            </p:sp>
          </mc:Choice>
          <mc:Fallback xmlns="">
            <p:sp>
              <p:nvSpPr>
                <p:cNvPr id="18" name="Title 2"/>
                <p:cNvSpPr txBox="1">
                  <a:spLocks noRot="1" noChangeAspect="1" noMove="1" noResize="1" noEditPoints="1" noAdjustHandles="1" noChangeArrowheads="1" noChangeShapeType="1" noTextEdit="1"/>
                </p:cNvSpPr>
                <p:nvPr/>
              </p:nvSpPr>
              <p:spPr bwMode="auto">
                <a:xfrm>
                  <a:off x="6166036" y="5570456"/>
                  <a:ext cx="1683474" cy="246221"/>
                </a:xfrm>
                <a:prstGeom prst="rect">
                  <a:avLst/>
                </a:prstGeom>
                <a:blipFill rotWithShape="0">
                  <a:blip r:embed="rId9"/>
                  <a:stretch>
                    <a:fillRect l="-1812" t="-25000" b="-52500"/>
                  </a:stretch>
                </a:blipFill>
                <a:ln w="9525">
                  <a:noFill/>
                  <a:miter lim="800000"/>
                  <a:headEnd/>
                  <a:tailEnd/>
                </a:ln>
              </p:spPr>
              <p:txBody>
                <a:bodyPr/>
                <a:lstStyle/>
                <a:p>
                  <a:r>
                    <a:rPr lang="en-US">
                      <a:noFill/>
                    </a:rPr>
                    <a:t> </a:t>
                  </a:r>
                </a:p>
              </p:txBody>
            </p:sp>
          </mc:Fallback>
        </mc:AlternateContent>
      </p:grpSp>
      <p:sp>
        <p:nvSpPr>
          <p:cNvPr id="20" name="Title 2"/>
          <p:cNvSpPr txBox="1">
            <a:spLocks/>
          </p:cNvSpPr>
          <p:nvPr/>
        </p:nvSpPr>
        <p:spPr bwMode="auto">
          <a:xfrm>
            <a:off x="5292712" y="5615369"/>
            <a:ext cx="3645220" cy="5539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1800" i="0" kern="0" dirty="0" smtClean="0">
                <a:solidFill>
                  <a:srgbClr val="B40000"/>
                </a:solidFill>
                <a:latin typeface="Calibri" panose="020F0502020204030204" pitchFamily="34" charset="0"/>
              </a:rPr>
              <a:t>Normalized film thickness increases </a:t>
            </a:r>
            <a:r>
              <a:rPr lang="en-US" sz="1800" i="0" kern="0" dirty="0" smtClean="0">
                <a:latin typeface="Calibri" panose="020F0502020204030204" pitchFamily="34" charset="0"/>
              </a:rPr>
              <a:t>BUT</a:t>
            </a:r>
            <a:r>
              <a:rPr lang="en-US" sz="1800" i="0" kern="0" dirty="0" smtClean="0">
                <a:solidFill>
                  <a:schemeClr val="accent2"/>
                </a:solidFill>
                <a:latin typeface="Calibri" panose="020F0502020204030204" pitchFamily="34" charset="0"/>
              </a:rPr>
              <a:t> </a:t>
            </a:r>
            <a:r>
              <a:rPr lang="en-US" sz="1800" i="0" kern="0" dirty="0" smtClean="0">
                <a:solidFill>
                  <a:srgbClr val="B40000"/>
                </a:solidFill>
                <a:latin typeface="Calibri" panose="020F0502020204030204" pitchFamily="34" charset="0"/>
              </a:rPr>
              <a:t>absolute value decreases</a:t>
            </a:r>
            <a:endParaRPr lang="en-US" sz="1800" i="0" kern="0" dirty="0">
              <a:solidFill>
                <a:srgbClr val="B40000"/>
              </a:solidFill>
              <a:latin typeface="Calibri" panose="020F0502020204030204" pitchFamily="34" charset="0"/>
            </a:endParaRPr>
          </a:p>
        </p:txBody>
      </p:sp>
      <p:sp>
        <p:nvSpPr>
          <p:cNvPr id="21" name="Title 2"/>
          <p:cNvSpPr txBox="1">
            <a:spLocks/>
          </p:cNvSpPr>
          <p:nvPr/>
        </p:nvSpPr>
        <p:spPr bwMode="auto">
          <a:xfrm>
            <a:off x="638336" y="5659824"/>
            <a:ext cx="3651641"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i="0" kern="0" dirty="0" smtClean="0">
                <a:solidFill>
                  <a:srgbClr val="B40000"/>
                </a:solidFill>
                <a:latin typeface="Calibri" panose="020F0502020204030204" pitchFamily="34" charset="0"/>
              </a:rPr>
              <a:t>Interfacial and wetted areas decrease</a:t>
            </a:r>
            <a:endParaRPr lang="en-US" sz="1800" i="0" kern="0" dirty="0">
              <a:solidFill>
                <a:srgbClr val="B40000"/>
              </a:solidFill>
              <a:latin typeface="Calibri" panose="020F0502020204030204" pitchFamily="34" charset="0"/>
            </a:endParaRPr>
          </a:p>
        </p:txBody>
      </p:sp>
      <p:sp>
        <p:nvSpPr>
          <p:cNvPr id="22" name="Title 2"/>
          <p:cNvSpPr txBox="1">
            <a:spLocks/>
          </p:cNvSpPr>
          <p:nvPr/>
        </p:nvSpPr>
        <p:spPr bwMode="auto">
          <a:xfrm>
            <a:off x="6898365" y="1774223"/>
            <a:ext cx="1901161"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700" b="0" i="0" kern="0" dirty="0" smtClean="0">
                <a:solidFill>
                  <a:srgbClr val="000099"/>
                </a:solidFill>
                <a:latin typeface="Calibri" panose="020F0502020204030204" pitchFamily="34" charset="0"/>
              </a:rPr>
              <a:t>= viscous length scale</a:t>
            </a:r>
            <a:endParaRPr lang="en-US" sz="1700" b="0" i="0" kern="0" dirty="0">
              <a:solidFill>
                <a:srgbClr val="000099"/>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3" name="TextBox 22"/>
              <p:cNvSpPr txBox="1"/>
              <p:nvPr/>
            </p:nvSpPr>
            <p:spPr bwMode="auto">
              <a:xfrm>
                <a:off x="2784659" y="459859"/>
                <a:ext cx="3294492" cy="246221"/>
              </a:xfrm>
              <a:prstGeom prst="rect">
                <a:avLst/>
              </a:prstGeom>
              <a:noFill/>
              <a:ln w="9525">
                <a:noFill/>
                <a:miter lim="800000"/>
                <a:headEnd/>
                <a:tailEnd/>
              </a:ln>
            </p:spPr>
            <p:txBody>
              <a:bodyPr vert="horz" wrap="none" lIns="0" tIns="0" rIns="0" bIns="0" numCol="1" rtlCol="0" anchor="t" anchorCtr="0" compatLnSpc="1">
                <a:prstTxWarp prst="textNoShape">
                  <a:avLst/>
                </a:prstTxWarp>
                <a:spAutoFit/>
              </a:bodyPr>
              <a:lstStyle/>
              <a:p>
                <a:pPr>
                  <a:spcBef>
                    <a:spcPts val="0"/>
                  </a:spcBef>
                </a:pPr>
                <a14:m>
                  <m:oMathPara xmlns:m="http://schemas.openxmlformats.org/officeDocument/2006/math">
                    <m:oMathParaPr>
                      <m:jc m:val="centerGroup"/>
                    </m:oMathParaPr>
                    <m:oMath xmlns:m="http://schemas.openxmlformats.org/officeDocument/2006/math">
                      <m:r>
                        <m:rPr>
                          <m:sty m:val="p"/>
                        </m:rPr>
                        <a:rPr lang="en-US" sz="1600" b="0" i="0" kern="0" smtClean="0">
                          <a:solidFill>
                            <a:schemeClr val="tx1"/>
                          </a:solidFill>
                          <a:latin typeface="Cambria Math"/>
                          <a:cs typeface="+mn-cs"/>
                        </a:rPr>
                        <m:t>Q</m:t>
                      </m:r>
                      <m:r>
                        <a:rPr lang="en-US" sz="1600" b="0" i="0" kern="0" smtClean="0">
                          <a:solidFill>
                            <a:schemeClr val="tx1"/>
                          </a:solidFill>
                          <a:latin typeface="Cambria Math"/>
                          <a:cs typeface="+mn-cs"/>
                        </a:rPr>
                        <m:t>=2.01×1</m:t>
                      </m:r>
                      <m:sSup>
                        <m:sSupPr>
                          <m:ctrlPr>
                            <a:rPr lang="en-US" sz="1600" i="1" kern="0" smtClean="0">
                              <a:solidFill>
                                <a:schemeClr val="tx1"/>
                              </a:solidFill>
                              <a:latin typeface="Cambria Math" panose="02040503050406030204" pitchFamily="18" charset="0"/>
                              <a:cs typeface="+mn-cs"/>
                            </a:rPr>
                          </m:ctrlPr>
                        </m:sSupPr>
                        <m:e>
                          <m:r>
                            <a:rPr lang="en-US" sz="1600" b="0" i="0" kern="0" smtClean="0">
                              <a:solidFill>
                                <a:schemeClr val="tx1"/>
                              </a:solidFill>
                              <a:latin typeface="Cambria Math"/>
                              <a:cs typeface="+mn-cs"/>
                            </a:rPr>
                            <m:t>0</m:t>
                          </m:r>
                        </m:e>
                        <m:sup>
                          <m:r>
                            <a:rPr lang="en-US" sz="1600" b="0" i="0" kern="0" smtClean="0">
                              <a:solidFill>
                                <a:schemeClr val="tx1"/>
                              </a:solidFill>
                              <a:latin typeface="Cambria Math"/>
                              <a:cs typeface="+mn-cs"/>
                            </a:rPr>
                            <m:t>−6</m:t>
                          </m:r>
                        </m:sup>
                      </m:sSup>
                      <m:r>
                        <a:rPr lang="en-US" sz="1600" b="0" i="0" kern="0" smtClean="0">
                          <a:solidFill>
                            <a:schemeClr val="tx1"/>
                          </a:solidFill>
                          <a:latin typeface="Cambria Math"/>
                          <a:cs typeface="+mn-cs"/>
                        </a:rPr>
                        <m:t> </m:t>
                      </m:r>
                      <m:sSup>
                        <m:sSupPr>
                          <m:ctrlPr>
                            <a:rPr lang="en-US" sz="1600" i="1" kern="0" smtClean="0">
                              <a:solidFill>
                                <a:schemeClr val="tx1"/>
                              </a:solidFill>
                              <a:latin typeface="Cambria Math" panose="02040503050406030204" pitchFamily="18" charset="0"/>
                              <a:cs typeface="+mn-cs"/>
                            </a:rPr>
                          </m:ctrlPr>
                        </m:sSupPr>
                        <m:e>
                          <m:r>
                            <m:rPr>
                              <m:sty m:val="p"/>
                            </m:rPr>
                            <a:rPr lang="en-US" sz="1600" b="0" i="0" kern="0" smtClean="0">
                              <a:solidFill>
                                <a:schemeClr val="tx1"/>
                              </a:solidFill>
                              <a:latin typeface="Cambria Math"/>
                              <a:cs typeface="+mn-cs"/>
                            </a:rPr>
                            <m:t>m</m:t>
                          </m:r>
                        </m:e>
                        <m:sup>
                          <m:r>
                            <a:rPr lang="en-US" sz="1600" b="0" i="0" kern="0" smtClean="0">
                              <a:solidFill>
                                <a:schemeClr val="tx1"/>
                              </a:solidFill>
                              <a:latin typeface="Cambria Math"/>
                              <a:cs typeface="+mn-cs"/>
                            </a:rPr>
                            <m:t>3</m:t>
                          </m:r>
                        </m:sup>
                      </m:sSup>
                      <m:r>
                        <m:rPr>
                          <m:lit/>
                        </m:rPr>
                        <a:rPr lang="en-US" sz="1600" b="0" i="0" kern="0" smtClean="0">
                          <a:solidFill>
                            <a:schemeClr val="tx1"/>
                          </a:solidFill>
                          <a:latin typeface="Cambria Math"/>
                          <a:cs typeface="+mn-cs"/>
                        </a:rPr>
                        <m:t>/</m:t>
                      </m:r>
                      <m:r>
                        <m:rPr>
                          <m:sty m:val="p"/>
                        </m:rPr>
                        <a:rPr lang="en-US" sz="1600" b="0" i="0" kern="0" smtClean="0">
                          <a:solidFill>
                            <a:schemeClr val="tx1"/>
                          </a:solidFill>
                          <a:latin typeface="Cambria Math"/>
                          <a:cs typeface="+mn-cs"/>
                        </a:rPr>
                        <m:t>sec</m:t>
                      </m:r>
                      <m:r>
                        <a:rPr lang="en-US" sz="1600" b="0" i="0" kern="0" smtClean="0">
                          <a:solidFill>
                            <a:schemeClr val="tx1"/>
                          </a:solidFill>
                          <a:latin typeface="Cambria Math"/>
                          <a:cs typeface="+mn-cs"/>
                        </a:rPr>
                        <m:t> </m:t>
                      </m:r>
                      <m:r>
                        <m:rPr>
                          <m:sty m:val="p"/>
                        </m:rPr>
                        <a:rPr lang="en-US" sz="1600" b="0" i="0" kern="0" smtClean="0">
                          <a:solidFill>
                            <a:schemeClr val="tx1"/>
                          </a:solidFill>
                          <a:latin typeface="Cambria Math"/>
                          <a:cs typeface="+mn-cs"/>
                        </a:rPr>
                        <m:t>and</m:t>
                      </m:r>
                      <m:r>
                        <a:rPr lang="en-US" sz="1600" b="0" i="0" kern="0" smtClean="0">
                          <a:solidFill>
                            <a:schemeClr val="tx1"/>
                          </a:solidFill>
                          <a:latin typeface="Cambria Math"/>
                          <a:cs typeface="+mn-cs"/>
                        </a:rPr>
                        <m:t> </m:t>
                      </m:r>
                      <m:r>
                        <a:rPr lang="en-US" sz="1600" b="0" i="1" kern="0" smtClean="0">
                          <a:solidFill>
                            <a:schemeClr val="tx1"/>
                          </a:solidFill>
                          <a:latin typeface="Cambria Math"/>
                          <a:cs typeface="+mn-cs"/>
                        </a:rPr>
                        <m:t>𝛾</m:t>
                      </m:r>
                      <m:r>
                        <a:rPr lang="en-US" sz="1600" b="0" i="1" kern="0" smtClean="0">
                          <a:solidFill>
                            <a:schemeClr val="tx1"/>
                          </a:solidFill>
                          <a:latin typeface="Cambria Math"/>
                          <a:cs typeface="+mn-cs"/>
                        </a:rPr>
                        <m:t>=70°</m:t>
                      </m:r>
                    </m:oMath>
                  </m:oMathPara>
                </a14:m>
                <a:endParaRPr lang="en-US" sz="1600" i="0" kern="0" dirty="0" smtClean="0">
                  <a:solidFill>
                    <a:schemeClr val="tx1"/>
                  </a:solidFill>
                  <a:latin typeface="Calibri" panose="020F0502020204030204" pitchFamily="34" charset="0"/>
                  <a:cs typeface="+mn-cs"/>
                </a:endParaRPr>
              </a:p>
            </p:txBody>
          </p:sp>
        </mc:Choice>
        <mc:Fallback xmlns="">
          <p:sp>
            <p:nvSpPr>
              <p:cNvPr id="23" name="TextBox 22"/>
              <p:cNvSpPr txBox="1">
                <a:spLocks noRot="1" noChangeAspect="1" noMove="1" noResize="1" noEditPoints="1" noAdjustHandles="1" noChangeArrowheads="1" noChangeShapeType="1" noTextEdit="1"/>
              </p:cNvSpPr>
              <p:nvPr/>
            </p:nvSpPr>
            <p:spPr bwMode="auto">
              <a:xfrm>
                <a:off x="2784659" y="459859"/>
                <a:ext cx="3294492" cy="246221"/>
              </a:xfrm>
              <a:prstGeom prst="rect">
                <a:avLst/>
              </a:prstGeom>
              <a:blipFill rotWithShape="1">
                <a:blip r:embed="rId10"/>
                <a:stretch>
                  <a:fillRect l="-1667" r="-741" b="-31707"/>
                </a:stretch>
              </a:blipFill>
              <a:ln w="9525">
                <a:noFill/>
                <a:miter lim="800000"/>
                <a:headEnd/>
                <a:tailEnd/>
              </a:ln>
            </p:spPr>
            <p:txBody>
              <a:bodyPr/>
              <a:lstStyle/>
              <a:p>
                <a:r>
                  <a:rPr lang="en-US">
                    <a:noFill/>
                  </a:rPr>
                  <a:t> </a:t>
                </a:r>
              </a:p>
            </p:txBody>
          </p:sp>
        </mc:Fallback>
      </mc:AlternateContent>
      <p:grpSp>
        <p:nvGrpSpPr>
          <p:cNvPr id="7" name="Group 6"/>
          <p:cNvGrpSpPr/>
          <p:nvPr/>
        </p:nvGrpSpPr>
        <p:grpSpPr>
          <a:xfrm>
            <a:off x="88505" y="2146195"/>
            <a:ext cx="4343400" cy="3287387"/>
            <a:chOff x="88505" y="2248674"/>
            <a:chExt cx="4343400" cy="3287387"/>
          </a:xfrm>
        </p:grpSpPr>
        <p:grpSp>
          <p:nvGrpSpPr>
            <p:cNvPr id="2" name="Group 1"/>
            <p:cNvGrpSpPr/>
            <p:nvPr/>
          </p:nvGrpSpPr>
          <p:grpSpPr>
            <a:xfrm>
              <a:off x="1551469" y="5153229"/>
              <a:ext cx="1683474" cy="382832"/>
              <a:chOff x="1444263" y="5660947"/>
              <a:chExt cx="1683474" cy="382832"/>
            </a:xfrm>
          </p:grpSpPr>
          <p:sp>
            <p:nvSpPr>
              <p:cNvPr id="12" name="Right Arrow 11"/>
              <p:cNvSpPr/>
              <p:nvPr/>
            </p:nvSpPr>
            <p:spPr bwMode="auto">
              <a:xfrm rot="10800000">
                <a:off x="1631155" y="5660947"/>
                <a:ext cx="1371600" cy="142875"/>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16" name="Title 2"/>
                  <p:cNvSpPr txBox="1">
                    <a:spLocks/>
                  </p:cNvSpPr>
                  <p:nvPr/>
                </p:nvSpPr>
                <p:spPr bwMode="auto">
                  <a:xfrm>
                    <a:off x="1444263" y="5797558"/>
                    <a:ext cx="1683474" cy="246221"/>
                  </a:xfrm>
                  <a:prstGeom prst="rect">
                    <a:avLst/>
                  </a:prstGeom>
                  <a:noFill/>
                  <a:ln w="9525">
                    <a:noFill/>
                    <a:miter lim="800000"/>
                    <a:headEnd/>
                    <a:tailEnd/>
                  </a:ln>
                </p:spPr>
                <p:txBody>
                  <a:bodyPr vert="horz" wrap="none" lIns="91440" tIns="0" rIns="9144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smtClean="0">
                        <a:latin typeface="Calibri" panose="020F0502020204030204" pitchFamily="34" charset="0"/>
                      </a:rPr>
                      <a:t>Increasing </a:t>
                    </a:r>
                    <a14:m>
                      <m:oMath xmlns:m="http://schemas.openxmlformats.org/officeDocument/2006/math">
                        <m:r>
                          <a:rPr lang="en-US" sz="1600" b="0" i="1" kern="0" dirty="0" smtClean="0">
                            <a:latin typeface="Cambria Math"/>
                          </a:rPr>
                          <m:t>𝜇</m:t>
                        </m:r>
                        <m:r>
                          <m:rPr>
                            <m:nor/>
                          </m:rPr>
                          <a:rPr lang="en-US" sz="1600" b="0" i="0" kern="0" smtClean="0">
                            <a:latin typeface="Calibri" panose="020F0502020204030204" pitchFamily="34" charset="0"/>
                          </a:rPr>
                          <m:t> </m:t>
                        </m:r>
                        <m:r>
                          <m:rPr>
                            <m:nor/>
                          </m:rPr>
                          <a:rPr lang="en-US" sz="1600" b="0" i="0" kern="0" dirty="0">
                            <a:latin typeface="Calibri" panose="020F0502020204030204" pitchFamily="34" charset="0"/>
                          </a:rPr>
                          <m:t>value</m:t>
                        </m:r>
                      </m:oMath>
                    </a14:m>
                    <a:endParaRPr lang="en-US" sz="1600" b="0" i="0" kern="0" dirty="0">
                      <a:latin typeface="Calibri" panose="020F0502020204030204" pitchFamily="34" charset="0"/>
                    </a:endParaRPr>
                  </a:p>
                </p:txBody>
              </p:sp>
            </mc:Choice>
            <mc:Fallback xmlns="">
              <p:sp>
                <p:nvSpPr>
                  <p:cNvPr id="16" name="Title 2"/>
                  <p:cNvSpPr txBox="1">
                    <a:spLocks noRot="1" noChangeAspect="1" noMove="1" noResize="1" noEditPoints="1" noAdjustHandles="1" noChangeArrowheads="1" noChangeShapeType="1" noTextEdit="1"/>
                  </p:cNvSpPr>
                  <p:nvPr/>
                </p:nvSpPr>
                <p:spPr bwMode="auto">
                  <a:xfrm>
                    <a:off x="1444263" y="5797558"/>
                    <a:ext cx="1683474" cy="246221"/>
                  </a:xfrm>
                  <a:prstGeom prst="rect">
                    <a:avLst/>
                  </a:prstGeom>
                  <a:blipFill rotWithShape="0">
                    <a:blip r:embed="rId7"/>
                    <a:stretch>
                      <a:fillRect l="-1449" t="-27500" b="-50000"/>
                    </a:stretch>
                  </a:blipFill>
                  <a:ln w="9525">
                    <a:noFill/>
                    <a:miter lim="800000"/>
                    <a:headEnd/>
                    <a:tailEnd/>
                  </a:ln>
                </p:spPr>
                <p:txBody>
                  <a:bodyPr/>
                  <a:lstStyle/>
                  <a:p>
                    <a:r>
                      <a:rPr lang="en-US">
                        <a:noFill/>
                      </a:rPr>
                      <a:t> </a:t>
                    </a:r>
                  </a:p>
                </p:txBody>
              </p:sp>
            </mc:Fallback>
          </mc:AlternateContent>
        </p:grpSp>
        <p:pic>
          <p:nvPicPr>
            <p:cNvPr id="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1452" t="3243" r="1885" b="1508"/>
            <a:stretch/>
          </p:blipFill>
          <p:spPr bwMode="auto">
            <a:xfrm>
              <a:off x="88505" y="2248674"/>
              <a:ext cx="4343400" cy="289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56627922"/>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5166"/>
            <a:ext cx="8229600" cy="549275"/>
          </a:xfrm>
        </p:spPr>
        <p:txBody>
          <a:bodyPr/>
          <a:lstStyle/>
          <a:p>
            <a:r>
              <a:rPr lang="en-US" dirty="0" smtClean="0"/>
              <a:t>Effects of Contact Angle (</a:t>
            </a:r>
            <a:r>
              <a:rPr lang="en-US" dirty="0" smtClean="0">
                <a:sym typeface="Symbol"/>
              </a:rPr>
              <a:t>)</a:t>
            </a:r>
            <a:endParaRPr lang="en-US" dirty="0"/>
          </a:p>
        </p:txBody>
      </p:sp>
      <p:sp>
        <p:nvSpPr>
          <p:cNvPr id="13" name="Rectangle 12"/>
          <p:cNvSpPr/>
          <p:nvPr/>
        </p:nvSpPr>
        <p:spPr>
          <a:xfrm>
            <a:off x="260133" y="538822"/>
            <a:ext cx="6132783" cy="2339102"/>
          </a:xfrm>
          <a:prstGeom prst="rect">
            <a:avLst/>
          </a:prstGeom>
        </p:spPr>
        <p:txBody>
          <a:bodyPr wrap="square" lIns="0" tIns="0" rIns="0" bIns="0">
            <a:spAutoFit/>
          </a:bodyPr>
          <a:lstStyle/>
          <a:p>
            <a:pPr>
              <a:spcBef>
                <a:spcPts val="0"/>
              </a:spcBef>
            </a:pPr>
            <a:r>
              <a:rPr lang="en-US" sz="2400" i="0" kern="0" dirty="0" smtClean="0">
                <a:solidFill>
                  <a:schemeClr val="tx1"/>
                </a:solidFill>
                <a:latin typeface="Calibri" panose="020F0502020204030204" pitchFamily="34" charset="0"/>
              </a:rPr>
              <a:t>Contact angle:</a:t>
            </a:r>
          </a:p>
          <a:p>
            <a:pPr marL="346075" lvl="4" indent="-228600">
              <a:spcBef>
                <a:spcPts val="600"/>
              </a:spcBef>
              <a:buSzPct val="90000"/>
              <a:buFont typeface="Courier New" panose="02070309020205020404" pitchFamily="49" charset="0"/>
              <a:buChar char="o"/>
            </a:pPr>
            <a:r>
              <a:rPr lang="en-US" sz="1800" i="0" kern="0" dirty="0" smtClean="0">
                <a:solidFill>
                  <a:schemeClr val="tx1"/>
                </a:solidFill>
                <a:latin typeface="Calibri" panose="020F0502020204030204" pitchFamily="34" charset="0"/>
              </a:rPr>
              <a:t>A liquid exhibits different </a:t>
            </a:r>
            <a:r>
              <a:rPr lang="en-US" sz="1800" i="0" kern="0" dirty="0" smtClean="0">
                <a:solidFill>
                  <a:schemeClr val="tx1"/>
                </a:solidFill>
                <a:latin typeface="Calibri" panose="020F0502020204030204" pitchFamily="34" charset="0"/>
                <a:sym typeface="Symbol"/>
              </a:rPr>
              <a:t> </a:t>
            </a:r>
            <a:r>
              <a:rPr lang="en-US" sz="1800" i="0" kern="0" dirty="0" smtClean="0">
                <a:solidFill>
                  <a:schemeClr val="tx1"/>
                </a:solidFill>
                <a:latin typeface="Calibri" panose="020F0502020204030204" pitchFamily="34" charset="0"/>
              </a:rPr>
              <a:t>with different solids</a:t>
            </a:r>
          </a:p>
          <a:p>
            <a:pPr marL="574675" lvl="6" indent="-457200">
              <a:buSzPct val="90000"/>
            </a:pPr>
            <a:r>
              <a:rPr lang="en-US" sz="1800" i="0" kern="0" dirty="0" smtClean="0">
                <a:solidFill>
                  <a:schemeClr val="tx1"/>
                </a:solidFill>
                <a:latin typeface="Calibri" panose="020F0502020204030204" pitchFamily="34" charset="0"/>
              </a:rPr>
              <a:t>	water and </a:t>
            </a:r>
            <a:r>
              <a:rPr lang="en-US" sz="1800" b="1" i="0" dirty="0" smtClean="0">
                <a:latin typeface="+mj-lt"/>
                <a:ea typeface="+mj-ea"/>
                <a:cs typeface="+mj-cs"/>
              </a:rPr>
              <a:t>steel</a:t>
            </a:r>
            <a:r>
              <a:rPr lang="en-US" sz="1800" i="0" kern="0" dirty="0" smtClean="0">
                <a:solidFill>
                  <a:schemeClr val="tx1"/>
                </a:solidFill>
                <a:latin typeface="Calibri" panose="020F0502020204030204" pitchFamily="34" charset="0"/>
              </a:rPr>
              <a:t>: </a:t>
            </a:r>
            <a:r>
              <a:rPr lang="en-US" sz="1800" i="0" kern="0" dirty="0" smtClean="0">
                <a:solidFill>
                  <a:schemeClr val="tx1"/>
                </a:solidFill>
                <a:latin typeface="Calibri" panose="020F0502020204030204" pitchFamily="34" charset="0"/>
                <a:sym typeface="Symbol"/>
              </a:rPr>
              <a:t>=</a:t>
            </a:r>
            <a:r>
              <a:rPr lang="en-US" sz="1800" i="0" kern="0" dirty="0" smtClean="0">
                <a:solidFill>
                  <a:schemeClr val="tx1"/>
                </a:solidFill>
                <a:latin typeface="Calibri" panose="020F0502020204030204" pitchFamily="34" charset="0"/>
              </a:rPr>
              <a:t>70</a:t>
            </a:r>
            <a:r>
              <a:rPr lang="en-US" sz="1800" i="0" kern="0" dirty="0" smtClean="0">
                <a:solidFill>
                  <a:schemeClr val="tx1"/>
                </a:solidFill>
                <a:latin typeface="Calibri" panose="020F0502020204030204" pitchFamily="34" charset="0"/>
                <a:sym typeface="Symbol"/>
              </a:rPr>
              <a:t></a:t>
            </a:r>
            <a:endParaRPr lang="en-US" sz="1800" i="0" kern="0" dirty="0">
              <a:solidFill>
                <a:schemeClr val="tx1"/>
              </a:solidFill>
              <a:latin typeface="Calibri" panose="020F0502020204030204" pitchFamily="34" charset="0"/>
              <a:sym typeface="Symbol"/>
            </a:endParaRPr>
          </a:p>
          <a:p>
            <a:pPr marL="574675" lvl="6" indent="-457200">
              <a:buSzPct val="90000"/>
            </a:pPr>
            <a:r>
              <a:rPr lang="en-US" sz="1800" i="0" kern="0" dirty="0" smtClean="0">
                <a:solidFill>
                  <a:schemeClr val="tx1"/>
                </a:solidFill>
                <a:latin typeface="Calibri" panose="020F0502020204030204" pitchFamily="34" charset="0"/>
              </a:rPr>
              <a:t>	water and </a:t>
            </a:r>
            <a:r>
              <a:rPr lang="en-US" sz="1800" b="1" i="0" dirty="0" smtClean="0">
                <a:latin typeface="+mj-lt"/>
                <a:ea typeface="+mj-ea"/>
                <a:cs typeface="+mj-cs"/>
              </a:rPr>
              <a:t>Plexiglas</a:t>
            </a:r>
            <a:r>
              <a:rPr lang="en-US" sz="1800" i="0" dirty="0" smtClean="0">
                <a:latin typeface="+mj-lt"/>
                <a:ea typeface="+mj-ea"/>
                <a:cs typeface="+mj-cs"/>
              </a:rPr>
              <a:t>:</a:t>
            </a:r>
            <a:r>
              <a:rPr lang="en-US" sz="1800" i="0" kern="0" dirty="0" smtClean="0">
                <a:solidFill>
                  <a:schemeClr val="tx1"/>
                </a:solidFill>
                <a:latin typeface="Calibri" panose="020F0502020204030204" pitchFamily="34" charset="0"/>
              </a:rPr>
              <a:t> </a:t>
            </a:r>
            <a:r>
              <a:rPr lang="en-US" sz="1800" i="0" kern="0" dirty="0" smtClean="0">
                <a:solidFill>
                  <a:schemeClr val="tx1"/>
                </a:solidFill>
                <a:latin typeface="Calibri" panose="020F0502020204030204" pitchFamily="34" charset="0"/>
                <a:sym typeface="Symbol"/>
              </a:rPr>
              <a:t>=</a:t>
            </a:r>
            <a:r>
              <a:rPr lang="en-US" sz="1800" i="0" kern="0" dirty="0" smtClean="0">
                <a:solidFill>
                  <a:schemeClr val="tx1"/>
                </a:solidFill>
                <a:latin typeface="Calibri" panose="020F0502020204030204" pitchFamily="34" charset="0"/>
              </a:rPr>
              <a:t> 81</a:t>
            </a:r>
            <a:r>
              <a:rPr lang="en-US" sz="1800" i="0" kern="0" dirty="0" smtClean="0">
                <a:solidFill>
                  <a:schemeClr val="tx1"/>
                </a:solidFill>
                <a:latin typeface="Calibri" panose="020F0502020204030204" pitchFamily="34" charset="0"/>
                <a:sym typeface="Symbol"/>
              </a:rPr>
              <a:t></a:t>
            </a:r>
            <a:endParaRPr lang="en-US" sz="1800" i="0" kern="0" dirty="0">
              <a:solidFill>
                <a:schemeClr val="tx1"/>
              </a:solidFill>
              <a:latin typeface="Calibri" panose="020F0502020204030204" pitchFamily="34" charset="0"/>
            </a:endParaRPr>
          </a:p>
          <a:p>
            <a:pPr marL="346075" lvl="4" indent="-228600">
              <a:spcBef>
                <a:spcPts val="600"/>
              </a:spcBef>
              <a:buSzPct val="90000"/>
              <a:buFont typeface="Courier New" panose="02070309020205020404" pitchFamily="49" charset="0"/>
              <a:buChar char="o"/>
            </a:pPr>
            <a:r>
              <a:rPr lang="en-US" sz="1800" i="0" kern="0" dirty="0" smtClean="0">
                <a:solidFill>
                  <a:schemeClr val="tx1"/>
                </a:solidFill>
                <a:latin typeface="Calibri" panose="020F0502020204030204" pitchFamily="34" charset="0"/>
              </a:rPr>
              <a:t>Roughness </a:t>
            </a:r>
            <a:r>
              <a:rPr lang="en-US" sz="1800" i="0" kern="0" dirty="0">
                <a:solidFill>
                  <a:schemeClr val="tx1"/>
                </a:solidFill>
                <a:latin typeface="Calibri" panose="020F0502020204030204" pitchFamily="34" charset="0"/>
              </a:rPr>
              <a:t>of the surface</a:t>
            </a:r>
          </a:p>
          <a:p>
            <a:pPr marL="346075" lvl="4" indent="-228600">
              <a:spcBef>
                <a:spcPts val="600"/>
              </a:spcBef>
              <a:buSzPct val="90000"/>
              <a:buFont typeface="Courier New" panose="02070309020205020404" pitchFamily="49" charset="0"/>
              <a:buChar char="o"/>
            </a:pPr>
            <a:r>
              <a:rPr lang="en-US" sz="1800" i="0" kern="0" dirty="0" smtClean="0">
                <a:solidFill>
                  <a:schemeClr val="tx1"/>
                </a:solidFill>
                <a:latin typeface="Calibri" panose="020F0502020204030204" pitchFamily="34" charset="0"/>
              </a:rPr>
              <a:t>Value of contact angle inherently depends on surface tension</a:t>
            </a:r>
          </a:p>
          <a:p>
            <a:pPr marL="346075" lvl="4" indent="-228600">
              <a:spcBef>
                <a:spcPts val="600"/>
              </a:spcBef>
              <a:buSzPct val="90000"/>
              <a:buFont typeface="Courier New" panose="02070309020205020404" pitchFamily="49" charset="0"/>
              <a:buChar char="o"/>
            </a:pPr>
            <a:r>
              <a:rPr lang="en-US" sz="1800" i="0" kern="0" dirty="0" smtClean="0">
                <a:solidFill>
                  <a:schemeClr val="tx1"/>
                </a:solidFill>
                <a:latin typeface="Calibri" panose="020F0502020204030204" pitchFamily="34" charset="0"/>
              </a:rPr>
              <a:t>A liquid with </a:t>
            </a:r>
            <a:r>
              <a:rPr lang="en-US" sz="1800" b="1" i="0" kern="0" dirty="0" smtClean="0">
                <a:solidFill>
                  <a:schemeClr val="tx1"/>
                </a:solidFill>
                <a:latin typeface="Calibri" panose="020F0502020204030204" pitchFamily="34" charset="0"/>
              </a:rPr>
              <a:t>small </a:t>
            </a:r>
            <a:r>
              <a:rPr lang="en-US" sz="1800" b="1" i="0" kern="0" dirty="0" smtClean="0">
                <a:solidFill>
                  <a:schemeClr val="tx1"/>
                </a:solidFill>
                <a:latin typeface="Calibri" panose="020F0502020204030204" pitchFamily="34" charset="0"/>
                <a:sym typeface="Symbol"/>
              </a:rPr>
              <a:t></a:t>
            </a:r>
            <a:r>
              <a:rPr lang="en-US" sz="1800" i="0" kern="0" dirty="0" smtClean="0">
                <a:solidFill>
                  <a:schemeClr val="tx1"/>
                </a:solidFill>
                <a:latin typeface="Calibri" panose="020F0502020204030204" pitchFamily="34" charset="0"/>
                <a:sym typeface="Symbol"/>
              </a:rPr>
              <a:t> typically shows </a:t>
            </a:r>
            <a:r>
              <a:rPr lang="en-US" sz="1800" b="1" i="0" kern="0" dirty="0" smtClean="0">
                <a:solidFill>
                  <a:schemeClr val="tx1"/>
                </a:solidFill>
                <a:latin typeface="Calibri" panose="020F0502020204030204" pitchFamily="34" charset="0"/>
                <a:sym typeface="Symbol"/>
              </a:rPr>
              <a:t>lower  </a:t>
            </a:r>
            <a:r>
              <a:rPr lang="en-US" sz="1800" i="0" kern="0" dirty="0" smtClean="0">
                <a:solidFill>
                  <a:schemeClr val="tx1"/>
                </a:solidFill>
                <a:latin typeface="Calibri" panose="020F0502020204030204" pitchFamily="34" charset="0"/>
                <a:sym typeface="Symbol"/>
              </a:rPr>
              <a:t> </a:t>
            </a:r>
            <a:endParaRPr lang="en-US" sz="1800" i="0" kern="0" dirty="0">
              <a:solidFill>
                <a:schemeClr val="tx1"/>
              </a:solidFill>
              <a:latin typeface="Calibri" panose="020F0502020204030204" pitchFamily="34" charset="0"/>
            </a:endParaRPr>
          </a:p>
        </p:txBody>
      </p:sp>
      <p:grpSp>
        <p:nvGrpSpPr>
          <p:cNvPr id="8" name="Group 7"/>
          <p:cNvGrpSpPr>
            <a:grpSpLocks noChangeAspect="1"/>
          </p:cNvGrpSpPr>
          <p:nvPr/>
        </p:nvGrpSpPr>
        <p:grpSpPr>
          <a:xfrm>
            <a:off x="124271" y="3017213"/>
            <a:ext cx="4114800" cy="3088610"/>
            <a:chOff x="4767205" y="1757012"/>
            <a:chExt cx="4046695" cy="3037490"/>
          </a:xfrm>
        </p:grpSpPr>
        <p:grpSp>
          <p:nvGrpSpPr>
            <p:cNvPr id="7" name="Group 6"/>
            <p:cNvGrpSpPr/>
            <p:nvPr/>
          </p:nvGrpSpPr>
          <p:grpSpPr>
            <a:xfrm>
              <a:off x="4767205" y="1757012"/>
              <a:ext cx="4046695" cy="3037490"/>
              <a:chOff x="4767205" y="1757012"/>
              <a:chExt cx="4046695" cy="3037490"/>
            </a:xfrm>
          </p:grpSpPr>
          <p:grpSp>
            <p:nvGrpSpPr>
              <p:cNvPr id="2" name="Group 1"/>
              <p:cNvGrpSpPr/>
              <p:nvPr/>
            </p:nvGrpSpPr>
            <p:grpSpPr>
              <a:xfrm>
                <a:off x="4767205" y="1757012"/>
                <a:ext cx="4046695" cy="3037490"/>
                <a:chOff x="4798737" y="1386511"/>
                <a:chExt cx="4046695" cy="3037490"/>
              </a:xfrm>
            </p:grpSpPr>
            <p:grpSp>
              <p:nvGrpSpPr>
                <p:cNvPr id="6" name="Group 5"/>
                <p:cNvGrpSpPr/>
                <p:nvPr/>
              </p:nvGrpSpPr>
              <p:grpSpPr>
                <a:xfrm>
                  <a:off x="4798737" y="1386511"/>
                  <a:ext cx="4046695" cy="3037490"/>
                  <a:chOff x="3947515" y="3159660"/>
                  <a:chExt cx="4046695" cy="3037490"/>
                </a:xfrm>
              </p:grpSpPr>
              <p:pic>
                <p:nvPicPr>
                  <p:cNvPr id="1028" name="Picture 4" descr="http://www.tau.ac.il/~phchlab/experiments_new/surface_tenstion/theory1_files/image022.gif"/>
                  <p:cNvPicPr>
                    <a:picLocks noChangeAspect="1" noChangeArrowheads="1"/>
                  </p:cNvPicPr>
                  <p:nvPr/>
                </p:nvPicPr>
                <p:blipFill rotWithShape="1">
                  <a:blip r:embed="rId2">
                    <a:extLst>
                      <a:ext uri="{28A0092B-C50C-407E-A947-70E740481C1C}">
                        <a14:useLocalDpi xmlns:a14="http://schemas.microsoft.com/office/drawing/2010/main" val="0"/>
                      </a:ext>
                    </a:extLst>
                  </a:blip>
                  <a:srcRect l="5756" t="11220" r="10079" b="6289"/>
                  <a:stretch/>
                </p:blipFill>
                <p:spPr bwMode="auto">
                  <a:xfrm>
                    <a:off x="4336610" y="3159660"/>
                    <a:ext cx="3657600" cy="303749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16200000">
                    <a:off x="3293914" y="4277107"/>
                    <a:ext cx="1696298" cy="389096"/>
                    <a:chOff x="1608210" y="4933863"/>
                    <a:chExt cx="1696298" cy="389096"/>
                  </a:xfrm>
                </p:grpSpPr>
                <p:sp>
                  <p:nvSpPr>
                    <p:cNvPr id="14" name="Right Arrow 13"/>
                    <p:cNvSpPr/>
                    <p:nvPr/>
                  </p:nvSpPr>
                  <p:spPr bwMode="auto">
                    <a:xfrm rot="10800000">
                      <a:off x="1741517" y="5180084"/>
                      <a:ext cx="1371600" cy="142875"/>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15" name="Title 2"/>
                        <p:cNvSpPr txBox="1">
                          <a:spLocks/>
                        </p:cNvSpPr>
                        <p:nvPr/>
                      </p:nvSpPr>
                      <p:spPr bwMode="auto">
                        <a:xfrm>
                          <a:off x="1608210" y="4933863"/>
                          <a:ext cx="1696298" cy="246221"/>
                        </a:xfrm>
                        <a:prstGeom prst="rect">
                          <a:avLst/>
                        </a:prstGeom>
                        <a:noFill/>
                        <a:ln w="9525">
                          <a:noFill/>
                          <a:miter lim="800000"/>
                          <a:headEnd/>
                          <a:tailEnd/>
                        </a:ln>
                      </p:spPr>
                      <p:txBody>
                        <a:bodyPr vert="horz" wrap="none" lIns="91440" tIns="0" rIns="9144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smtClean="0">
                              <a:latin typeface="Calibri" panose="020F0502020204030204" pitchFamily="34" charset="0"/>
                            </a:rPr>
                            <a:t>Increasing </a:t>
                          </a:r>
                          <a14:m>
                            <m:oMath xmlns:m="http://schemas.openxmlformats.org/officeDocument/2006/math">
                              <m:r>
                                <a:rPr lang="en-US" sz="1600" b="1" i="1" kern="0" dirty="0" smtClean="0">
                                  <a:solidFill>
                                    <a:schemeClr val="tx1"/>
                                  </a:solidFill>
                                  <a:latin typeface="Cambria Math"/>
                                </a:rPr>
                                <m:t>𝜸</m:t>
                              </m:r>
                              <m:r>
                                <m:rPr>
                                  <m:nor/>
                                </m:rPr>
                                <a:rPr lang="en-US" sz="1600" b="0" i="0" kern="0" dirty="0" smtClean="0">
                                  <a:latin typeface="Calibri" panose="020F0502020204030204" pitchFamily="34" charset="0"/>
                                </a:rPr>
                                <m:t> </m:t>
                              </m:r>
                              <m:r>
                                <m:rPr>
                                  <m:nor/>
                                </m:rPr>
                                <a:rPr lang="en-US" sz="1600" b="0" i="0" kern="0" dirty="0">
                                  <a:latin typeface="Calibri" panose="020F0502020204030204" pitchFamily="34" charset="0"/>
                                </a:rPr>
                                <m:t>value</m:t>
                              </m:r>
                            </m:oMath>
                          </a14:m>
                          <a:endParaRPr lang="en-US" sz="1600" b="0" i="0" kern="0" dirty="0">
                            <a:latin typeface="Calibri" panose="020F0502020204030204" pitchFamily="34" charset="0"/>
                          </a:endParaRPr>
                        </a:p>
                      </p:txBody>
                    </p:sp>
                  </mc:Choice>
                  <mc:Fallback xmlns="">
                    <p:sp>
                      <p:nvSpPr>
                        <p:cNvPr id="15" name="Title 2"/>
                        <p:cNvSpPr txBox="1">
                          <a:spLocks noRot="1" noChangeAspect="1" noMove="1" noResize="1" noEditPoints="1" noAdjustHandles="1" noChangeArrowheads="1" noChangeShapeType="1" noTextEdit="1"/>
                        </p:cNvSpPr>
                        <p:nvPr/>
                      </p:nvSpPr>
                      <p:spPr bwMode="auto">
                        <a:xfrm>
                          <a:off x="1608210" y="4933863"/>
                          <a:ext cx="1696298" cy="246221"/>
                        </a:xfrm>
                        <a:prstGeom prst="rect">
                          <a:avLst/>
                        </a:prstGeom>
                        <a:blipFill rotWithShape="1">
                          <a:blip r:embed="rId3"/>
                          <a:stretch>
                            <a:fillRect l="-27500" r="-50000" b="-1439"/>
                          </a:stretch>
                        </a:blipFill>
                        <a:ln w="9525">
                          <a:noFill/>
                          <a:miter lim="800000"/>
                          <a:headEnd/>
                          <a:tailEnd/>
                        </a:ln>
                      </p:spPr>
                      <p:txBody>
                        <a:bodyPr/>
                        <a:lstStyle/>
                        <a:p>
                          <a:r>
                            <a:rPr lang="en-US">
                              <a:noFill/>
                            </a:rPr>
                            <a:t> </a:t>
                          </a:r>
                        </a:p>
                      </p:txBody>
                    </p:sp>
                  </mc:Fallback>
                </mc:AlternateContent>
              </p:grpSp>
            </p:grpSp>
            <p:sp>
              <p:nvSpPr>
                <p:cNvPr id="9" name="Rectangle 8"/>
                <p:cNvSpPr/>
                <p:nvPr/>
              </p:nvSpPr>
              <p:spPr>
                <a:xfrm>
                  <a:off x="6044297" y="3203654"/>
                  <a:ext cx="1374487" cy="681036"/>
                </a:xfrm>
                <a:prstGeom prst="rect">
                  <a:avLst/>
                </a:prstGeom>
                <a:solidFill>
                  <a:schemeClr val="bg1"/>
                </a:solidFill>
              </p:spPr>
              <p:txBody>
                <a:bodyPr wrap="none" lIns="0" tIns="0" rIns="0" bIns="0">
                  <a:spAutoFit/>
                </a:bodyPr>
                <a:lstStyle/>
                <a:p>
                  <a:pPr>
                    <a:spcBef>
                      <a:spcPts val="0"/>
                    </a:spcBef>
                  </a:pPr>
                  <a:r>
                    <a:rPr lang="en-US" sz="2000" b="1" i="0" kern="0" dirty="0" err="1" smtClean="0">
                      <a:solidFill>
                        <a:schemeClr val="tx1"/>
                      </a:solidFill>
                      <a:latin typeface="Calibri" panose="020F0502020204030204" pitchFamily="34" charset="0"/>
                    </a:rPr>
                    <a:t>Zisman</a:t>
                  </a:r>
                  <a:r>
                    <a:rPr lang="en-US" sz="2000" b="1" i="0" kern="0" dirty="0" smtClean="0">
                      <a:solidFill>
                        <a:schemeClr val="tx1"/>
                      </a:solidFill>
                      <a:latin typeface="Calibri" panose="020F0502020204030204" pitchFamily="34" charset="0"/>
                    </a:rPr>
                    <a:t> Plot</a:t>
                  </a:r>
                </a:p>
                <a:p>
                  <a:pPr>
                    <a:spcBef>
                      <a:spcPts val="0"/>
                    </a:spcBef>
                  </a:pPr>
                  <a:endParaRPr lang="en-US" sz="2000" b="1" i="0" kern="0" dirty="0">
                    <a:solidFill>
                      <a:schemeClr val="tx1"/>
                    </a:solidFill>
                    <a:latin typeface="Calibri" panose="020F0502020204030204" pitchFamily="34" charset="0"/>
                  </a:endParaRPr>
                </a:p>
              </p:txBody>
            </p:sp>
          </p:grpSp>
          <p:sp>
            <p:nvSpPr>
              <p:cNvPr id="3" name="Rectangle 2"/>
              <p:cNvSpPr/>
              <p:nvPr/>
            </p:nvSpPr>
            <p:spPr>
              <a:xfrm>
                <a:off x="6012765" y="4525470"/>
                <a:ext cx="2417649" cy="246220"/>
              </a:xfrm>
              <a:prstGeom prst="rect">
                <a:avLst/>
              </a:prstGeom>
              <a:solidFill>
                <a:schemeClr val="bg1"/>
              </a:solidFill>
              <a:ln w="9525">
                <a:noFill/>
                <a:miter lim="800000"/>
                <a:headEnd/>
                <a:tailEnd/>
              </a:ln>
            </p:spPr>
            <p:txBody>
              <a:bodyPr vert="horz" wrap="none" lIns="91440" tIns="0" rIns="91440" bIns="0" numCol="1" anchor="t" anchorCtr="0" compatLnSpc="1">
                <a:prstTxWarp prst="textNoShape">
                  <a:avLst/>
                </a:prstTxWarp>
                <a:spAutoFit/>
              </a:bodyPr>
              <a:lstStyle/>
              <a:p>
                <a:pPr algn="ctr"/>
                <a:r>
                  <a:rPr lang="en-US" sz="1600" i="0" kern="0" dirty="0">
                    <a:latin typeface="Calibri" panose="020F0502020204030204" pitchFamily="34" charset="0"/>
                    <a:ea typeface="+mj-ea"/>
                    <a:cs typeface="+mj-cs"/>
                    <a:sym typeface="Symbol"/>
                  </a:rPr>
                  <a:t>Surface Tension (dyne/cm)</a:t>
                </a:r>
                <a:endParaRPr lang="en-US" sz="1600" i="0" kern="0" dirty="0">
                  <a:latin typeface="Calibri" panose="020F0502020204030204" pitchFamily="34" charset="0"/>
                  <a:ea typeface="+mj-ea"/>
                  <a:cs typeface="+mj-cs"/>
                </a:endParaRPr>
              </a:p>
            </p:txBody>
          </p:sp>
        </p:grpSp>
        <mc:AlternateContent xmlns:mc="http://schemas.openxmlformats.org/markup-compatibility/2006" xmlns:a14="http://schemas.microsoft.com/office/drawing/2010/main">
          <mc:Choice Requires="a14">
            <p:sp>
              <p:nvSpPr>
                <p:cNvPr id="16" name="Title 2"/>
                <p:cNvSpPr txBox="1">
                  <a:spLocks/>
                </p:cNvSpPr>
                <p:nvPr/>
              </p:nvSpPr>
              <p:spPr bwMode="auto">
                <a:xfrm rot="16200000">
                  <a:off x="4964108" y="2971842"/>
                  <a:ext cx="616259" cy="246221"/>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14:m>
                    <m:oMathPara xmlns:m="http://schemas.openxmlformats.org/officeDocument/2006/math">
                      <m:oMathParaPr>
                        <m:jc m:val="centerGroup"/>
                      </m:oMathParaPr>
                      <m:oMath xmlns:m="http://schemas.openxmlformats.org/officeDocument/2006/math">
                        <m:r>
                          <m:rPr>
                            <m:sty m:val="p"/>
                          </m:rPr>
                          <a:rPr lang="en-US" sz="1600" b="0" i="0" kern="0" dirty="0" smtClean="0">
                            <a:latin typeface="Cambria Math"/>
                          </a:rPr>
                          <m:t>cos</m:t>
                        </m:r>
                        <m:r>
                          <a:rPr lang="en-US" sz="1600" b="0" i="1" kern="0" dirty="0" smtClean="0">
                            <a:latin typeface="Cambria Math"/>
                          </a:rPr>
                          <m:t>⁡(</m:t>
                        </m:r>
                        <m:r>
                          <a:rPr lang="en-US" sz="1600" b="0" i="1" kern="0" dirty="0" smtClean="0">
                            <a:latin typeface="Cambria Math"/>
                          </a:rPr>
                          <m:t>𝛾</m:t>
                        </m:r>
                        <m:r>
                          <a:rPr lang="en-US" sz="1600" b="0" i="1" kern="0" dirty="0" smtClean="0">
                            <a:latin typeface="Cambria Math"/>
                          </a:rPr>
                          <m:t>)</m:t>
                        </m:r>
                      </m:oMath>
                    </m:oMathPara>
                  </a14:m>
                  <a:endParaRPr lang="en-US" sz="1600" b="0" i="0" kern="0" dirty="0">
                    <a:latin typeface="Calibri" panose="020F0502020204030204" pitchFamily="34" charset="0"/>
                  </a:endParaRPr>
                </a:p>
              </p:txBody>
            </p:sp>
          </mc:Choice>
          <mc:Fallback xmlns="">
            <p:sp>
              <p:nvSpPr>
                <p:cNvPr id="16" name="Title 2"/>
                <p:cNvSpPr txBox="1">
                  <a:spLocks noRot="1" noChangeAspect="1" noMove="1" noResize="1" noEditPoints="1" noAdjustHandles="1" noChangeArrowheads="1" noChangeShapeType="1" noTextEdit="1"/>
                </p:cNvSpPr>
                <p:nvPr/>
              </p:nvSpPr>
              <p:spPr bwMode="auto">
                <a:xfrm rot="16200000">
                  <a:off x="4964108" y="2971842"/>
                  <a:ext cx="616259" cy="246221"/>
                </a:xfrm>
                <a:prstGeom prst="rect">
                  <a:avLst/>
                </a:prstGeom>
                <a:blipFill rotWithShape="1">
                  <a:blip r:embed="rId4"/>
                  <a:stretch>
                    <a:fillRect t="-6931" r="-32500" b="-7921"/>
                  </a:stretch>
                </a:blipFill>
                <a:ln w="9525">
                  <a:noFill/>
                  <a:miter lim="800000"/>
                  <a:headEnd/>
                  <a:tailEnd/>
                </a:ln>
              </p:spPr>
              <p:txBody>
                <a:bodyPr/>
                <a:lstStyle/>
                <a:p>
                  <a:r>
                    <a:rPr lang="en-US">
                      <a:noFill/>
                    </a:rPr>
                    <a:t> </a:t>
                  </a:r>
                </a:p>
              </p:txBody>
            </p:sp>
          </mc:Fallback>
        </mc:AlternateContent>
      </p:grpSp>
      <p:grpSp>
        <p:nvGrpSpPr>
          <p:cNvPr id="10" name="Group 9"/>
          <p:cNvGrpSpPr/>
          <p:nvPr/>
        </p:nvGrpSpPr>
        <p:grpSpPr>
          <a:xfrm>
            <a:off x="4870366" y="3457855"/>
            <a:ext cx="4029272" cy="1355870"/>
            <a:chOff x="4334293" y="4616630"/>
            <a:chExt cx="4029272" cy="1355870"/>
          </a:xfrm>
        </p:grpSpPr>
        <p:sp>
          <p:nvSpPr>
            <p:cNvPr id="21" name="TextBox 20"/>
            <p:cNvSpPr txBox="1"/>
            <p:nvPr/>
          </p:nvSpPr>
          <p:spPr bwMode="auto">
            <a:xfrm>
              <a:off x="4334293" y="4616630"/>
              <a:ext cx="3792798" cy="707886"/>
            </a:xfrm>
            <a:prstGeom prst="rect">
              <a:avLst/>
            </a:prstGeom>
            <a:noFill/>
            <a:ln w="9525">
              <a:noFill/>
              <a:miter lim="800000"/>
              <a:headEnd/>
              <a:tailEnd/>
            </a:ln>
          </p:spPr>
          <p:txBody>
            <a:bodyPr vert="horz" wrap="square" lIns="0" tIns="45720" rIns="0" bIns="45720" numCol="1" rtlCol="0" anchor="t" anchorCtr="0" compatLnSpc="1">
              <a:prstTxWarp prst="textNoShape">
                <a:avLst/>
              </a:prstTxWarp>
              <a:spAutoFit/>
            </a:bodyPr>
            <a:lstStyle/>
            <a:p>
              <a:pPr>
                <a:spcBef>
                  <a:spcPts val="0"/>
                </a:spcBef>
              </a:pPr>
              <a:r>
                <a:rPr lang="en-US" sz="2000" i="0" kern="0" dirty="0">
                  <a:solidFill>
                    <a:schemeClr val="tx1"/>
                  </a:solidFill>
                  <a:latin typeface="Calibri" panose="020F0502020204030204" pitchFamily="34" charset="0"/>
                  <a:cs typeface="+mn-cs"/>
                </a:rPr>
                <a:t>T</a:t>
              </a:r>
              <a:r>
                <a:rPr lang="en-US" sz="2000" i="0" kern="0" dirty="0" smtClean="0">
                  <a:solidFill>
                    <a:schemeClr val="tx1"/>
                  </a:solidFill>
                  <a:latin typeface="Calibri" panose="020F0502020204030204" pitchFamily="34" charset="0"/>
                  <a:cs typeface="+mn-cs"/>
                </a:rPr>
                <a:t>wo solvents representative of each regime</a:t>
              </a:r>
              <a:endParaRPr lang="en-US" sz="2000" i="0" kern="0" dirty="0" smtClean="0">
                <a:latin typeface="Calibri" panose="020F0502020204030204" pitchFamily="34" charset="0"/>
              </a:endParaRPr>
            </a:p>
          </p:txBody>
        </p:sp>
        <mc:AlternateContent xmlns:mc="http://schemas.openxmlformats.org/markup-compatibility/2006" xmlns:a14="http://schemas.microsoft.com/office/drawing/2010/main">
          <mc:Choice Requires="a14">
            <p:sp>
              <p:nvSpPr>
                <p:cNvPr id="22" name="TextBox 21"/>
                <p:cNvSpPr txBox="1"/>
                <p:nvPr/>
              </p:nvSpPr>
              <p:spPr bwMode="auto">
                <a:xfrm>
                  <a:off x="4571693" y="5326169"/>
                  <a:ext cx="3791872"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indent="-342900">
                    <a:spcBef>
                      <a:spcPts val="0"/>
                    </a:spcBef>
                    <a:buFont typeface="Wingdings" panose="05000000000000000000" pitchFamily="2" charset="2"/>
                    <a:buChar char="§"/>
                  </a:pPr>
                  <a:r>
                    <a:rPr lang="en-US" sz="1800" i="0" kern="0" dirty="0" smtClean="0">
                      <a:solidFill>
                        <a:schemeClr val="tx1"/>
                      </a:solidFill>
                      <a:latin typeface="Calibri" panose="020F0502020204030204" pitchFamily="34" charset="0"/>
                      <a:cs typeface="+mn-cs"/>
                    </a:rPr>
                    <a:t>51MPZ (Ka=50)   &amp;  </a:t>
                  </a:r>
                  <a14:m>
                    <m:oMath xmlns:m="http://schemas.openxmlformats.org/officeDocument/2006/math">
                      <m:r>
                        <a:rPr lang="en-US" sz="1800" b="0" i="1" kern="0" smtClean="0">
                          <a:solidFill>
                            <a:schemeClr val="tx1"/>
                          </a:solidFill>
                          <a:latin typeface="Cambria Math"/>
                          <a:cs typeface="+mn-cs"/>
                        </a:rPr>
                        <m:t>𝜎</m:t>
                      </m:r>
                      <m:r>
                        <a:rPr lang="en-US" sz="1800" b="0" i="1" kern="0" smtClean="0">
                          <a:solidFill>
                            <a:schemeClr val="tx1"/>
                          </a:solidFill>
                          <a:latin typeface="Cambria Math"/>
                          <a:cs typeface="+mn-cs"/>
                        </a:rPr>
                        <m:t>&lt;50</m:t>
                      </m:r>
                      <m:r>
                        <m:rPr>
                          <m:sty m:val="p"/>
                        </m:rPr>
                        <a:rPr lang="en-US" sz="1800" b="0" i="0" kern="0" smtClean="0">
                          <a:solidFill>
                            <a:schemeClr val="tx1"/>
                          </a:solidFill>
                          <a:latin typeface="Cambria Math"/>
                          <a:cs typeface="+mn-cs"/>
                        </a:rPr>
                        <m:t>mN</m:t>
                      </m:r>
                      <m:r>
                        <m:rPr>
                          <m:lit/>
                        </m:rPr>
                        <a:rPr lang="en-US" sz="1800" b="0" i="0" kern="0" smtClean="0">
                          <a:solidFill>
                            <a:schemeClr val="tx1"/>
                          </a:solidFill>
                          <a:latin typeface="Cambria Math"/>
                          <a:cs typeface="+mn-cs"/>
                        </a:rPr>
                        <m:t>/</m:t>
                      </m:r>
                      <m:r>
                        <m:rPr>
                          <m:sty m:val="p"/>
                        </m:rPr>
                        <a:rPr lang="en-US" sz="1800" b="0" i="0" kern="0" smtClean="0">
                          <a:solidFill>
                            <a:schemeClr val="tx1"/>
                          </a:solidFill>
                          <a:latin typeface="Cambria Math"/>
                          <a:cs typeface="+mn-cs"/>
                        </a:rPr>
                        <m:t>m</m:t>
                      </m:r>
                    </m:oMath>
                  </a14:m>
                  <a:endParaRPr lang="en-US" sz="1800" b="0" i="0" kern="0" dirty="0" smtClean="0">
                    <a:solidFill>
                      <a:schemeClr val="tx1"/>
                    </a:solidFill>
                    <a:latin typeface="Calibri" panose="020F0502020204030204" pitchFamily="34" charset="0"/>
                    <a:cs typeface="+mn-cs"/>
                  </a:endParaRPr>
                </a:p>
                <a:p>
                  <a:pPr marL="342900" indent="-342900">
                    <a:spcBef>
                      <a:spcPts val="0"/>
                    </a:spcBef>
                    <a:buFont typeface="Wingdings" panose="05000000000000000000" pitchFamily="2" charset="2"/>
                    <a:buChar char="§"/>
                  </a:pPr>
                  <a:r>
                    <a:rPr lang="en-US" sz="1800" b="0" i="0" kern="0" dirty="0" smtClean="0">
                      <a:solidFill>
                        <a:schemeClr val="tx1"/>
                      </a:solidFill>
                      <a:latin typeface="Calibri" panose="020F0502020204030204" pitchFamily="34" charset="0"/>
                      <a:cs typeface="+mn-cs"/>
                    </a:rPr>
                    <a:t>40MEA (Ka=443) &amp;  </a:t>
                  </a:r>
                  <a14:m>
                    <m:oMath xmlns:m="http://schemas.openxmlformats.org/officeDocument/2006/math">
                      <m:r>
                        <a:rPr lang="en-US" sz="1800" kern="0">
                          <a:solidFill>
                            <a:schemeClr val="tx1"/>
                          </a:solidFill>
                          <a:latin typeface="Cambria Math"/>
                        </a:rPr>
                        <m:t>𝜎</m:t>
                      </m:r>
                      <m:r>
                        <a:rPr lang="en-US" sz="1800" b="0" i="1" kern="0" smtClean="0">
                          <a:solidFill>
                            <a:schemeClr val="tx1"/>
                          </a:solidFill>
                          <a:latin typeface="Cambria Math"/>
                        </a:rPr>
                        <m:t>&gt;</m:t>
                      </m:r>
                      <m:r>
                        <a:rPr lang="en-US" sz="1800" kern="0">
                          <a:solidFill>
                            <a:schemeClr val="tx1"/>
                          </a:solidFill>
                          <a:latin typeface="Cambria Math"/>
                        </a:rPr>
                        <m:t>50</m:t>
                      </m:r>
                      <m:r>
                        <m:rPr>
                          <m:sty m:val="p"/>
                        </m:rPr>
                        <a:rPr lang="en-US" sz="1800" i="0" kern="0">
                          <a:solidFill>
                            <a:schemeClr val="tx1"/>
                          </a:solidFill>
                          <a:latin typeface="Cambria Math"/>
                        </a:rPr>
                        <m:t>mN</m:t>
                      </m:r>
                      <m:r>
                        <m:rPr>
                          <m:lit/>
                        </m:rPr>
                        <a:rPr lang="en-US" sz="1800" i="0" kern="0">
                          <a:solidFill>
                            <a:schemeClr val="tx1"/>
                          </a:solidFill>
                          <a:latin typeface="Cambria Math"/>
                        </a:rPr>
                        <m:t>/</m:t>
                      </m:r>
                      <m:r>
                        <m:rPr>
                          <m:sty m:val="p"/>
                        </m:rPr>
                        <a:rPr lang="en-US" sz="1800" i="0" kern="0">
                          <a:solidFill>
                            <a:schemeClr val="tx1"/>
                          </a:solidFill>
                          <a:latin typeface="Cambria Math"/>
                        </a:rPr>
                        <m:t>m</m:t>
                      </m:r>
                    </m:oMath>
                  </a14:m>
                  <a:endParaRPr lang="en-US" sz="1800" b="0" i="0" kern="0" dirty="0" smtClean="0">
                    <a:solidFill>
                      <a:schemeClr val="tx1"/>
                    </a:solidFill>
                    <a:latin typeface="Calibri" panose="020F0502020204030204" pitchFamily="34" charset="0"/>
                    <a:cs typeface="+mn-cs"/>
                  </a:endParaRPr>
                </a:p>
              </p:txBody>
            </p:sp>
          </mc:Choice>
          <mc:Fallback xmlns="">
            <p:sp>
              <p:nvSpPr>
                <p:cNvPr id="22" name="TextBox 21"/>
                <p:cNvSpPr txBox="1">
                  <a:spLocks noRot="1" noChangeAspect="1" noMove="1" noResize="1" noEditPoints="1" noAdjustHandles="1" noChangeArrowheads="1" noChangeShapeType="1" noTextEdit="1"/>
                </p:cNvSpPr>
                <p:nvPr/>
              </p:nvSpPr>
              <p:spPr bwMode="auto">
                <a:xfrm>
                  <a:off x="4571693" y="5326169"/>
                  <a:ext cx="3791872" cy="646331"/>
                </a:xfrm>
                <a:prstGeom prst="rect">
                  <a:avLst/>
                </a:prstGeom>
                <a:blipFill rotWithShape="1">
                  <a:blip r:embed="rId5"/>
                  <a:stretch>
                    <a:fillRect l="-1125" t="-4717" b="-14151"/>
                  </a:stretch>
                </a:blipFill>
                <a:ln w="9525">
                  <a:noFill/>
                  <a:miter lim="800000"/>
                  <a:headEnd/>
                  <a:tailEnd/>
                </a:ln>
              </p:spPr>
              <p:txBody>
                <a:bodyPr/>
                <a:lstStyle/>
                <a:p>
                  <a:r>
                    <a:rPr lang="en-US">
                      <a:noFill/>
                    </a:rPr>
                    <a:t> </a:t>
                  </a:r>
                </a:p>
              </p:txBody>
            </p:sp>
          </mc:Fallback>
        </mc:AlternateContent>
      </p:grpSp>
      <p:sp>
        <p:nvSpPr>
          <p:cNvPr id="11" name="Rectangle 10"/>
          <p:cNvSpPr/>
          <p:nvPr/>
        </p:nvSpPr>
        <p:spPr bwMode="auto">
          <a:xfrm>
            <a:off x="5045099" y="4173624"/>
            <a:ext cx="3854538" cy="316935"/>
          </a:xfrm>
          <a:prstGeom prst="rect">
            <a:avLst/>
          </a:prstGeom>
          <a:solidFill>
            <a:srgbClr val="0099CC">
              <a:alpha val="38000"/>
            </a:srgbClr>
          </a:solidFill>
          <a:ln w="9525"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73178885"/>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Contact Angle (</a:t>
            </a:r>
            <a:r>
              <a:rPr lang="en-US" dirty="0">
                <a:latin typeface="Symbol" panose="05050102010706020507" pitchFamily="18" charset="2"/>
              </a:rPr>
              <a:t>g</a:t>
            </a:r>
            <a:r>
              <a:rPr lang="en-US" dirty="0"/>
              <a:t>): 51MPZ (Ka=50) </a:t>
            </a:r>
          </a:p>
        </p:txBody>
      </p:sp>
      <mc:AlternateContent xmlns:mc="http://schemas.openxmlformats.org/markup-compatibility/2006" xmlns:a14="http://schemas.microsoft.com/office/drawing/2010/main">
        <mc:Choice Requires="a14">
          <p:sp>
            <p:nvSpPr>
              <p:cNvPr id="3" name="Rectangle 2"/>
              <p:cNvSpPr/>
              <p:nvPr/>
            </p:nvSpPr>
            <p:spPr>
              <a:xfrm>
                <a:off x="3341438" y="515026"/>
                <a:ext cx="2488117" cy="344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a:rPr>
                        <m:t>𝐐</m:t>
                      </m:r>
                      <m:r>
                        <a:rPr lang="en-US" sz="1600" b="1" i="0">
                          <a:solidFill>
                            <a:schemeClr val="tx1"/>
                          </a:solidFill>
                          <a:latin typeface="Cambria Math"/>
                        </a:rPr>
                        <m:t>=</m:t>
                      </m:r>
                      <m:r>
                        <a:rPr lang="en-US" sz="1600" b="1" i="0">
                          <a:solidFill>
                            <a:schemeClr val="tx1"/>
                          </a:solidFill>
                          <a:latin typeface="Cambria Math"/>
                        </a:rPr>
                        <m:t>𝟐</m:t>
                      </m:r>
                      <m:r>
                        <a:rPr lang="en-US" sz="1600" b="1" i="0">
                          <a:solidFill>
                            <a:schemeClr val="tx1"/>
                          </a:solidFill>
                          <a:latin typeface="Cambria Math"/>
                        </a:rPr>
                        <m:t>.</m:t>
                      </m:r>
                      <m:r>
                        <a:rPr lang="en-US" sz="1600" b="1" i="0">
                          <a:solidFill>
                            <a:schemeClr val="tx1"/>
                          </a:solidFill>
                          <a:latin typeface="Cambria Math"/>
                        </a:rPr>
                        <m:t>𝟎𝟏</m:t>
                      </m:r>
                      <m:r>
                        <a:rPr lang="en-US" sz="1600" b="1" i="0">
                          <a:solidFill>
                            <a:schemeClr val="tx1"/>
                          </a:solidFill>
                          <a:latin typeface="Cambria Math"/>
                        </a:rPr>
                        <m:t>×</m:t>
                      </m:r>
                      <m:sSup>
                        <m:sSupPr>
                          <m:ctrlPr>
                            <a:rPr lang="en-US" sz="1600" b="1" i="1">
                              <a:solidFill>
                                <a:schemeClr val="tx1"/>
                              </a:solidFill>
                              <a:latin typeface="Cambria Math" panose="02040503050406030204" pitchFamily="18" charset="0"/>
                            </a:rPr>
                          </m:ctrlPr>
                        </m:sSupPr>
                        <m:e>
                          <m:r>
                            <a:rPr lang="en-US" sz="1600" b="1" i="0">
                              <a:solidFill>
                                <a:schemeClr val="tx1"/>
                              </a:solidFill>
                              <a:latin typeface="Cambria Math"/>
                            </a:rPr>
                            <m:t>𝟏𝟎</m:t>
                          </m:r>
                        </m:e>
                        <m:sup>
                          <m:r>
                            <a:rPr lang="en-US" sz="1600" b="1" i="0">
                              <a:solidFill>
                                <a:schemeClr val="tx1"/>
                              </a:solidFill>
                              <a:latin typeface="Cambria Math"/>
                            </a:rPr>
                            <m:t>−</m:t>
                          </m:r>
                          <m:r>
                            <a:rPr lang="en-US" sz="1600" b="1" i="0">
                              <a:solidFill>
                                <a:schemeClr val="tx1"/>
                              </a:solidFill>
                              <a:latin typeface="Cambria Math"/>
                            </a:rPr>
                            <m:t>𝟔</m:t>
                          </m:r>
                        </m:sup>
                      </m:sSup>
                      <m:sSup>
                        <m:sSupPr>
                          <m:ctrlPr>
                            <a:rPr lang="en-US" sz="1600" b="1" i="1">
                              <a:solidFill>
                                <a:schemeClr val="tx1"/>
                              </a:solidFill>
                              <a:latin typeface="Cambria Math" panose="02040503050406030204" pitchFamily="18" charset="0"/>
                            </a:rPr>
                          </m:ctrlPr>
                        </m:sSupPr>
                        <m:e>
                          <m:r>
                            <a:rPr lang="en-US" sz="1600" b="1" i="0">
                              <a:solidFill>
                                <a:schemeClr val="tx1"/>
                              </a:solidFill>
                              <a:latin typeface="Cambria Math"/>
                            </a:rPr>
                            <m:t>𝐦</m:t>
                          </m:r>
                        </m:e>
                        <m:sup>
                          <m:r>
                            <a:rPr lang="en-US" sz="1600" b="1" i="0">
                              <a:solidFill>
                                <a:schemeClr val="tx1"/>
                              </a:solidFill>
                              <a:latin typeface="Cambria Math"/>
                            </a:rPr>
                            <m:t>𝟑</m:t>
                          </m:r>
                        </m:sup>
                      </m:sSup>
                      <m:r>
                        <a:rPr lang="en-US" sz="1600" b="1" i="0">
                          <a:solidFill>
                            <a:schemeClr val="tx1"/>
                          </a:solidFill>
                          <a:latin typeface="Cambria Math"/>
                        </a:rPr>
                        <m:t>/</m:t>
                      </m:r>
                      <m:r>
                        <a:rPr lang="en-US" sz="1600" b="1" i="0">
                          <a:solidFill>
                            <a:schemeClr val="tx1"/>
                          </a:solidFill>
                          <a:latin typeface="Cambria Math"/>
                        </a:rPr>
                        <m:t>𝐬𝐞𝐜</m:t>
                      </m:r>
                    </m:oMath>
                  </m:oMathPara>
                </a14:m>
                <a:endParaRPr lang="en-US" sz="1200" b="1" i="0" dirty="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341438" y="515026"/>
                <a:ext cx="2488117" cy="344133"/>
              </a:xfrm>
              <a:prstGeom prst="rect">
                <a:avLst/>
              </a:prstGeom>
              <a:blipFill rotWithShape="1">
                <a:blip r:embed="rId8"/>
                <a:stretch>
                  <a:fillRect b="-10526"/>
                </a:stretch>
              </a:blipFill>
            </p:spPr>
            <p:txBody>
              <a:bodyPr/>
              <a:lstStyle/>
              <a:p>
                <a:r>
                  <a:rPr lang="en-US">
                    <a:noFill/>
                  </a:rPr>
                  <a:t> </a:t>
                </a:r>
              </a:p>
            </p:txBody>
          </p:sp>
        </mc:Fallback>
      </mc:AlternateContent>
      <p:grpSp>
        <p:nvGrpSpPr>
          <p:cNvPr id="8" name="Group 7"/>
          <p:cNvGrpSpPr>
            <a:grpSpLocks noChangeAspect="1"/>
          </p:cNvGrpSpPr>
          <p:nvPr/>
        </p:nvGrpSpPr>
        <p:grpSpPr>
          <a:xfrm>
            <a:off x="6114701" y="1341901"/>
            <a:ext cx="2834640" cy="3233447"/>
            <a:chOff x="5350598" y="1124084"/>
            <a:chExt cx="3657600" cy="4172193"/>
          </a:xfrm>
        </p:grpSpPr>
        <p:pic>
          <p:nvPicPr>
            <p:cNvPr id="5" name="51MPZ_20.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9"/>
            <a:srcRect l="31524" t="10841" r="31525" b="23416"/>
            <a:stretch/>
          </p:blipFill>
          <p:spPr>
            <a:xfrm>
              <a:off x="5350598" y="1638676"/>
              <a:ext cx="3657600" cy="3657601"/>
            </a:xfrm>
            <a:prstGeom prst="rect">
              <a:avLst/>
            </a:prstGeom>
            <a:ln w="19050">
              <a:solidFill>
                <a:schemeClr val="tx1"/>
              </a:solidFill>
            </a:ln>
          </p:spPr>
        </p:pic>
        <p:sp>
          <p:nvSpPr>
            <p:cNvPr id="6" name="Title 2"/>
            <p:cNvSpPr txBox="1">
              <a:spLocks/>
            </p:cNvSpPr>
            <p:nvPr/>
          </p:nvSpPr>
          <p:spPr bwMode="auto">
            <a:xfrm>
              <a:off x="5586833" y="1124084"/>
              <a:ext cx="3329116" cy="492443"/>
            </a:xfrm>
            <a:prstGeom prst="rect">
              <a:avLst/>
            </a:prstGeom>
            <a:noFill/>
            <a:ln w="9525">
              <a:noFill/>
              <a:miter lim="800000"/>
              <a:headEnd/>
              <a:tailEnd/>
            </a:ln>
          </p:spPr>
          <p:txBody>
            <a:bodyPr vert="horz" wrap="none" lIns="45720" tIns="0"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400" b="0" i="0" kern="0" dirty="0" smtClean="0">
                  <a:solidFill>
                    <a:srgbClr val="000099"/>
                  </a:solidFill>
                  <a:latin typeface="Calibri" panose="020F0502020204030204" pitchFamily="34" charset="0"/>
                  <a:sym typeface="Symbol"/>
                </a:rPr>
                <a:t>Contact Angle= </a:t>
              </a:r>
              <a:r>
                <a:rPr lang="en-US" sz="2400" b="0" i="0" kern="0" dirty="0" smtClean="0">
                  <a:solidFill>
                    <a:srgbClr val="000099"/>
                  </a:solidFill>
                  <a:latin typeface="Calibri" panose="020F0502020204030204" pitchFamily="34" charset="0"/>
                </a:rPr>
                <a:t>20</a:t>
              </a:r>
              <a:r>
                <a:rPr lang="en-US" sz="2400" b="0" i="0" kern="0" dirty="0" smtClean="0">
                  <a:solidFill>
                    <a:srgbClr val="000099"/>
                  </a:solidFill>
                  <a:latin typeface="Calibri" panose="020F0502020204030204" pitchFamily="34" charset="0"/>
                  <a:sym typeface="Symbol"/>
                </a:rPr>
                <a:t></a:t>
              </a:r>
              <a:endParaRPr lang="en-US" sz="2400" b="0" i="0" kern="0" dirty="0">
                <a:solidFill>
                  <a:srgbClr val="000099"/>
                </a:solidFill>
                <a:latin typeface="Calibri" panose="020F0502020204030204" pitchFamily="34" charset="0"/>
              </a:endParaRPr>
            </a:p>
          </p:txBody>
        </p:sp>
      </p:grpSp>
      <p:grpSp>
        <p:nvGrpSpPr>
          <p:cNvPr id="9" name="Group 8"/>
          <p:cNvGrpSpPr>
            <a:grpSpLocks noChangeAspect="1"/>
          </p:cNvGrpSpPr>
          <p:nvPr/>
        </p:nvGrpSpPr>
        <p:grpSpPr>
          <a:xfrm>
            <a:off x="71447" y="1301176"/>
            <a:ext cx="2834640" cy="3285279"/>
            <a:chOff x="516048" y="1252843"/>
            <a:chExt cx="2743200" cy="3179302"/>
          </a:xfrm>
        </p:grpSpPr>
        <p:pic>
          <p:nvPicPr>
            <p:cNvPr id="4" name="51MPZ_80.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31089" t="9384" r="31089" b="22145"/>
            <a:stretch/>
          </p:blipFill>
          <p:spPr>
            <a:xfrm>
              <a:off x="516048" y="1638676"/>
              <a:ext cx="2743200" cy="2793469"/>
            </a:xfrm>
            <a:prstGeom prst="rect">
              <a:avLst/>
            </a:prstGeom>
            <a:ln w="19050">
              <a:solidFill>
                <a:schemeClr val="tx1"/>
              </a:solidFill>
            </a:ln>
          </p:spPr>
        </p:pic>
        <p:sp>
          <p:nvSpPr>
            <p:cNvPr id="7" name="Title 2"/>
            <p:cNvSpPr txBox="1">
              <a:spLocks/>
            </p:cNvSpPr>
            <p:nvPr/>
          </p:nvSpPr>
          <p:spPr bwMode="auto">
            <a:xfrm>
              <a:off x="618527" y="1252843"/>
              <a:ext cx="2496837" cy="369332"/>
            </a:xfrm>
            <a:prstGeom prst="rect">
              <a:avLst/>
            </a:prstGeom>
            <a:noFill/>
            <a:ln w="9525">
              <a:noFill/>
              <a:miter lim="800000"/>
              <a:headEnd/>
              <a:tailEnd/>
            </a:ln>
          </p:spPr>
          <p:txBody>
            <a:bodyPr vert="horz" wrap="none" lIns="45720" tIns="0"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400" b="0" i="0" kern="0" dirty="0" smtClean="0">
                  <a:solidFill>
                    <a:srgbClr val="000099"/>
                  </a:solidFill>
                  <a:latin typeface="Calibri" panose="020F0502020204030204" pitchFamily="34" charset="0"/>
                  <a:sym typeface="Symbol"/>
                </a:rPr>
                <a:t>Contact Angle= </a:t>
              </a:r>
              <a:r>
                <a:rPr lang="en-US" sz="2400" b="0" i="0" kern="0" dirty="0">
                  <a:solidFill>
                    <a:srgbClr val="000099"/>
                  </a:solidFill>
                  <a:latin typeface="Calibri" panose="020F0502020204030204" pitchFamily="34" charset="0"/>
                  <a:sym typeface="Symbol"/>
                </a:rPr>
                <a:t>8</a:t>
              </a:r>
              <a:r>
                <a:rPr lang="en-US" sz="2400" b="0" i="0" kern="0" dirty="0" smtClean="0">
                  <a:solidFill>
                    <a:srgbClr val="000099"/>
                  </a:solidFill>
                  <a:latin typeface="Calibri" panose="020F0502020204030204" pitchFamily="34" charset="0"/>
                </a:rPr>
                <a:t>0</a:t>
              </a:r>
              <a:r>
                <a:rPr lang="en-US" sz="2400" b="0" i="0" kern="0" dirty="0" smtClean="0">
                  <a:solidFill>
                    <a:srgbClr val="000099"/>
                  </a:solidFill>
                  <a:latin typeface="Calibri" panose="020F0502020204030204" pitchFamily="34" charset="0"/>
                  <a:sym typeface="Symbol"/>
                </a:rPr>
                <a:t></a:t>
              </a:r>
              <a:endParaRPr lang="en-US" sz="2400" b="0" i="0" kern="0" dirty="0">
                <a:solidFill>
                  <a:srgbClr val="000099"/>
                </a:solidFill>
                <a:latin typeface="Calibri" panose="020F0502020204030204" pitchFamily="34" charset="0"/>
              </a:endParaRPr>
            </a:p>
          </p:txBody>
        </p:sp>
      </p:grpSp>
      <p:sp>
        <p:nvSpPr>
          <p:cNvPr id="13" name="Right Arrow 12"/>
          <p:cNvSpPr/>
          <p:nvPr/>
        </p:nvSpPr>
        <p:spPr bwMode="auto">
          <a:xfrm>
            <a:off x="3823001" y="4721448"/>
            <a:ext cx="1371600" cy="137160"/>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p:sp>
        <p:nvSpPr>
          <p:cNvPr id="14" name="Title 2"/>
          <p:cNvSpPr txBox="1">
            <a:spLocks/>
          </p:cNvSpPr>
          <p:nvPr/>
        </p:nvSpPr>
        <p:spPr bwMode="auto">
          <a:xfrm>
            <a:off x="3242984" y="4900128"/>
            <a:ext cx="2551982"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700" b="0" i="0" kern="0" dirty="0" smtClean="0">
                <a:solidFill>
                  <a:schemeClr val="tx1"/>
                </a:solidFill>
                <a:latin typeface="Calibri" panose="020F0502020204030204" pitchFamily="34" charset="0"/>
              </a:rPr>
              <a:t>Decreasing Contact Angle (</a:t>
            </a:r>
            <a:r>
              <a:rPr lang="en-US" sz="1700" b="0" i="0" kern="0" dirty="0" smtClean="0">
                <a:solidFill>
                  <a:schemeClr val="tx1"/>
                </a:solidFill>
                <a:latin typeface="Symbol" panose="05050102010706020507" pitchFamily="18" charset="2"/>
              </a:rPr>
              <a:t>g</a:t>
            </a:r>
            <a:r>
              <a:rPr lang="en-US" sz="1700" b="0" i="0" kern="0" dirty="0" smtClean="0">
                <a:solidFill>
                  <a:schemeClr val="tx1"/>
                </a:solidFill>
                <a:latin typeface="Calibri" panose="020F0502020204030204" pitchFamily="34" charset="0"/>
              </a:rPr>
              <a:t>)</a:t>
            </a:r>
            <a:endParaRPr lang="en-US" sz="1700" b="0" i="0" kern="0" dirty="0">
              <a:solidFill>
                <a:schemeClr val="tx1"/>
              </a:solidFill>
              <a:latin typeface="Calibri" panose="020F0502020204030204" pitchFamily="34" charset="0"/>
            </a:endParaRPr>
          </a:p>
        </p:txBody>
      </p:sp>
      <p:sp>
        <p:nvSpPr>
          <p:cNvPr id="17" name="Title 2"/>
          <p:cNvSpPr txBox="1">
            <a:spLocks/>
          </p:cNvSpPr>
          <p:nvPr/>
        </p:nvSpPr>
        <p:spPr bwMode="auto">
          <a:xfrm>
            <a:off x="2903384" y="5349433"/>
            <a:ext cx="3310009" cy="46166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400" b="0" i="0" dirty="0">
                <a:solidFill>
                  <a:srgbClr val="B40000"/>
                </a:solidFill>
                <a:latin typeface="Calibri" panose="020F0502020204030204" pitchFamily="34" charset="0"/>
              </a:rPr>
              <a:t>I</a:t>
            </a:r>
            <a:r>
              <a:rPr lang="en-US" sz="2400" b="0" i="0" dirty="0" smtClean="0">
                <a:solidFill>
                  <a:srgbClr val="B40000"/>
                </a:solidFill>
                <a:latin typeface="Calibri" panose="020F0502020204030204" pitchFamily="34" charset="0"/>
              </a:rPr>
              <a:t>nterfacial </a:t>
            </a:r>
            <a:r>
              <a:rPr lang="en-US" sz="2400" b="0" i="0" dirty="0">
                <a:solidFill>
                  <a:srgbClr val="B40000"/>
                </a:solidFill>
                <a:latin typeface="Calibri" panose="020F0502020204030204" pitchFamily="34" charset="0"/>
              </a:rPr>
              <a:t>area </a:t>
            </a:r>
            <a:r>
              <a:rPr lang="en-US" sz="2400" i="0" dirty="0" smtClean="0">
                <a:solidFill>
                  <a:srgbClr val="B40000"/>
                </a:solidFill>
                <a:latin typeface="Calibri" panose="020F0502020204030204" pitchFamily="34" charset="0"/>
              </a:rPr>
              <a:t>increases</a:t>
            </a:r>
            <a:endParaRPr lang="en-US" sz="2400" i="0" dirty="0">
              <a:solidFill>
                <a:srgbClr val="B40000"/>
              </a:solidFill>
              <a:latin typeface="Calibri" panose="020F0502020204030204" pitchFamily="34" charset="0"/>
            </a:endParaRPr>
          </a:p>
        </p:txBody>
      </p:sp>
      <p:grpSp>
        <p:nvGrpSpPr>
          <p:cNvPr id="16" name="Group 15"/>
          <p:cNvGrpSpPr>
            <a:grpSpLocks noChangeAspect="1"/>
          </p:cNvGrpSpPr>
          <p:nvPr/>
        </p:nvGrpSpPr>
        <p:grpSpPr>
          <a:xfrm>
            <a:off x="3128926" y="1326652"/>
            <a:ext cx="2834640" cy="3259803"/>
            <a:chOff x="3097394" y="1326652"/>
            <a:chExt cx="2834640" cy="3259803"/>
          </a:xfrm>
        </p:grpSpPr>
        <p:sp>
          <p:nvSpPr>
            <p:cNvPr id="12" name="Title 2"/>
            <p:cNvSpPr txBox="1">
              <a:spLocks/>
            </p:cNvSpPr>
            <p:nvPr/>
          </p:nvSpPr>
          <p:spPr bwMode="auto">
            <a:xfrm>
              <a:off x="3291916" y="1326652"/>
              <a:ext cx="2496838" cy="369332"/>
            </a:xfrm>
            <a:prstGeom prst="rect">
              <a:avLst/>
            </a:prstGeom>
            <a:noFill/>
            <a:ln w="9525">
              <a:noFill/>
              <a:miter lim="800000"/>
              <a:headEnd/>
              <a:tailEnd/>
            </a:ln>
          </p:spPr>
          <p:txBody>
            <a:bodyPr vert="horz" wrap="none" lIns="45720" tIns="0"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400" b="0" i="0" kern="0" dirty="0" smtClean="0">
                  <a:solidFill>
                    <a:schemeClr val="tx1"/>
                  </a:solidFill>
                  <a:latin typeface="Calibri" panose="020F0502020204030204" pitchFamily="34" charset="0"/>
                  <a:sym typeface="Symbol"/>
                </a:rPr>
                <a:t>Contact Angle= 5</a:t>
              </a:r>
              <a:r>
                <a:rPr lang="en-US" sz="2400" b="0" i="0" kern="0" dirty="0" smtClean="0">
                  <a:solidFill>
                    <a:schemeClr val="tx1"/>
                  </a:solidFill>
                  <a:latin typeface="Calibri" panose="020F0502020204030204" pitchFamily="34" charset="0"/>
                </a:rPr>
                <a:t>0</a:t>
              </a:r>
              <a:r>
                <a:rPr lang="en-US" sz="2400" b="0" i="0" kern="0" dirty="0" smtClean="0">
                  <a:solidFill>
                    <a:schemeClr val="tx1"/>
                  </a:solidFill>
                  <a:latin typeface="Calibri" panose="020F0502020204030204" pitchFamily="34" charset="0"/>
                  <a:sym typeface="Symbol"/>
                </a:rPr>
                <a:t></a:t>
              </a:r>
              <a:endParaRPr lang="en-US" sz="2400" b="0" i="0" kern="0" dirty="0">
                <a:solidFill>
                  <a:schemeClr val="tx1"/>
                </a:solidFill>
                <a:latin typeface="Calibri" panose="020F0502020204030204" pitchFamily="34" charset="0"/>
              </a:endParaRPr>
            </a:p>
          </p:txBody>
        </p:sp>
        <p:pic>
          <p:nvPicPr>
            <p:cNvPr id="15" name="51MPZ_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32273" t="11976" r="32241" b="24407"/>
            <a:stretch/>
          </p:blipFill>
          <p:spPr>
            <a:xfrm>
              <a:off x="3097394" y="1727982"/>
              <a:ext cx="2834640" cy="2858473"/>
            </a:xfrm>
            <a:prstGeom prst="rect">
              <a:avLst/>
            </a:prstGeom>
            <a:ln w="19050">
              <a:solidFill>
                <a:schemeClr val="tx1"/>
              </a:solidFill>
            </a:ln>
          </p:spPr>
        </p:pic>
      </p:grpSp>
    </p:spTree>
    <p:extLst>
      <p:ext uri="{BB962C8B-B14F-4D97-AF65-F5344CB8AC3E}">
        <p14:creationId xmlns:p14="http://schemas.microsoft.com/office/powerpoint/2010/main" val="3577043568"/>
      </p:ext>
    </p:extLst>
  </p:cSld>
  <p:clrMapOvr>
    <a:masterClrMapping/>
  </p:clrMapOvr>
  <p:transition spd="med" advClick="0"/>
  <p:timing>
    <p:tnLst>
      <p:par>
        <p:cTn id="1" dur="indefinite" restart="never" nodeType="tmRoot">
          <p:childTnLst>
            <p:video>
              <p:cMediaNode vol="80000">
                <p:cTn id="2" repeatCount="indefinite" fill="remove" display="0">
                  <p:stCondLst>
                    <p:cond delay="indefinite"/>
                  </p:stCondLst>
                </p:cTn>
                <p:tgtEl>
                  <p:spTgt spid="4"/>
                </p:tgtEl>
              </p:cMediaNode>
            </p:video>
            <p:video>
              <p:cMediaNode vol="80000">
                <p:cTn id="3" repeatCount="indefinite" fill="remove" display="0">
                  <p:stCondLst>
                    <p:cond delay="indefinite"/>
                  </p:stCondLst>
                </p:cTn>
                <p:tgtEl>
                  <p:spTgt spid="5"/>
                </p:tgtEl>
              </p:cMediaNode>
            </p:video>
            <p:video>
              <p:cMediaNode vol="80000">
                <p:cTn id="4" repeatCount="indefinite" fill="remove" display="0">
                  <p:stCondLst>
                    <p:cond delay="indefinite"/>
                  </p:st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p:txBody>
          <a:bodyPr/>
          <a:lstStyle/>
          <a:p>
            <a:r>
              <a:rPr lang="en-US" dirty="0"/>
              <a:t>Effects of Contact </a:t>
            </a:r>
            <a:r>
              <a:rPr lang="en-US" dirty="0" smtClean="0"/>
              <a:t>Angle (</a:t>
            </a:r>
            <a:r>
              <a:rPr lang="en-US" dirty="0" smtClean="0">
                <a:latin typeface="Symbol" panose="05050102010706020507" pitchFamily="18" charset="2"/>
              </a:rPr>
              <a:t>g</a:t>
            </a:r>
            <a:r>
              <a:rPr lang="en-US" dirty="0" smtClean="0"/>
              <a:t>): 51MPZ (Ka=50) </a:t>
            </a:r>
            <a:endParaRPr lang="en-US" dirty="0"/>
          </a:p>
        </p:txBody>
      </p:sp>
      <p:grpSp>
        <p:nvGrpSpPr>
          <p:cNvPr id="13" name="Group 12"/>
          <p:cNvGrpSpPr/>
          <p:nvPr/>
        </p:nvGrpSpPr>
        <p:grpSpPr>
          <a:xfrm>
            <a:off x="3175" y="1236031"/>
            <a:ext cx="4578350" cy="3564693"/>
            <a:chOff x="-15875" y="1636141"/>
            <a:chExt cx="4578350" cy="3564693"/>
          </a:xfrm>
        </p:grpSpPr>
        <p:grpSp>
          <p:nvGrpSpPr>
            <p:cNvPr id="3" name="Group 2"/>
            <p:cNvGrpSpPr/>
            <p:nvPr/>
          </p:nvGrpSpPr>
          <p:grpSpPr>
            <a:xfrm>
              <a:off x="-15875" y="1636141"/>
              <a:ext cx="4578350" cy="3177597"/>
              <a:chOff x="-15875" y="1979041"/>
              <a:chExt cx="4578350" cy="3177597"/>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2175313"/>
                <a:ext cx="457835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2"/>
              <p:cNvSpPr txBox="1">
                <a:spLocks/>
              </p:cNvSpPr>
              <p:nvPr/>
            </p:nvSpPr>
            <p:spPr bwMode="auto">
              <a:xfrm>
                <a:off x="784860" y="1979041"/>
                <a:ext cx="334899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Wetted &amp; Interfacial Area</a:t>
                </a:r>
                <a:endParaRPr lang="en-US" sz="2000" b="0" i="0" kern="0" dirty="0">
                  <a:latin typeface="Calibri" panose="020F0502020204030204" pitchFamily="34" charset="0"/>
                </a:endParaRPr>
              </a:p>
            </p:txBody>
          </p:sp>
        </p:grpSp>
        <p:grpSp>
          <p:nvGrpSpPr>
            <p:cNvPr id="12" name="Group 11"/>
            <p:cNvGrpSpPr/>
            <p:nvPr/>
          </p:nvGrpSpPr>
          <p:grpSpPr>
            <a:xfrm>
              <a:off x="1466302" y="4816856"/>
              <a:ext cx="1873911" cy="383978"/>
              <a:chOff x="1466302" y="4816856"/>
              <a:chExt cx="1873911" cy="383978"/>
            </a:xfrm>
          </p:grpSpPr>
          <p:sp>
            <p:nvSpPr>
              <p:cNvPr id="11" name="Right Arrow 10"/>
              <p:cNvSpPr/>
              <p:nvPr/>
            </p:nvSpPr>
            <p:spPr bwMode="auto">
              <a:xfrm>
                <a:off x="1691525" y="4816856"/>
                <a:ext cx="1371600" cy="137160"/>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16" name="Title 2"/>
                  <p:cNvSpPr txBox="1">
                    <a:spLocks/>
                  </p:cNvSpPr>
                  <p:nvPr/>
                </p:nvSpPr>
                <p:spPr bwMode="auto">
                  <a:xfrm>
                    <a:off x="1466302" y="4893057"/>
                    <a:ext cx="1873911"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Increasing </a:t>
                    </a:r>
                    <a14:m>
                      <m:oMath xmlns:m="http://schemas.openxmlformats.org/officeDocument/2006/math">
                        <m:r>
                          <a:rPr lang="en-US" sz="2000" b="0" i="1" kern="0" smtClean="0">
                            <a:latin typeface="Cambria Math"/>
                          </a:rPr>
                          <m:t>𝛾</m:t>
                        </m:r>
                        <m:r>
                          <m:rPr>
                            <m:nor/>
                          </m:rPr>
                          <a:rPr lang="en-US" sz="2000" b="0" i="0" kern="0" smtClean="0">
                            <a:latin typeface="Cambria Math"/>
                          </a:rPr>
                          <m:t> </m:t>
                        </m:r>
                        <m:r>
                          <m:rPr>
                            <m:nor/>
                          </m:rPr>
                          <a:rPr lang="en-US" sz="2000" b="0" i="0" kern="0" dirty="0">
                            <a:latin typeface="Calibri" panose="020F0502020204030204" pitchFamily="34" charset="0"/>
                          </a:rPr>
                          <m:t>value</m:t>
                        </m:r>
                      </m:oMath>
                    </a14:m>
                    <a:endParaRPr lang="en-US" sz="2000" b="0" i="0" kern="0" dirty="0">
                      <a:latin typeface="Calibri" panose="020F0502020204030204" pitchFamily="34" charset="0"/>
                    </a:endParaRPr>
                  </a:p>
                </p:txBody>
              </p:sp>
            </mc:Choice>
            <mc:Fallback xmlns="">
              <p:sp>
                <p:nvSpPr>
                  <p:cNvPr id="16" name="Title 2"/>
                  <p:cNvSpPr txBox="1">
                    <a:spLocks noRot="1" noChangeAspect="1" noMove="1" noResize="1" noEditPoints="1" noAdjustHandles="1" noChangeArrowheads="1" noChangeShapeType="1" noTextEdit="1"/>
                  </p:cNvSpPr>
                  <p:nvPr/>
                </p:nvSpPr>
                <p:spPr bwMode="auto">
                  <a:xfrm>
                    <a:off x="1466302" y="4893057"/>
                    <a:ext cx="1873911" cy="307777"/>
                  </a:xfrm>
                  <a:prstGeom prst="rect">
                    <a:avLst/>
                  </a:prstGeom>
                  <a:blipFill rotWithShape="1">
                    <a:blip r:embed="rId3"/>
                    <a:stretch>
                      <a:fillRect l="-8143" t="-23529" r="-4560" b="-49020"/>
                    </a:stretch>
                  </a:blipFill>
                  <a:ln w="9525">
                    <a:noFill/>
                    <a:miter lim="800000"/>
                    <a:headEnd/>
                    <a:tailEnd/>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1" name="TextBox 20"/>
              <p:cNvSpPr txBox="1"/>
              <p:nvPr/>
            </p:nvSpPr>
            <p:spPr bwMode="auto">
              <a:xfrm>
                <a:off x="2657951" y="548722"/>
                <a:ext cx="3690938" cy="52410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a:rPr lang="en-US" sz="2000" b="1" i="1" kern="0" smtClean="0">
                          <a:solidFill>
                            <a:schemeClr val="tx1"/>
                          </a:solidFill>
                          <a:latin typeface="Cambria Math"/>
                          <a:cs typeface="+mn-cs"/>
                        </a:rPr>
                        <m:t>𝑸</m:t>
                      </m:r>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𝟐</m:t>
                      </m:r>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𝟎𝟏</m:t>
                      </m:r>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𝟏</m:t>
                      </m:r>
                      <m:sSup>
                        <m:sSupPr>
                          <m:ctrlPr>
                            <a:rPr lang="en-US" sz="2000" b="1" i="1" kern="0" smtClean="0">
                              <a:solidFill>
                                <a:schemeClr val="tx1"/>
                              </a:solidFill>
                              <a:latin typeface="Cambria Math" panose="02040503050406030204" pitchFamily="18" charset="0"/>
                              <a:cs typeface="+mn-cs"/>
                            </a:rPr>
                          </m:ctrlPr>
                        </m:sSupPr>
                        <m:e>
                          <m:r>
                            <a:rPr lang="en-US" sz="2000" b="1" i="1" kern="0" smtClean="0">
                              <a:solidFill>
                                <a:schemeClr val="tx1"/>
                              </a:solidFill>
                              <a:latin typeface="Cambria Math"/>
                              <a:cs typeface="+mn-cs"/>
                            </a:rPr>
                            <m:t>𝟎</m:t>
                          </m:r>
                        </m:e>
                        <m:sup>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𝟔</m:t>
                          </m:r>
                        </m:sup>
                      </m:sSup>
                      <m:r>
                        <a:rPr lang="en-US" sz="2000" b="1" i="1" kern="0" smtClean="0">
                          <a:solidFill>
                            <a:schemeClr val="tx1"/>
                          </a:solidFill>
                          <a:latin typeface="Cambria Math"/>
                          <a:cs typeface="+mn-cs"/>
                        </a:rPr>
                        <m:t> </m:t>
                      </m:r>
                      <m:sSup>
                        <m:sSupPr>
                          <m:ctrlPr>
                            <a:rPr lang="en-US" sz="2000" b="1" i="1" kern="0" smtClean="0">
                              <a:solidFill>
                                <a:schemeClr val="tx1"/>
                              </a:solidFill>
                              <a:latin typeface="Cambria Math" panose="02040503050406030204" pitchFamily="18" charset="0"/>
                              <a:cs typeface="+mn-cs"/>
                            </a:rPr>
                          </m:ctrlPr>
                        </m:sSupPr>
                        <m:e>
                          <m:r>
                            <a:rPr lang="en-US" sz="2000" b="1" i="1" kern="0" smtClean="0">
                              <a:solidFill>
                                <a:schemeClr val="tx1"/>
                              </a:solidFill>
                              <a:latin typeface="Cambria Math"/>
                              <a:cs typeface="+mn-cs"/>
                            </a:rPr>
                            <m:t>𝒎</m:t>
                          </m:r>
                        </m:e>
                        <m:sup>
                          <m:r>
                            <a:rPr lang="en-US" sz="2000" b="1" i="1" kern="0" smtClean="0">
                              <a:solidFill>
                                <a:schemeClr val="tx1"/>
                              </a:solidFill>
                              <a:latin typeface="Cambria Math"/>
                              <a:cs typeface="+mn-cs"/>
                            </a:rPr>
                            <m:t>𝟑</m:t>
                          </m:r>
                        </m:sup>
                      </m:sSup>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𝒔𝒆𝒄</m:t>
                      </m:r>
                    </m:oMath>
                  </m:oMathPara>
                </a14:m>
                <a:endParaRPr lang="en-US" sz="2000" b="1" i="0" kern="0" dirty="0" smtClean="0">
                  <a:solidFill>
                    <a:schemeClr val="tx1"/>
                  </a:solidFill>
                  <a:latin typeface="+mn-lt"/>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bwMode="auto">
              <a:xfrm>
                <a:off x="2657951" y="548722"/>
                <a:ext cx="3690938" cy="524108"/>
              </a:xfrm>
              <a:prstGeom prst="rect">
                <a:avLst/>
              </a:prstGeom>
              <a:blipFill rotWithShape="1">
                <a:blip r:embed="rId6"/>
                <a:stretch>
                  <a:fillRect/>
                </a:stretch>
              </a:blipFill>
              <a:ln w="9525">
                <a:noFill/>
                <a:miter lim="800000"/>
                <a:headEnd/>
                <a:tailEnd/>
              </a:ln>
            </p:spPr>
            <p:txBody>
              <a:bodyPr/>
              <a:lstStyle/>
              <a:p>
                <a:r>
                  <a:rPr lang="en-US">
                    <a:noFill/>
                  </a:rPr>
                  <a:t> </a:t>
                </a:r>
              </a:p>
            </p:txBody>
          </p:sp>
        </mc:Fallback>
      </mc:AlternateContent>
      <p:sp>
        <p:nvSpPr>
          <p:cNvPr id="22" name="Title 2"/>
          <p:cNvSpPr txBox="1">
            <a:spLocks/>
          </p:cNvSpPr>
          <p:nvPr/>
        </p:nvSpPr>
        <p:spPr bwMode="auto">
          <a:xfrm>
            <a:off x="1980481" y="4964107"/>
            <a:ext cx="5458778" cy="1123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just"/>
            <a:r>
              <a:rPr lang="en-US" sz="2200" i="0" kern="0" dirty="0" smtClean="0">
                <a:solidFill>
                  <a:srgbClr val="B40000"/>
                </a:solidFill>
                <a:latin typeface="Calibri" panose="020F0502020204030204" pitchFamily="34" charset="0"/>
              </a:rPr>
              <a:t>Increasing contact angle (</a:t>
            </a:r>
            <a:r>
              <a:rPr lang="en-US" sz="2200" i="0" kern="0" dirty="0" smtClean="0">
                <a:solidFill>
                  <a:srgbClr val="B40000"/>
                </a:solidFill>
                <a:latin typeface="Symbol" panose="05050102010706020507" pitchFamily="18" charset="2"/>
              </a:rPr>
              <a:t>g</a:t>
            </a:r>
            <a:r>
              <a:rPr lang="en-US" sz="2200" i="0" kern="0" dirty="0" smtClean="0">
                <a:solidFill>
                  <a:srgbClr val="B40000"/>
                </a:solidFill>
                <a:latin typeface="Calibri" panose="020F0502020204030204" pitchFamily="34" charset="0"/>
              </a:rPr>
              <a:t>):</a:t>
            </a:r>
          </a:p>
          <a:p>
            <a:pPr marL="628650" indent="-342900" algn="just">
              <a:spcBef>
                <a:spcPts val="600"/>
              </a:spcBef>
              <a:buFont typeface="Symbol" panose="05050102010706020507" pitchFamily="18" charset="2"/>
              <a:buChar char="-"/>
              <a:tabLst>
                <a:tab pos="628650" algn="l"/>
              </a:tabLst>
            </a:pPr>
            <a:r>
              <a:rPr lang="en-US" sz="2000" b="0" i="0" kern="0" dirty="0" smtClean="0">
                <a:solidFill>
                  <a:srgbClr val="B40000"/>
                </a:solidFill>
                <a:latin typeface="Calibri" panose="020F0502020204030204" pitchFamily="34" charset="0"/>
              </a:rPr>
              <a:t>Wetted and interfacial areas decrease</a:t>
            </a:r>
          </a:p>
          <a:p>
            <a:pPr marL="628650" indent="-342900" algn="just">
              <a:buFont typeface="Symbol" panose="05050102010706020507" pitchFamily="18" charset="2"/>
              <a:buChar char="-"/>
              <a:tabLst>
                <a:tab pos="628650" algn="l"/>
              </a:tabLst>
            </a:pPr>
            <a:r>
              <a:rPr lang="en-US" sz="2000" b="0" i="0" kern="0" dirty="0" smtClean="0">
                <a:solidFill>
                  <a:srgbClr val="B40000"/>
                </a:solidFill>
                <a:latin typeface="Calibri" panose="020F0502020204030204" pitchFamily="34" charset="0"/>
              </a:rPr>
              <a:t>Film thickness increases</a:t>
            </a:r>
            <a:endParaRPr lang="en-US" sz="2000" b="0" i="0" kern="0" dirty="0">
              <a:solidFill>
                <a:srgbClr val="B40000"/>
              </a:solidFill>
              <a:latin typeface="Calibri" panose="020F0502020204030204" pitchFamily="34" charset="0"/>
            </a:endParaRPr>
          </a:p>
        </p:txBody>
      </p:sp>
      <p:grpSp>
        <p:nvGrpSpPr>
          <p:cNvPr id="2" name="Group 1"/>
          <p:cNvGrpSpPr/>
          <p:nvPr/>
        </p:nvGrpSpPr>
        <p:grpSpPr>
          <a:xfrm>
            <a:off x="4625880" y="1240702"/>
            <a:ext cx="4434840" cy="3623086"/>
            <a:chOff x="4617997" y="1240702"/>
            <a:chExt cx="4434840" cy="3623086"/>
          </a:xfrm>
        </p:grpSpPr>
        <p:sp>
          <p:nvSpPr>
            <p:cNvPr id="6" name="Title 2"/>
            <p:cNvSpPr txBox="1">
              <a:spLocks/>
            </p:cNvSpPr>
            <p:nvPr/>
          </p:nvSpPr>
          <p:spPr bwMode="auto">
            <a:xfrm>
              <a:off x="5499671" y="1240702"/>
              <a:ext cx="334899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Film Thickness</a:t>
              </a:r>
              <a:endParaRPr lang="en-US" sz="2000" b="0" i="0" kern="0" dirty="0">
                <a:latin typeface="Calibri" panose="020F0502020204030204" pitchFamily="34" charset="0"/>
              </a:endParaRPr>
            </a:p>
          </p:txBody>
        </p:sp>
        <p:grpSp>
          <p:nvGrpSpPr>
            <p:cNvPr id="18" name="Group 17"/>
            <p:cNvGrpSpPr/>
            <p:nvPr/>
          </p:nvGrpSpPr>
          <p:grpSpPr>
            <a:xfrm>
              <a:off x="6139004" y="4464044"/>
              <a:ext cx="1873911" cy="399744"/>
              <a:chOff x="1403238" y="4832622"/>
              <a:chExt cx="1873911" cy="399744"/>
            </a:xfrm>
          </p:grpSpPr>
          <p:sp>
            <p:nvSpPr>
              <p:cNvPr id="19" name="Right Arrow 18"/>
              <p:cNvSpPr/>
              <p:nvPr/>
            </p:nvSpPr>
            <p:spPr bwMode="auto">
              <a:xfrm>
                <a:off x="1631426" y="4832622"/>
                <a:ext cx="1371600" cy="137160"/>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0" name="Title 2"/>
                  <p:cNvSpPr txBox="1">
                    <a:spLocks/>
                  </p:cNvSpPr>
                  <p:nvPr/>
                </p:nvSpPr>
                <p:spPr bwMode="auto">
                  <a:xfrm>
                    <a:off x="1403238" y="4924589"/>
                    <a:ext cx="1873911"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Increasing </a:t>
                    </a:r>
                    <a14:m>
                      <m:oMath xmlns:m="http://schemas.openxmlformats.org/officeDocument/2006/math">
                        <m:r>
                          <a:rPr lang="en-US" sz="2000" b="0" i="1" kern="0" smtClean="0">
                            <a:latin typeface="Cambria Math"/>
                          </a:rPr>
                          <m:t>𝛾</m:t>
                        </m:r>
                        <m:r>
                          <m:rPr>
                            <m:nor/>
                          </m:rPr>
                          <a:rPr lang="en-US" sz="2000" b="0" i="0" kern="0" smtClean="0">
                            <a:latin typeface="Cambria Math"/>
                          </a:rPr>
                          <m:t> </m:t>
                        </m:r>
                        <m:r>
                          <m:rPr>
                            <m:nor/>
                          </m:rPr>
                          <a:rPr lang="en-US" sz="2000" b="0" i="0" kern="0" dirty="0">
                            <a:latin typeface="Calibri" panose="020F0502020204030204" pitchFamily="34" charset="0"/>
                          </a:rPr>
                          <m:t>value</m:t>
                        </m:r>
                      </m:oMath>
                    </a14:m>
                    <a:endParaRPr lang="en-US" sz="2000" b="0" i="0" kern="0" dirty="0">
                      <a:latin typeface="Calibri" panose="020F0502020204030204" pitchFamily="34" charset="0"/>
                    </a:endParaRPr>
                  </a:p>
                </p:txBody>
              </p:sp>
            </mc:Choice>
            <mc:Fallback xmlns="">
              <p:sp>
                <p:nvSpPr>
                  <p:cNvPr id="20" name="Title 2"/>
                  <p:cNvSpPr txBox="1">
                    <a:spLocks noRot="1" noChangeAspect="1" noMove="1" noResize="1" noEditPoints="1" noAdjustHandles="1" noChangeArrowheads="1" noChangeShapeType="1" noTextEdit="1"/>
                  </p:cNvSpPr>
                  <p:nvPr/>
                </p:nvSpPr>
                <p:spPr bwMode="auto">
                  <a:xfrm>
                    <a:off x="1403238" y="4924589"/>
                    <a:ext cx="1873911" cy="307777"/>
                  </a:xfrm>
                  <a:prstGeom prst="rect">
                    <a:avLst/>
                  </a:prstGeom>
                  <a:blipFill rotWithShape="1">
                    <a:blip r:embed="rId8"/>
                    <a:stretch>
                      <a:fillRect l="-7818" t="-23529" r="-4886" b="-49020"/>
                    </a:stretch>
                  </a:blipFill>
                  <a:ln w="9525">
                    <a:noFill/>
                    <a:miter lim="800000"/>
                    <a:headEnd/>
                    <a:tailEnd/>
                  </a:ln>
                </p:spPr>
                <p:txBody>
                  <a:bodyPr/>
                  <a:lstStyle/>
                  <a:p>
                    <a:r>
                      <a:rPr lang="en-US">
                        <a:noFill/>
                      </a:rPr>
                      <a:t> </a:t>
                    </a:r>
                  </a:p>
                </p:txBody>
              </p:sp>
            </mc:Fallback>
          </mc:AlternateContent>
        </p:grpSp>
        <p:pic>
          <p:nvPicPr>
            <p:cNvPr id="409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526" t="2108" r="2479" b="1232"/>
            <a:stretch/>
          </p:blipFill>
          <p:spPr bwMode="auto">
            <a:xfrm>
              <a:off x="4617997" y="1541772"/>
              <a:ext cx="4434840" cy="292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05722373"/>
      </p:ext>
    </p:extLst>
  </p:cSld>
  <p:clrMapOvr>
    <a:masterClrMapping/>
  </p:clrMapOvr>
  <p:transition spd="med"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normAutofit/>
          </a:bodyPr>
          <a:lstStyle/>
          <a:p>
            <a:r>
              <a:rPr lang="en-US" dirty="0" smtClean="0"/>
              <a:t>Effects of Corrugation </a:t>
            </a:r>
            <a:r>
              <a:rPr lang="en-US" dirty="0"/>
              <a:t>Angle (</a:t>
            </a:r>
            <a:r>
              <a:rPr lang="en-US" dirty="0">
                <a:latin typeface="Symbol" panose="05050102010706020507" pitchFamily="18" charset="2"/>
              </a:rPr>
              <a:t>a</a:t>
            </a:r>
            <a:r>
              <a:rPr lang="en-US" dirty="0" smtClean="0"/>
              <a:t>): 51MPZ (Ka=50)</a:t>
            </a:r>
            <a:endParaRPr lang="en-US" dirty="0"/>
          </a:p>
        </p:txBody>
      </p:sp>
      <mc:AlternateContent xmlns:mc="http://schemas.openxmlformats.org/markup-compatibility/2006" xmlns:a14="http://schemas.microsoft.com/office/drawing/2010/main">
        <mc:Choice Requires="a14">
          <p:sp>
            <p:nvSpPr>
              <p:cNvPr id="18" name="Text Box 2060"/>
              <p:cNvSpPr txBox="1"/>
              <p:nvPr/>
            </p:nvSpPr>
            <p:spPr>
              <a:xfrm>
                <a:off x="3321803" y="516493"/>
                <a:ext cx="2388731" cy="27699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algn="ctr">
                  <a:spcBef>
                    <a:spcPts val="0"/>
                  </a:spcBef>
                  <a:spcAft>
                    <a:spcPts val="0"/>
                  </a:spcAft>
                </a:pPr>
                <a14:m>
                  <m:oMathPara xmlns:m="http://schemas.openxmlformats.org/officeDocument/2006/math">
                    <m:oMathParaPr>
                      <m:jc m:val="centerGroup"/>
                    </m:oMathParaPr>
                    <m:oMath xmlns:m="http://schemas.openxmlformats.org/officeDocument/2006/math">
                      <m:r>
                        <a:rPr lang="en-US" sz="1800" b="0" i="1">
                          <a:solidFill>
                            <a:schemeClr val="tx1"/>
                          </a:solidFill>
                          <a:latin typeface="Cambria Math" panose="02040503050406030204" pitchFamily="18" charset="0"/>
                        </a:rPr>
                        <m:t>𝑄</m:t>
                      </m:r>
                      <m:r>
                        <a:rPr lang="en-US" sz="1800" b="0">
                          <a:solidFill>
                            <a:schemeClr val="tx1"/>
                          </a:solidFill>
                          <a:latin typeface="Cambria Math" panose="02040503050406030204" pitchFamily="18" charset="0"/>
                        </a:rPr>
                        <m:t>=</m:t>
                      </m:r>
                      <m:r>
                        <a:rPr lang="en-US" sz="1800" b="0" i="1">
                          <a:solidFill>
                            <a:schemeClr val="tx1"/>
                          </a:solidFill>
                          <a:latin typeface="Cambria Math" panose="02040503050406030204" pitchFamily="18" charset="0"/>
                        </a:rPr>
                        <m:t>2</m:t>
                      </m:r>
                      <m:r>
                        <a:rPr lang="en-US" sz="1800" b="0">
                          <a:solidFill>
                            <a:schemeClr val="tx1"/>
                          </a:solidFill>
                          <a:latin typeface="Cambria Math" panose="02040503050406030204" pitchFamily="18" charset="0"/>
                        </a:rPr>
                        <m:t>.</m:t>
                      </m:r>
                      <m:r>
                        <a:rPr lang="en-US" sz="1800" b="0" i="1">
                          <a:solidFill>
                            <a:schemeClr val="tx1"/>
                          </a:solidFill>
                          <a:latin typeface="Cambria Math" panose="02040503050406030204" pitchFamily="18" charset="0"/>
                        </a:rPr>
                        <m:t>0</m:t>
                      </m:r>
                      <m:r>
                        <a:rPr lang="en-US" sz="1800" b="0">
                          <a:solidFill>
                            <a:schemeClr val="tx1"/>
                          </a:solidFill>
                          <a:latin typeface="Cambria Math" panose="02040503050406030204" pitchFamily="18" charset="0"/>
                        </a:rPr>
                        <m:t>×</m:t>
                      </m:r>
                      <m:r>
                        <a:rPr lang="en-US" sz="1800" b="0" i="1">
                          <a:solidFill>
                            <a:schemeClr val="tx1"/>
                          </a:solidFill>
                          <a:latin typeface="Cambria Math" panose="02040503050406030204" pitchFamily="18" charset="0"/>
                        </a:rPr>
                        <m:t>1</m:t>
                      </m:r>
                      <m:sSup>
                        <m:sSupPr>
                          <m:ctrlPr>
                            <a:rPr lang="en-US" sz="1800" i="1">
                              <a:solidFill>
                                <a:schemeClr val="tx1"/>
                              </a:solidFill>
                              <a:latin typeface="Cambria Math" panose="02040503050406030204" pitchFamily="18" charset="0"/>
                            </a:rPr>
                          </m:ctrlPr>
                        </m:sSupPr>
                        <m:e>
                          <m:r>
                            <a:rPr lang="en-US" sz="1800" b="0" i="1">
                              <a:solidFill>
                                <a:schemeClr val="tx1"/>
                              </a:solidFill>
                              <a:latin typeface="Cambria Math" panose="02040503050406030204" pitchFamily="18" charset="0"/>
                            </a:rPr>
                            <m:t>0</m:t>
                          </m:r>
                        </m:e>
                        <m:sup>
                          <m:r>
                            <a:rPr lang="en-US" sz="1800" b="0">
                              <a:solidFill>
                                <a:schemeClr val="tx1"/>
                              </a:solidFill>
                              <a:latin typeface="Cambria Math" panose="02040503050406030204" pitchFamily="18" charset="0"/>
                            </a:rPr>
                            <m:t>−</m:t>
                          </m:r>
                          <m:r>
                            <a:rPr lang="en-US" sz="1800" b="0" i="1">
                              <a:solidFill>
                                <a:schemeClr val="tx1"/>
                              </a:solidFill>
                              <a:latin typeface="Cambria Math" panose="02040503050406030204" pitchFamily="18" charset="0"/>
                            </a:rPr>
                            <m:t>6</m:t>
                          </m:r>
                        </m:sup>
                      </m:sSup>
                      <m:r>
                        <a:rPr lang="en-US" sz="1800" b="0">
                          <a:solidFill>
                            <a:schemeClr val="tx1"/>
                          </a:solidFill>
                          <a:latin typeface="Cambria Math" panose="02040503050406030204" pitchFamily="18" charset="0"/>
                        </a:rPr>
                        <m:t> </m:t>
                      </m:r>
                      <m:sSup>
                        <m:sSupPr>
                          <m:ctrlPr>
                            <a:rPr lang="en-US" sz="1800" i="1">
                              <a:solidFill>
                                <a:schemeClr val="tx1"/>
                              </a:solidFill>
                              <a:latin typeface="Cambria Math" panose="02040503050406030204" pitchFamily="18" charset="0"/>
                            </a:rPr>
                          </m:ctrlPr>
                        </m:sSupPr>
                        <m:e>
                          <m:r>
                            <m:rPr>
                              <m:sty m:val="p"/>
                            </m:rPr>
                            <a:rPr lang="en-US" sz="1800" b="0" i="1">
                              <a:solidFill>
                                <a:schemeClr val="tx1"/>
                              </a:solidFill>
                              <a:latin typeface="Cambria Math" panose="02040503050406030204" pitchFamily="18" charset="0"/>
                            </a:rPr>
                            <m:t>m</m:t>
                          </m:r>
                        </m:e>
                        <m:sup>
                          <m:r>
                            <a:rPr lang="en-US" sz="1800" b="0" i="1">
                              <a:solidFill>
                                <a:schemeClr val="tx1"/>
                              </a:solidFill>
                              <a:latin typeface="Cambria Math" panose="02040503050406030204" pitchFamily="18" charset="0"/>
                            </a:rPr>
                            <m:t>3</m:t>
                          </m:r>
                        </m:sup>
                      </m:sSup>
                      <m:r>
                        <a:rPr lang="en-US" sz="1800" b="0">
                          <a:solidFill>
                            <a:schemeClr val="tx1"/>
                          </a:solidFill>
                          <a:latin typeface="Cambria Math" panose="02040503050406030204" pitchFamily="18" charset="0"/>
                        </a:rPr>
                        <m:t>/</m:t>
                      </m:r>
                      <m:r>
                        <m:rPr>
                          <m:sty m:val="p"/>
                        </m:rPr>
                        <a:rPr lang="en-US" sz="1800" b="0" i="1">
                          <a:solidFill>
                            <a:schemeClr val="tx1"/>
                          </a:solidFill>
                          <a:latin typeface="Cambria Math" panose="02040503050406030204" pitchFamily="18" charset="0"/>
                        </a:rPr>
                        <m:t>sec</m:t>
                      </m:r>
                    </m:oMath>
                  </m:oMathPara>
                </a14:m>
                <a:endParaRPr lang="en-US" sz="1800" i="0" dirty="0">
                  <a:solidFill>
                    <a:schemeClr val="tx1"/>
                  </a:solidFill>
                  <a:effectLst/>
                  <a:latin typeface="Calibri" panose="020F0502020204030204" pitchFamily="34" charset="0"/>
                  <a:ea typeface="Calibri"/>
                  <a:cs typeface="Times New Roman"/>
                </a:endParaRPr>
              </a:p>
            </p:txBody>
          </p:sp>
        </mc:Choice>
        <mc:Fallback xmlns="">
          <p:sp>
            <p:nvSpPr>
              <p:cNvPr id="18" name="Text Box 2060"/>
              <p:cNvSpPr txBox="1">
                <a:spLocks noRot="1" noChangeAspect="1" noMove="1" noResize="1" noEditPoints="1" noAdjustHandles="1" noChangeArrowheads="1" noChangeShapeType="1" noTextEdit="1"/>
              </p:cNvSpPr>
              <p:nvPr/>
            </p:nvSpPr>
            <p:spPr>
              <a:xfrm>
                <a:off x="3321803" y="516493"/>
                <a:ext cx="2388731" cy="276999"/>
              </a:xfrm>
              <a:prstGeom prst="rect">
                <a:avLst/>
              </a:prstGeom>
              <a:blipFill rotWithShape="1">
                <a:blip r:embed="rId3"/>
                <a:stretch>
                  <a:fillRect l="-3061" t="-4444" b="-33333"/>
                </a:stretch>
              </a:blipFill>
              <a:ln w="6350">
                <a:noFill/>
              </a:ln>
              <a:effectLst/>
            </p:spPr>
            <p:txBody>
              <a:bodyPr/>
              <a:lstStyle/>
              <a:p>
                <a:r>
                  <a:rPr lang="en-US">
                    <a:noFill/>
                  </a:rPr>
                  <a:t> </a:t>
                </a:r>
              </a:p>
            </p:txBody>
          </p:sp>
        </mc:Fallback>
      </mc:AlternateContent>
      <p:grpSp>
        <p:nvGrpSpPr>
          <p:cNvPr id="5" name="Group 4"/>
          <p:cNvGrpSpPr/>
          <p:nvPr/>
        </p:nvGrpSpPr>
        <p:grpSpPr>
          <a:xfrm>
            <a:off x="225518" y="1318937"/>
            <a:ext cx="6438297" cy="2372459"/>
            <a:chOff x="225518" y="1318937"/>
            <a:chExt cx="6438297" cy="2372459"/>
          </a:xfrm>
        </p:grpSpPr>
        <p:grpSp>
          <p:nvGrpSpPr>
            <p:cNvPr id="4" name="Group 3"/>
            <p:cNvGrpSpPr/>
            <p:nvPr/>
          </p:nvGrpSpPr>
          <p:grpSpPr>
            <a:xfrm>
              <a:off x="225518" y="1318937"/>
              <a:ext cx="2057400" cy="2372459"/>
              <a:chOff x="308321" y="882596"/>
              <a:chExt cx="2057400" cy="2372459"/>
            </a:xfrm>
          </p:grpSpPr>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269" t="31769" r="10270" b="6277"/>
              <a:stretch/>
            </p:blipFill>
            <p:spPr bwMode="auto">
              <a:xfrm>
                <a:off x="308321" y="882596"/>
                <a:ext cx="2057400" cy="207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060"/>
              <p:cNvSpPr txBox="1"/>
              <p:nvPr/>
            </p:nvSpPr>
            <p:spPr>
              <a:xfrm>
                <a:off x="997954" y="2936506"/>
                <a:ext cx="678135" cy="31854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marL="0" marR="0" algn="ctr">
                  <a:lnSpc>
                    <a:spcPct val="115000"/>
                  </a:lnSpc>
                  <a:spcBef>
                    <a:spcPts val="0"/>
                  </a:spcBef>
                  <a:spcAft>
                    <a:spcPts val="0"/>
                  </a:spcAft>
                </a:pPr>
                <a:r>
                  <a:rPr lang="en-US" sz="1800" i="0" dirty="0" smtClean="0">
                    <a:solidFill>
                      <a:schemeClr val="tx1"/>
                    </a:solidFill>
                    <a:effectLst/>
                    <a:latin typeface="Calibri" panose="020F0502020204030204" pitchFamily="34" charset="0"/>
                    <a:ea typeface="Calibri"/>
                    <a:cs typeface="Times New Roman"/>
                    <a:sym typeface="Symbol"/>
                  </a:rPr>
                  <a:t>= </a:t>
                </a:r>
                <a:r>
                  <a:rPr lang="en-US" sz="1800" i="0" dirty="0" smtClean="0">
                    <a:solidFill>
                      <a:schemeClr val="tx1"/>
                    </a:solidFill>
                    <a:effectLst/>
                    <a:latin typeface="Calibri" panose="020F0502020204030204" pitchFamily="34" charset="0"/>
                    <a:ea typeface="Calibri"/>
                    <a:cs typeface="Times New Roman"/>
                  </a:rPr>
                  <a:t>30</a:t>
                </a:r>
                <a:r>
                  <a:rPr lang="en-US" sz="1800" i="0" dirty="0" smtClean="0">
                    <a:solidFill>
                      <a:schemeClr val="tx1"/>
                    </a:solidFill>
                    <a:effectLst/>
                    <a:latin typeface="Calibri" panose="020F0502020204030204" pitchFamily="34" charset="0"/>
                    <a:ea typeface="Calibri"/>
                    <a:cs typeface="Times New Roman"/>
                    <a:sym typeface="Symbol"/>
                  </a:rPr>
                  <a:t></a:t>
                </a:r>
                <a:endParaRPr lang="en-US" sz="1800" i="0" dirty="0">
                  <a:solidFill>
                    <a:schemeClr val="tx1"/>
                  </a:solidFill>
                  <a:effectLst/>
                  <a:latin typeface="Calibri" panose="020F0502020204030204" pitchFamily="34" charset="0"/>
                  <a:ea typeface="Calibri"/>
                  <a:cs typeface="Times New Roman"/>
                </a:endParaRPr>
              </a:p>
            </p:txBody>
          </p:sp>
        </p:grpSp>
        <p:grpSp>
          <p:nvGrpSpPr>
            <p:cNvPr id="7" name="Group 6"/>
            <p:cNvGrpSpPr/>
            <p:nvPr/>
          </p:nvGrpSpPr>
          <p:grpSpPr>
            <a:xfrm>
              <a:off x="2415966" y="1332952"/>
              <a:ext cx="2057400" cy="2344430"/>
              <a:chOff x="2580094" y="892854"/>
              <a:chExt cx="2057400" cy="2344430"/>
            </a:xfrm>
          </p:grpSpPr>
          <p:pic>
            <p:nvPicPr>
              <p:cNvPr id="307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545" t="41463" r="22410" b="15832"/>
              <a:stretch/>
            </p:blipFill>
            <p:spPr bwMode="auto">
              <a:xfrm>
                <a:off x="2580094" y="892854"/>
                <a:ext cx="2057400" cy="206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2060"/>
              <p:cNvSpPr txBox="1"/>
              <p:nvPr/>
            </p:nvSpPr>
            <p:spPr>
              <a:xfrm>
                <a:off x="3269727" y="2918735"/>
                <a:ext cx="678135" cy="31854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marL="0" marR="0" algn="ctr">
                  <a:lnSpc>
                    <a:spcPct val="115000"/>
                  </a:lnSpc>
                  <a:spcBef>
                    <a:spcPts val="0"/>
                  </a:spcBef>
                  <a:spcAft>
                    <a:spcPts val="0"/>
                  </a:spcAft>
                </a:pPr>
                <a:r>
                  <a:rPr lang="en-US" sz="1800" i="0" dirty="0">
                    <a:solidFill>
                      <a:schemeClr val="tx1"/>
                    </a:solidFill>
                    <a:latin typeface="Calibri" panose="020F0502020204030204" pitchFamily="34" charset="0"/>
                    <a:ea typeface="Calibri"/>
                    <a:cs typeface="Times New Roman"/>
                    <a:sym typeface="Symbol"/>
                  </a:rPr>
                  <a:t>= </a:t>
                </a:r>
                <a:r>
                  <a:rPr lang="en-US" sz="1800" i="0" dirty="0" smtClean="0">
                    <a:solidFill>
                      <a:schemeClr val="tx1"/>
                    </a:solidFill>
                    <a:effectLst/>
                    <a:latin typeface="Calibri" panose="020F0502020204030204" pitchFamily="34" charset="0"/>
                    <a:ea typeface="Calibri"/>
                    <a:cs typeface="Times New Roman"/>
                  </a:rPr>
                  <a:t>35</a:t>
                </a:r>
                <a:r>
                  <a:rPr lang="en-US" sz="1800" i="0" dirty="0" smtClean="0">
                    <a:solidFill>
                      <a:schemeClr val="tx1"/>
                    </a:solidFill>
                    <a:effectLst/>
                    <a:latin typeface="Calibri" panose="020F0502020204030204" pitchFamily="34" charset="0"/>
                    <a:ea typeface="Calibri"/>
                    <a:cs typeface="Times New Roman"/>
                    <a:sym typeface="Symbol"/>
                  </a:rPr>
                  <a:t></a:t>
                </a:r>
                <a:endParaRPr lang="en-US" sz="1800" i="0" dirty="0">
                  <a:solidFill>
                    <a:schemeClr val="tx1"/>
                  </a:solidFill>
                  <a:effectLst/>
                  <a:latin typeface="Calibri" panose="020F0502020204030204" pitchFamily="34" charset="0"/>
                  <a:ea typeface="Calibri"/>
                  <a:cs typeface="Times New Roman"/>
                </a:endParaRPr>
              </a:p>
            </p:txBody>
          </p:sp>
        </p:grpSp>
        <p:grpSp>
          <p:nvGrpSpPr>
            <p:cNvPr id="8" name="Group 7"/>
            <p:cNvGrpSpPr/>
            <p:nvPr/>
          </p:nvGrpSpPr>
          <p:grpSpPr>
            <a:xfrm>
              <a:off x="4606415" y="1332952"/>
              <a:ext cx="2057400" cy="2354331"/>
              <a:chOff x="5097224" y="892854"/>
              <a:chExt cx="2057400" cy="2354331"/>
            </a:xfrm>
          </p:grpSpPr>
          <p:pic>
            <p:nvPicPr>
              <p:cNvPr id="307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699" t="41428" r="22430" b="15798"/>
              <a:stretch/>
            </p:blipFill>
            <p:spPr bwMode="auto">
              <a:xfrm>
                <a:off x="5097224" y="892854"/>
                <a:ext cx="2057400" cy="207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 Box 2060"/>
              <p:cNvSpPr txBox="1"/>
              <p:nvPr/>
            </p:nvSpPr>
            <p:spPr>
              <a:xfrm>
                <a:off x="5843414" y="2928636"/>
                <a:ext cx="678135" cy="31854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marL="0" marR="0" algn="ctr">
                  <a:lnSpc>
                    <a:spcPct val="115000"/>
                  </a:lnSpc>
                  <a:spcBef>
                    <a:spcPts val="0"/>
                  </a:spcBef>
                  <a:spcAft>
                    <a:spcPts val="0"/>
                  </a:spcAft>
                </a:pPr>
                <a:r>
                  <a:rPr lang="en-US" sz="1800" i="0" dirty="0">
                    <a:solidFill>
                      <a:schemeClr val="tx1"/>
                    </a:solidFill>
                    <a:latin typeface="Calibri" panose="020F0502020204030204" pitchFamily="34" charset="0"/>
                    <a:ea typeface="Calibri"/>
                    <a:cs typeface="Times New Roman"/>
                    <a:sym typeface="Symbol"/>
                  </a:rPr>
                  <a:t></a:t>
                </a:r>
                <a:r>
                  <a:rPr lang="en-US" sz="1800" i="0" dirty="0" smtClean="0">
                    <a:solidFill>
                      <a:schemeClr val="tx1"/>
                    </a:solidFill>
                    <a:latin typeface="Calibri" panose="020F0502020204030204" pitchFamily="34" charset="0"/>
                    <a:ea typeface="Calibri"/>
                    <a:cs typeface="Times New Roman"/>
                    <a:sym typeface="Symbol"/>
                  </a:rPr>
                  <a:t>= </a:t>
                </a:r>
                <a:r>
                  <a:rPr lang="en-US" sz="1800" i="0" dirty="0" smtClean="0">
                    <a:solidFill>
                      <a:schemeClr val="tx1"/>
                    </a:solidFill>
                    <a:effectLst/>
                    <a:latin typeface="Calibri" panose="020F0502020204030204" pitchFamily="34" charset="0"/>
                    <a:ea typeface="Calibri"/>
                    <a:cs typeface="Times New Roman"/>
                  </a:rPr>
                  <a:t>40</a:t>
                </a:r>
                <a:r>
                  <a:rPr lang="en-US" sz="1800" i="0" dirty="0" smtClean="0">
                    <a:solidFill>
                      <a:schemeClr val="tx1"/>
                    </a:solidFill>
                    <a:effectLst/>
                    <a:latin typeface="Calibri" panose="020F0502020204030204" pitchFamily="34" charset="0"/>
                    <a:ea typeface="Calibri"/>
                    <a:cs typeface="Times New Roman"/>
                    <a:sym typeface="Symbol"/>
                  </a:rPr>
                  <a:t></a:t>
                </a:r>
                <a:endParaRPr lang="en-US" sz="1800" i="0" dirty="0">
                  <a:solidFill>
                    <a:schemeClr val="tx1"/>
                  </a:solidFill>
                  <a:effectLst/>
                  <a:latin typeface="Calibri" panose="020F0502020204030204" pitchFamily="34" charset="0"/>
                  <a:ea typeface="Calibri"/>
                  <a:cs typeface="Times New Roman"/>
                </a:endParaRPr>
              </a:p>
            </p:txBody>
          </p:sp>
        </p:grpSp>
      </p:grpSp>
      <p:grpSp>
        <p:nvGrpSpPr>
          <p:cNvPr id="3" name="Group 2"/>
          <p:cNvGrpSpPr/>
          <p:nvPr/>
        </p:nvGrpSpPr>
        <p:grpSpPr>
          <a:xfrm>
            <a:off x="212806" y="3842805"/>
            <a:ext cx="8683287" cy="2346075"/>
            <a:chOff x="70912" y="3905869"/>
            <a:chExt cx="8683287" cy="2346075"/>
          </a:xfrm>
        </p:grpSpPr>
        <p:grpSp>
          <p:nvGrpSpPr>
            <p:cNvPr id="9" name="Group 8"/>
            <p:cNvGrpSpPr/>
            <p:nvPr/>
          </p:nvGrpSpPr>
          <p:grpSpPr>
            <a:xfrm>
              <a:off x="70912" y="3905869"/>
              <a:ext cx="2057400" cy="2346075"/>
              <a:chOff x="6850955" y="913784"/>
              <a:chExt cx="2057400" cy="2346075"/>
            </a:xfrm>
          </p:grpSpPr>
          <p:pic>
            <p:nvPicPr>
              <p:cNvPr id="307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412" t="41394" r="22370" b="15832"/>
              <a:stretch/>
            </p:blipFill>
            <p:spPr bwMode="auto">
              <a:xfrm>
                <a:off x="6850955" y="913784"/>
                <a:ext cx="2057400" cy="206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2060"/>
              <p:cNvSpPr txBox="1"/>
              <p:nvPr/>
            </p:nvSpPr>
            <p:spPr>
              <a:xfrm>
                <a:off x="7596245" y="2941310"/>
                <a:ext cx="678135" cy="31854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marL="0" marR="0" algn="ctr">
                  <a:lnSpc>
                    <a:spcPct val="115000"/>
                  </a:lnSpc>
                  <a:spcBef>
                    <a:spcPts val="0"/>
                  </a:spcBef>
                  <a:spcAft>
                    <a:spcPts val="0"/>
                  </a:spcAft>
                </a:pPr>
                <a:r>
                  <a:rPr lang="en-US" sz="1800" i="0" dirty="0">
                    <a:solidFill>
                      <a:schemeClr val="tx1"/>
                    </a:solidFill>
                    <a:latin typeface="Calibri" panose="020F0502020204030204" pitchFamily="34" charset="0"/>
                    <a:ea typeface="Calibri"/>
                    <a:cs typeface="Times New Roman"/>
                    <a:sym typeface="Symbol"/>
                  </a:rPr>
                  <a:t>= </a:t>
                </a:r>
                <a:r>
                  <a:rPr lang="en-US" sz="1800" i="0" dirty="0" smtClean="0">
                    <a:solidFill>
                      <a:schemeClr val="tx1"/>
                    </a:solidFill>
                    <a:effectLst/>
                    <a:latin typeface="Calibri" panose="020F0502020204030204" pitchFamily="34" charset="0"/>
                    <a:ea typeface="Calibri"/>
                    <a:cs typeface="Times New Roman"/>
                  </a:rPr>
                  <a:t>45</a:t>
                </a:r>
                <a:r>
                  <a:rPr lang="en-US" sz="1800" i="0" dirty="0" smtClean="0">
                    <a:solidFill>
                      <a:schemeClr val="tx1"/>
                    </a:solidFill>
                    <a:effectLst/>
                    <a:latin typeface="Calibri" panose="020F0502020204030204" pitchFamily="34" charset="0"/>
                    <a:ea typeface="Calibri"/>
                    <a:cs typeface="Times New Roman"/>
                    <a:sym typeface="Symbol"/>
                  </a:rPr>
                  <a:t></a:t>
                </a:r>
                <a:endParaRPr lang="en-US" sz="1800" i="0" dirty="0">
                  <a:solidFill>
                    <a:schemeClr val="tx1"/>
                  </a:solidFill>
                  <a:effectLst/>
                  <a:latin typeface="Calibri" panose="020F0502020204030204" pitchFamily="34" charset="0"/>
                  <a:ea typeface="Calibri"/>
                  <a:cs typeface="Times New Roman"/>
                </a:endParaRPr>
              </a:p>
            </p:txBody>
          </p:sp>
        </p:grpSp>
        <p:grpSp>
          <p:nvGrpSpPr>
            <p:cNvPr id="12" name="Group 11"/>
            <p:cNvGrpSpPr/>
            <p:nvPr/>
          </p:nvGrpSpPr>
          <p:grpSpPr>
            <a:xfrm>
              <a:off x="4488170" y="3908202"/>
              <a:ext cx="2057400" cy="2343742"/>
              <a:chOff x="516835" y="4023359"/>
              <a:chExt cx="2057400" cy="2343742"/>
            </a:xfrm>
          </p:grpSpPr>
          <p:pic>
            <p:nvPicPr>
              <p:cNvPr id="3079"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61" t="41362" r="22714" b="15868"/>
              <a:stretch/>
            </p:blipFill>
            <p:spPr bwMode="auto">
              <a:xfrm>
                <a:off x="516835" y="4023359"/>
                <a:ext cx="2057400" cy="208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 Box 2060"/>
              <p:cNvSpPr txBox="1"/>
              <p:nvPr/>
            </p:nvSpPr>
            <p:spPr>
              <a:xfrm>
                <a:off x="1147223" y="6048552"/>
                <a:ext cx="678135" cy="31854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marL="0" marR="0" algn="ctr">
                  <a:lnSpc>
                    <a:spcPct val="115000"/>
                  </a:lnSpc>
                  <a:spcBef>
                    <a:spcPts val="0"/>
                  </a:spcBef>
                  <a:spcAft>
                    <a:spcPts val="0"/>
                  </a:spcAft>
                </a:pPr>
                <a:r>
                  <a:rPr lang="en-US" sz="1800" i="0" dirty="0">
                    <a:solidFill>
                      <a:schemeClr val="tx1"/>
                    </a:solidFill>
                    <a:latin typeface="Calibri" panose="020F0502020204030204" pitchFamily="34" charset="0"/>
                    <a:ea typeface="Calibri"/>
                    <a:cs typeface="Times New Roman"/>
                    <a:sym typeface="Symbol"/>
                  </a:rPr>
                  <a:t>= </a:t>
                </a:r>
                <a:r>
                  <a:rPr lang="en-US" sz="1800" i="0" dirty="0" smtClean="0">
                    <a:solidFill>
                      <a:schemeClr val="tx1"/>
                    </a:solidFill>
                    <a:effectLst/>
                    <a:latin typeface="Calibri" panose="020F0502020204030204" pitchFamily="34" charset="0"/>
                    <a:ea typeface="Calibri"/>
                    <a:cs typeface="Times New Roman"/>
                  </a:rPr>
                  <a:t>50</a:t>
                </a:r>
                <a:r>
                  <a:rPr lang="en-US" sz="1800" i="0" dirty="0" smtClean="0">
                    <a:solidFill>
                      <a:schemeClr val="tx1"/>
                    </a:solidFill>
                    <a:effectLst/>
                    <a:latin typeface="Calibri" panose="020F0502020204030204" pitchFamily="34" charset="0"/>
                    <a:ea typeface="Calibri"/>
                    <a:cs typeface="Times New Roman"/>
                    <a:sym typeface="Symbol"/>
                  </a:rPr>
                  <a:t></a:t>
                </a:r>
                <a:endParaRPr lang="en-US" sz="1800" i="0" dirty="0">
                  <a:solidFill>
                    <a:schemeClr val="tx1"/>
                  </a:solidFill>
                  <a:effectLst/>
                  <a:latin typeface="Calibri" panose="020F0502020204030204" pitchFamily="34" charset="0"/>
                  <a:ea typeface="Calibri"/>
                  <a:cs typeface="Times New Roman"/>
                </a:endParaRPr>
              </a:p>
            </p:txBody>
          </p:sp>
        </p:grpSp>
        <p:grpSp>
          <p:nvGrpSpPr>
            <p:cNvPr id="13" name="Group 12"/>
            <p:cNvGrpSpPr/>
            <p:nvPr/>
          </p:nvGrpSpPr>
          <p:grpSpPr>
            <a:xfrm>
              <a:off x="6696799" y="3939542"/>
              <a:ext cx="2057400" cy="2312402"/>
              <a:chOff x="2790907" y="2949455"/>
              <a:chExt cx="2057400" cy="2312402"/>
            </a:xfrm>
          </p:grpSpPr>
          <p:pic>
            <p:nvPicPr>
              <p:cNvPr id="3080"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74" t="41429" r="21982" b="16271"/>
              <a:stretch/>
            </p:blipFill>
            <p:spPr bwMode="auto">
              <a:xfrm>
                <a:off x="2790907" y="2949455"/>
                <a:ext cx="2057400" cy="203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Box 2060"/>
              <p:cNvSpPr txBox="1"/>
              <p:nvPr/>
            </p:nvSpPr>
            <p:spPr>
              <a:xfrm>
                <a:off x="3450016" y="4943308"/>
                <a:ext cx="678135" cy="31854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marL="0" marR="0" algn="ctr">
                  <a:lnSpc>
                    <a:spcPct val="115000"/>
                  </a:lnSpc>
                  <a:spcBef>
                    <a:spcPts val="0"/>
                  </a:spcBef>
                  <a:spcAft>
                    <a:spcPts val="0"/>
                  </a:spcAft>
                </a:pPr>
                <a:r>
                  <a:rPr lang="en-US" sz="1800" i="0" dirty="0">
                    <a:solidFill>
                      <a:schemeClr val="tx1"/>
                    </a:solidFill>
                    <a:latin typeface="Calibri" panose="020F0502020204030204" pitchFamily="34" charset="0"/>
                    <a:ea typeface="Calibri"/>
                    <a:cs typeface="Times New Roman"/>
                    <a:sym typeface="Symbol"/>
                  </a:rPr>
                  <a:t>= </a:t>
                </a:r>
                <a:r>
                  <a:rPr lang="en-US" sz="1800" i="0" dirty="0" smtClean="0">
                    <a:solidFill>
                      <a:schemeClr val="tx1"/>
                    </a:solidFill>
                    <a:effectLst/>
                    <a:latin typeface="Calibri" panose="020F0502020204030204" pitchFamily="34" charset="0"/>
                    <a:ea typeface="Calibri"/>
                    <a:cs typeface="Times New Roman"/>
                  </a:rPr>
                  <a:t>55</a:t>
                </a:r>
                <a:r>
                  <a:rPr lang="en-US" sz="1800" i="0" dirty="0" smtClean="0">
                    <a:solidFill>
                      <a:schemeClr val="tx1"/>
                    </a:solidFill>
                    <a:effectLst/>
                    <a:latin typeface="Calibri" panose="020F0502020204030204" pitchFamily="34" charset="0"/>
                    <a:ea typeface="Calibri"/>
                    <a:cs typeface="Times New Roman"/>
                    <a:sym typeface="Symbol"/>
                  </a:rPr>
                  <a:t></a:t>
                </a:r>
                <a:endParaRPr lang="en-US" sz="1800" i="0" dirty="0">
                  <a:solidFill>
                    <a:schemeClr val="tx1"/>
                  </a:solidFill>
                  <a:effectLst/>
                  <a:latin typeface="Calibri" panose="020F0502020204030204" pitchFamily="34" charset="0"/>
                  <a:ea typeface="Calibri"/>
                  <a:cs typeface="Times New Roman"/>
                </a:endParaRPr>
              </a:p>
            </p:txBody>
          </p:sp>
        </p:grpSp>
        <p:grpSp>
          <p:nvGrpSpPr>
            <p:cNvPr id="14" name="Group 13"/>
            <p:cNvGrpSpPr/>
            <p:nvPr/>
          </p:nvGrpSpPr>
          <p:grpSpPr>
            <a:xfrm>
              <a:off x="2279541" y="3940630"/>
              <a:ext cx="2057400" cy="2311314"/>
              <a:chOff x="5144930" y="2040472"/>
              <a:chExt cx="2057400" cy="2311314"/>
            </a:xfrm>
          </p:grpSpPr>
          <p:pic>
            <p:nvPicPr>
              <p:cNvPr id="3081"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437" t="41498" r="22056" b="15963"/>
              <a:stretch/>
            </p:blipFill>
            <p:spPr bwMode="auto">
              <a:xfrm>
                <a:off x="5144930" y="2040472"/>
                <a:ext cx="2057400" cy="2040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 Box 2060"/>
              <p:cNvSpPr txBox="1"/>
              <p:nvPr/>
            </p:nvSpPr>
            <p:spPr>
              <a:xfrm>
                <a:off x="5747199" y="4033237"/>
                <a:ext cx="852862" cy="318549"/>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marL="0" marR="0" algn="ctr">
                  <a:lnSpc>
                    <a:spcPct val="115000"/>
                  </a:lnSpc>
                  <a:spcBef>
                    <a:spcPts val="0"/>
                  </a:spcBef>
                  <a:spcAft>
                    <a:spcPts val="0"/>
                  </a:spcAft>
                </a:pPr>
                <a:r>
                  <a:rPr lang="en-US" sz="1800" i="0" dirty="0">
                    <a:solidFill>
                      <a:schemeClr val="tx1"/>
                    </a:solidFill>
                    <a:latin typeface="Calibri" panose="020F0502020204030204" pitchFamily="34" charset="0"/>
                    <a:ea typeface="Calibri"/>
                    <a:cs typeface="Times New Roman"/>
                    <a:sym typeface="Symbol"/>
                  </a:rPr>
                  <a:t>= </a:t>
                </a:r>
                <a:r>
                  <a:rPr lang="en-US" sz="1800" i="0" dirty="0" smtClean="0">
                    <a:solidFill>
                      <a:schemeClr val="tx1"/>
                    </a:solidFill>
                    <a:effectLst/>
                    <a:latin typeface="Calibri" panose="020F0502020204030204" pitchFamily="34" charset="0"/>
                    <a:ea typeface="Calibri"/>
                    <a:cs typeface="Times New Roman"/>
                  </a:rPr>
                  <a:t>47.5</a:t>
                </a:r>
                <a:r>
                  <a:rPr lang="en-US" sz="1800" i="0" dirty="0" smtClean="0">
                    <a:solidFill>
                      <a:schemeClr val="tx1"/>
                    </a:solidFill>
                    <a:effectLst/>
                    <a:latin typeface="Calibri" panose="020F0502020204030204" pitchFamily="34" charset="0"/>
                    <a:ea typeface="Calibri"/>
                    <a:cs typeface="Times New Roman"/>
                    <a:sym typeface="Symbol"/>
                  </a:rPr>
                  <a:t></a:t>
                </a:r>
                <a:endParaRPr lang="en-US" sz="1800" i="0" dirty="0">
                  <a:solidFill>
                    <a:schemeClr val="tx1"/>
                  </a:solidFill>
                  <a:effectLst/>
                  <a:latin typeface="Calibri" panose="020F0502020204030204" pitchFamily="34" charset="0"/>
                  <a:ea typeface="Calibri"/>
                  <a:cs typeface="Times New Roman"/>
                </a:endParaRPr>
              </a:p>
            </p:txBody>
          </p:sp>
        </p:grpSp>
      </p:grpSp>
      <mc:AlternateContent xmlns:mc="http://schemas.openxmlformats.org/markup-compatibility/2006" xmlns:a14="http://schemas.microsoft.com/office/drawing/2010/main">
        <mc:Choice Requires="a14">
          <p:sp>
            <p:nvSpPr>
              <p:cNvPr id="26" name="Rectangle 25"/>
              <p:cNvSpPr/>
              <p:nvPr/>
            </p:nvSpPr>
            <p:spPr>
              <a:xfrm>
                <a:off x="74376" y="936922"/>
                <a:ext cx="3391698" cy="369332"/>
              </a:xfrm>
              <a:prstGeom prst="rect">
                <a:avLst/>
              </a:prstGeom>
            </p:spPr>
            <p:txBody>
              <a:bodyPr wrap="none">
                <a:spAutoFit/>
              </a:bodyPr>
              <a:lstStyle/>
              <a:p>
                <a:r>
                  <a:rPr lang="en-US" sz="1800" b="1" i="0" dirty="0" smtClean="0">
                    <a:solidFill>
                      <a:schemeClr val="tx1"/>
                    </a:solidFill>
                    <a:latin typeface="Calibri" panose="020F0502020204030204" pitchFamily="34" charset="0"/>
                    <a:ea typeface="Calibri"/>
                    <a:cs typeface="Times New Roman"/>
                  </a:rPr>
                  <a:t>For fixed contact angle: </a:t>
                </a:r>
                <a14:m>
                  <m:oMath xmlns:m="http://schemas.openxmlformats.org/officeDocument/2006/math">
                    <m:r>
                      <a:rPr lang="en-US" sz="1800" b="1" i="0">
                        <a:solidFill>
                          <a:schemeClr val="tx1"/>
                        </a:solidFill>
                        <a:latin typeface="Cambria Math"/>
                        <a:ea typeface="Calibri"/>
                        <a:cs typeface="Times New Roman"/>
                      </a:rPr>
                      <m:t>𝛄</m:t>
                    </m:r>
                    <m:r>
                      <a:rPr lang="en-US" sz="1800" b="1" i="0">
                        <a:solidFill>
                          <a:schemeClr val="tx1"/>
                        </a:solidFill>
                        <a:latin typeface="Cambria Math"/>
                        <a:ea typeface="Calibri"/>
                        <a:cs typeface="Times New Roman"/>
                      </a:rPr>
                      <m:t>=</m:t>
                    </m:r>
                    <m:r>
                      <a:rPr lang="en-US" sz="1800" b="1" i="0">
                        <a:solidFill>
                          <a:schemeClr val="tx1"/>
                        </a:solidFill>
                        <a:latin typeface="Cambria Math"/>
                        <a:ea typeface="Calibri"/>
                        <a:cs typeface="Times New Roman"/>
                      </a:rPr>
                      <m:t>𝟕𝟎</m:t>
                    </m:r>
                    <m:r>
                      <a:rPr lang="en-US" sz="1800" b="1" i="0">
                        <a:solidFill>
                          <a:schemeClr val="tx1"/>
                        </a:solidFill>
                        <a:latin typeface="Cambria Math"/>
                        <a:ea typeface="Calibri"/>
                        <a:cs typeface="Times New Roman"/>
                      </a:rPr>
                      <m:t>°</m:t>
                    </m:r>
                  </m:oMath>
                </a14:m>
                <a:r>
                  <a:rPr lang="en-US" sz="1800" b="1" i="0" dirty="0">
                    <a:solidFill>
                      <a:schemeClr val="tx1"/>
                    </a:solidFill>
                    <a:latin typeface="Calibri" panose="020F0502020204030204" pitchFamily="34" charset="0"/>
                    <a:ea typeface="Calibri"/>
                    <a:cs typeface="Times New Roman"/>
                  </a:rPr>
                  <a:t> </a:t>
                </a:r>
                <a:endParaRPr lang="en-US" sz="1400" i="0" dirty="0">
                  <a:solidFill>
                    <a:schemeClr val="tx1"/>
                  </a:solidFill>
                  <a:latin typeface="Calibri" panose="020F050202020403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74376" y="936922"/>
                <a:ext cx="3391698" cy="369332"/>
              </a:xfrm>
              <a:prstGeom prst="rect">
                <a:avLst/>
              </a:prstGeom>
              <a:blipFill rotWithShape="0">
                <a:blip r:embed="rId11"/>
                <a:stretch>
                  <a:fillRect l="-1436" t="-10000" b="-26667"/>
                </a:stretch>
              </a:blipFill>
            </p:spPr>
            <p:txBody>
              <a:bodyPr/>
              <a:lstStyle/>
              <a:p>
                <a:r>
                  <a:rPr lang="en-US">
                    <a:noFill/>
                  </a:rPr>
                  <a:t> </a:t>
                </a:r>
              </a:p>
            </p:txBody>
          </p:sp>
        </mc:Fallback>
      </mc:AlternateContent>
      <p:grpSp>
        <p:nvGrpSpPr>
          <p:cNvPr id="10" name="Group 9"/>
          <p:cNvGrpSpPr/>
          <p:nvPr/>
        </p:nvGrpSpPr>
        <p:grpSpPr>
          <a:xfrm>
            <a:off x="7056269" y="738313"/>
            <a:ext cx="1828800" cy="1981999"/>
            <a:chOff x="7056269" y="738313"/>
            <a:chExt cx="1828800" cy="1981999"/>
          </a:xfrm>
        </p:grpSpPr>
        <p:pic>
          <p:nvPicPr>
            <p:cNvPr id="2050"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365"/>
            <a:stretch/>
          </p:blipFill>
          <p:spPr bwMode="auto">
            <a:xfrm>
              <a:off x="7056269" y="738313"/>
              <a:ext cx="1828800" cy="172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7208328" y="2443313"/>
              <a:ext cx="1676741" cy="276999"/>
            </a:xfrm>
            <a:prstGeom prst="rect">
              <a:avLst/>
            </a:prstGeom>
          </p:spPr>
          <p:txBody>
            <a:bodyPr wrap="none" lIns="0" tIns="0" rIns="0" bIns="0">
              <a:spAutoFit/>
            </a:bodyPr>
            <a:lstStyle/>
            <a:p>
              <a:r>
                <a:rPr lang="en-US" sz="1800" i="0" dirty="0" smtClean="0">
                  <a:solidFill>
                    <a:schemeClr val="tx1"/>
                  </a:solidFill>
                  <a:latin typeface="Calibri" panose="020F0502020204030204" pitchFamily="34" charset="0"/>
                  <a:ea typeface="Calibri"/>
                  <a:cs typeface="Times New Roman"/>
                </a:rPr>
                <a:t>Corrugation angle</a:t>
              </a:r>
              <a:endParaRPr lang="en-US" sz="1400" i="0" dirty="0">
                <a:solidFill>
                  <a:schemeClr val="tx1"/>
                </a:solidFill>
                <a:latin typeface="Calibri" panose="020F0502020204030204" pitchFamily="34" charset="0"/>
              </a:endParaRPr>
            </a:p>
          </p:txBody>
        </p:sp>
      </p:grpSp>
      <p:grpSp>
        <p:nvGrpSpPr>
          <p:cNvPr id="42" name="Group 41"/>
          <p:cNvGrpSpPr>
            <a:grpSpLocks noChangeAspect="1"/>
          </p:cNvGrpSpPr>
          <p:nvPr/>
        </p:nvGrpSpPr>
        <p:grpSpPr>
          <a:xfrm>
            <a:off x="2295142" y="2259462"/>
            <a:ext cx="3626070" cy="2907565"/>
            <a:chOff x="4698201" y="690097"/>
            <a:chExt cx="3745972" cy="3003710"/>
          </a:xfrm>
        </p:grpSpPr>
        <p:grpSp>
          <p:nvGrpSpPr>
            <p:cNvPr id="43" name="Group 42"/>
            <p:cNvGrpSpPr/>
            <p:nvPr/>
          </p:nvGrpSpPr>
          <p:grpSpPr>
            <a:xfrm>
              <a:off x="4698201" y="690097"/>
              <a:ext cx="3745972" cy="3003710"/>
              <a:chOff x="4698201" y="690097"/>
              <a:chExt cx="3745972" cy="3003710"/>
            </a:xfrm>
          </p:grpSpPr>
          <p:pic>
            <p:nvPicPr>
              <p:cNvPr id="47" name="Picture 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4201" t="29993" r="11995" b="8670"/>
              <a:stretch/>
            </p:blipFill>
            <p:spPr bwMode="auto">
              <a:xfrm>
                <a:off x="5453323" y="690097"/>
                <a:ext cx="2990850" cy="263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8" name="Group 47"/>
              <p:cNvGrpSpPr/>
              <p:nvPr/>
            </p:nvGrpSpPr>
            <p:grpSpPr>
              <a:xfrm>
                <a:off x="4698201" y="2784828"/>
                <a:ext cx="1076325" cy="908979"/>
                <a:chOff x="284854" y="4324350"/>
                <a:chExt cx="1076325" cy="908979"/>
              </a:xfrm>
            </p:grpSpPr>
            <p:grpSp>
              <p:nvGrpSpPr>
                <p:cNvPr id="56" name="Group 55"/>
                <p:cNvGrpSpPr/>
                <p:nvPr/>
              </p:nvGrpSpPr>
              <p:grpSpPr>
                <a:xfrm>
                  <a:off x="284854" y="4324350"/>
                  <a:ext cx="1076325" cy="685800"/>
                  <a:chOff x="977503" y="4333875"/>
                  <a:chExt cx="1076325" cy="685800"/>
                </a:xfrm>
              </p:grpSpPr>
              <p:sp>
                <p:nvSpPr>
                  <p:cNvPr id="60" name="Isosceles Triangle 59"/>
                  <p:cNvSpPr/>
                  <p:nvPr/>
                </p:nvSpPr>
                <p:spPr bwMode="auto">
                  <a:xfrm>
                    <a:off x="977503" y="4333875"/>
                    <a:ext cx="1076325" cy="676275"/>
                  </a:xfrm>
                  <a:prstGeom prst="triangle">
                    <a:avLst/>
                  </a:prstGeom>
                  <a:no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anose="020F0502020204030204" pitchFamily="34" charset="0"/>
                    </a:endParaRPr>
                  </a:p>
                </p:txBody>
              </p:sp>
              <p:cxnSp>
                <p:nvCxnSpPr>
                  <p:cNvPr id="61" name="Straight Connector 60"/>
                  <p:cNvCxnSpPr/>
                  <p:nvPr/>
                </p:nvCxnSpPr>
                <p:spPr bwMode="auto">
                  <a:xfrm>
                    <a:off x="1515665" y="4343400"/>
                    <a:ext cx="0" cy="676275"/>
                  </a:xfrm>
                  <a:prstGeom prst="line">
                    <a:avLst/>
                  </a:prstGeom>
                  <a:noFill/>
                  <a:ln w="15875" cap="flat" cmpd="sng" algn="ctr">
                    <a:solidFill>
                      <a:schemeClr val="tx1"/>
                    </a:solidFill>
                    <a:prstDash val="lgDash"/>
                    <a:round/>
                    <a:headEnd type="none"/>
                    <a:tailEnd type="none"/>
                  </a:ln>
                  <a:effectLst/>
                </p:spPr>
              </p:cxnSp>
            </p:grpSp>
            <p:sp>
              <p:nvSpPr>
                <p:cNvPr id="57" name="Title 2"/>
                <p:cNvSpPr txBox="1">
                  <a:spLocks/>
                </p:cNvSpPr>
                <p:nvPr/>
              </p:nvSpPr>
              <p:spPr bwMode="auto">
                <a:xfrm rot="18281854">
                  <a:off x="407760" y="4512105"/>
                  <a:ext cx="82801" cy="2543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a:latin typeface="Calibri" panose="020F0502020204030204" pitchFamily="34" charset="0"/>
                    </a:rPr>
                    <a:t>s</a:t>
                  </a:r>
                </a:p>
              </p:txBody>
            </p:sp>
            <p:sp>
              <p:nvSpPr>
                <p:cNvPr id="58" name="Title 2"/>
                <p:cNvSpPr txBox="1">
                  <a:spLocks/>
                </p:cNvSpPr>
                <p:nvPr/>
              </p:nvSpPr>
              <p:spPr bwMode="auto">
                <a:xfrm>
                  <a:off x="772508" y="5010761"/>
                  <a:ext cx="101017" cy="22256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latin typeface="Calibri" panose="020F0502020204030204" pitchFamily="34" charset="0"/>
                    </a:rPr>
                    <a:t>B</a:t>
                  </a:r>
                  <a:endParaRPr lang="en-US" sz="1400" b="0" i="0" kern="0" dirty="0">
                    <a:latin typeface="Calibri" panose="020F0502020204030204" pitchFamily="34" charset="0"/>
                  </a:endParaRPr>
                </a:p>
              </p:txBody>
            </p:sp>
            <p:sp>
              <p:nvSpPr>
                <p:cNvPr id="59" name="Title 2"/>
                <p:cNvSpPr txBox="1">
                  <a:spLocks/>
                </p:cNvSpPr>
                <p:nvPr/>
              </p:nvSpPr>
              <p:spPr bwMode="auto">
                <a:xfrm>
                  <a:off x="885254" y="4574865"/>
                  <a:ext cx="97705" cy="22256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latin typeface="Calibri" panose="020F0502020204030204" pitchFamily="34" charset="0"/>
                    </a:rPr>
                    <a:t>h</a:t>
                  </a:r>
                  <a:endParaRPr lang="en-US" sz="1400" b="0" i="0" kern="0" dirty="0">
                    <a:latin typeface="Calibri" panose="020F0502020204030204" pitchFamily="34" charset="0"/>
                  </a:endParaRPr>
                </a:p>
              </p:txBody>
            </p:sp>
          </p:grpSp>
          <p:sp>
            <p:nvSpPr>
              <p:cNvPr id="49" name="Oval 48"/>
              <p:cNvSpPr/>
              <p:nvPr/>
            </p:nvSpPr>
            <p:spPr bwMode="auto">
              <a:xfrm>
                <a:off x="5414326" y="2754434"/>
                <a:ext cx="467622" cy="364641"/>
              </a:xfrm>
              <a:prstGeom prst="ellipse">
                <a:avLst/>
              </a:prstGeom>
              <a:noFill/>
              <a:ln w="19050" cap="flat" cmpd="sng" algn="ctr">
                <a:solidFill>
                  <a:srgbClr val="FF0000"/>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anose="020F0502020204030204" pitchFamily="34" charset="0"/>
                </a:endParaRPr>
              </a:p>
            </p:txBody>
          </p:sp>
          <p:grpSp>
            <p:nvGrpSpPr>
              <p:cNvPr id="50" name="Group 49"/>
              <p:cNvGrpSpPr/>
              <p:nvPr/>
            </p:nvGrpSpPr>
            <p:grpSpPr>
              <a:xfrm>
                <a:off x="6241736" y="2449091"/>
                <a:ext cx="1809750" cy="1172504"/>
                <a:chOff x="1352550" y="3708386"/>
                <a:chExt cx="1809750" cy="1172504"/>
              </a:xfrm>
            </p:grpSpPr>
            <p:grpSp>
              <p:nvGrpSpPr>
                <p:cNvPr id="51" name="Group 50"/>
                <p:cNvGrpSpPr/>
                <p:nvPr/>
              </p:nvGrpSpPr>
              <p:grpSpPr>
                <a:xfrm>
                  <a:off x="1352550" y="3708386"/>
                  <a:ext cx="1809750" cy="1036031"/>
                  <a:chOff x="1352550" y="3708386"/>
                  <a:chExt cx="1809750" cy="1036031"/>
                </a:xfrm>
              </p:grpSpPr>
              <p:cxnSp>
                <p:nvCxnSpPr>
                  <p:cNvPr id="54" name="Straight Connector 53"/>
                  <p:cNvCxnSpPr/>
                  <p:nvPr/>
                </p:nvCxnSpPr>
                <p:spPr bwMode="auto">
                  <a:xfrm flipV="1">
                    <a:off x="1352550" y="3708386"/>
                    <a:ext cx="1809750" cy="913054"/>
                  </a:xfrm>
                  <a:prstGeom prst="line">
                    <a:avLst/>
                  </a:prstGeom>
                  <a:noFill/>
                  <a:ln w="12700" cap="flat" cmpd="sng" algn="ctr">
                    <a:solidFill>
                      <a:schemeClr val="tx1"/>
                    </a:solidFill>
                    <a:prstDash val="solid"/>
                    <a:round/>
                    <a:headEnd type="none"/>
                    <a:tailEnd type="none"/>
                  </a:ln>
                  <a:effectLst/>
                </p:spPr>
              </p:cxnSp>
              <p:cxnSp>
                <p:nvCxnSpPr>
                  <p:cNvPr id="55" name="Straight Connector 54"/>
                  <p:cNvCxnSpPr/>
                  <p:nvPr/>
                </p:nvCxnSpPr>
                <p:spPr bwMode="auto">
                  <a:xfrm>
                    <a:off x="1352550" y="4623922"/>
                    <a:ext cx="1438275" cy="120495"/>
                  </a:xfrm>
                  <a:prstGeom prst="line">
                    <a:avLst/>
                  </a:prstGeom>
                  <a:noFill/>
                  <a:ln w="12700" cap="flat" cmpd="sng" algn="ctr">
                    <a:solidFill>
                      <a:schemeClr val="tx1"/>
                    </a:solidFill>
                    <a:prstDash val="solid"/>
                    <a:round/>
                    <a:headEnd type="none"/>
                    <a:tailEnd type="none"/>
                  </a:ln>
                  <a:effectLst/>
                </p:spPr>
              </p:cxnSp>
            </p:grpSp>
            <p:sp>
              <p:nvSpPr>
                <p:cNvPr id="52" name="Arc 51"/>
                <p:cNvSpPr/>
                <p:nvPr/>
              </p:nvSpPr>
              <p:spPr bwMode="auto">
                <a:xfrm>
                  <a:off x="1352550" y="4485684"/>
                  <a:ext cx="533400" cy="395206"/>
                </a:xfrm>
                <a:prstGeom prst="arc">
                  <a:avLst/>
                </a:prstGeom>
                <a:noFill/>
                <a:ln w="19050" cap="flat" cmpd="sng" algn="ctr">
                  <a:solidFill>
                    <a:schemeClr val="tx1"/>
                  </a:solidFill>
                  <a:prstDash val="solid"/>
                  <a:round/>
                  <a:headEnd type="stealth"/>
                  <a:tailEnd type="stealth"/>
                </a:ln>
                <a:effectLst/>
              </p:spPr>
              <p:txBody>
                <a:bodyPr rtlCol="0" anchor="ctr"/>
                <a:lstStyle/>
                <a:p>
                  <a:pPr algn="ctr"/>
                  <a:endParaRPr lang="en-US">
                    <a:latin typeface="Calibri" panose="020F0502020204030204" pitchFamily="34" charset="0"/>
                  </a:endParaRPr>
                </a:p>
              </p:txBody>
            </p:sp>
            <p:sp>
              <p:nvSpPr>
                <p:cNvPr id="53" name="Title 2"/>
                <p:cNvSpPr txBox="1">
                  <a:spLocks/>
                </p:cNvSpPr>
                <p:nvPr/>
              </p:nvSpPr>
              <p:spPr bwMode="auto">
                <a:xfrm>
                  <a:off x="1859070" y="4369639"/>
                  <a:ext cx="135794" cy="28615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l-GR" sz="1800" b="0" i="0" kern="0" dirty="0" smtClean="0">
                      <a:latin typeface="Calibri" panose="020F0502020204030204" pitchFamily="34" charset="0"/>
                    </a:rPr>
                    <a:t>α</a:t>
                  </a:r>
                  <a:endParaRPr lang="en-US" sz="1800" b="0" i="0" kern="0" dirty="0">
                    <a:latin typeface="Calibri" panose="020F0502020204030204" pitchFamily="34" charset="0"/>
                  </a:endParaRPr>
                </a:p>
              </p:txBody>
            </p:sp>
          </p:grpSp>
        </p:grpSp>
        <p:grpSp>
          <p:nvGrpSpPr>
            <p:cNvPr id="44" name="Group 43"/>
            <p:cNvGrpSpPr/>
            <p:nvPr/>
          </p:nvGrpSpPr>
          <p:grpSpPr>
            <a:xfrm>
              <a:off x="4805454" y="3195295"/>
              <a:ext cx="283233" cy="285784"/>
              <a:chOff x="4805454" y="3195295"/>
              <a:chExt cx="283233" cy="285784"/>
            </a:xfrm>
          </p:grpSpPr>
          <p:sp>
            <p:nvSpPr>
              <p:cNvPr id="45" name="Arc 44"/>
              <p:cNvSpPr/>
              <p:nvPr/>
            </p:nvSpPr>
            <p:spPr bwMode="auto">
              <a:xfrm>
                <a:off x="4805454" y="3248174"/>
                <a:ext cx="124031" cy="232905"/>
              </a:xfrm>
              <a:prstGeom prst="arc">
                <a:avLst>
                  <a:gd name="adj1" fmla="val 16200000"/>
                  <a:gd name="adj2" fmla="val 4781709"/>
                </a:avLst>
              </a:prstGeom>
              <a:noFill/>
              <a:ln w="19050" cap="flat" cmpd="sng" algn="ctr">
                <a:solidFill>
                  <a:schemeClr val="tx1"/>
                </a:solidFill>
                <a:prstDash val="solid"/>
                <a:round/>
                <a:headEnd type="triangle" w="med" len="med"/>
                <a:tailEnd type="triangle" w="med" len="med"/>
              </a:ln>
              <a:effectLst/>
            </p:spPr>
            <p:txBody>
              <a:bodyPr rtlCol="0" anchor="ctr"/>
              <a:lstStyle/>
              <a:p>
                <a:pPr algn="ctr"/>
                <a:endParaRPr lang="en-US">
                  <a:latin typeface="Calibri" panose="020F0502020204030204" pitchFamily="34" charset="0"/>
                </a:endParaRPr>
              </a:p>
            </p:txBody>
          </p:sp>
          <p:sp>
            <p:nvSpPr>
              <p:cNvPr id="46" name="Title 2"/>
              <p:cNvSpPr txBox="1">
                <a:spLocks/>
              </p:cNvSpPr>
              <p:nvPr/>
            </p:nvSpPr>
            <p:spPr bwMode="auto">
              <a:xfrm>
                <a:off x="4977734" y="3195295"/>
                <a:ext cx="110953" cy="2543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l-GR" sz="1600" b="0" i="0" kern="0" dirty="0" smtClean="0">
                    <a:latin typeface="Calibri" panose="020F0502020204030204" pitchFamily="34" charset="0"/>
                    <a:sym typeface="Symbol"/>
                  </a:rPr>
                  <a:t></a:t>
                </a:r>
                <a:endParaRPr lang="en-US" sz="1600" b="0" i="0" kern="0" dirty="0">
                  <a:latin typeface="Calibri" panose="020F0502020204030204" pitchFamily="34" charset="0"/>
                </a:endParaRPr>
              </a:p>
            </p:txBody>
          </p:sp>
        </p:grpSp>
      </p:grpSp>
    </p:spTree>
    <p:extLst>
      <p:ext uri="{BB962C8B-B14F-4D97-AF65-F5344CB8AC3E}">
        <p14:creationId xmlns:p14="http://schemas.microsoft.com/office/powerpoint/2010/main" val="576732895"/>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9" name="Group 2048"/>
          <p:cNvGrpSpPr/>
          <p:nvPr/>
        </p:nvGrpSpPr>
        <p:grpSpPr>
          <a:xfrm>
            <a:off x="6933" y="1096261"/>
            <a:ext cx="4343400" cy="4080095"/>
            <a:chOff x="6933" y="1096261"/>
            <a:chExt cx="4343400" cy="4080095"/>
          </a:xfrm>
        </p:grpSpPr>
        <p:grpSp>
          <p:nvGrpSpPr>
            <p:cNvPr id="2048" name="Group 2047"/>
            <p:cNvGrpSpPr/>
            <p:nvPr/>
          </p:nvGrpSpPr>
          <p:grpSpPr>
            <a:xfrm>
              <a:off x="6933" y="1096261"/>
              <a:ext cx="4343400" cy="4080095"/>
              <a:chOff x="6933" y="1096261"/>
              <a:chExt cx="4343400" cy="4080095"/>
            </a:xfrm>
          </p:grpSpPr>
          <mc:AlternateContent xmlns:mc="http://schemas.openxmlformats.org/markup-compatibility/2006" xmlns:a14="http://schemas.microsoft.com/office/drawing/2010/main">
            <mc:Choice Requires="a14">
              <p:sp>
                <p:nvSpPr>
                  <p:cNvPr id="17" name="TextBox 16"/>
                  <p:cNvSpPr txBox="1"/>
                  <p:nvPr/>
                </p:nvSpPr>
                <p:spPr bwMode="auto">
                  <a:xfrm>
                    <a:off x="436941" y="4345359"/>
                    <a:ext cx="3684086" cy="830997"/>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spcBef>
                        <a:spcPts val="0"/>
                      </a:spcBef>
                    </a:pPr>
                    <a:r>
                      <a:rPr lang="en-US" sz="1800" i="0" kern="0" dirty="0" smtClean="0">
                        <a:solidFill>
                          <a:schemeClr val="tx1"/>
                        </a:solidFill>
                        <a:latin typeface="Calibri" panose="020F0502020204030204" pitchFamily="34" charset="0"/>
                        <a:cs typeface="+mn-cs"/>
                      </a:rPr>
                      <a:t>51MPZ has a smaller surface tension (</a:t>
                    </a:r>
                    <a14:m>
                      <m:oMath xmlns:m="http://schemas.openxmlformats.org/officeDocument/2006/math">
                        <m:r>
                          <a:rPr lang="en-US" sz="1800" b="0" i="1" kern="0" smtClean="0">
                            <a:solidFill>
                              <a:srgbClr val="0033CC"/>
                            </a:solidFill>
                            <a:latin typeface="Cambria Math"/>
                            <a:cs typeface="+mn-cs"/>
                          </a:rPr>
                          <m:t>𝜎</m:t>
                        </m:r>
                        <m:r>
                          <a:rPr lang="en-US" sz="1800" b="0" i="1" kern="0" smtClean="0">
                            <a:solidFill>
                              <a:srgbClr val="0033CC"/>
                            </a:solidFill>
                            <a:latin typeface="Cambria Math"/>
                            <a:cs typeface="+mn-cs"/>
                          </a:rPr>
                          <m:t>=34.37</m:t>
                        </m:r>
                        <m:r>
                          <a:rPr lang="en-US" sz="1800" b="0" i="1" kern="0" smtClean="0">
                            <a:solidFill>
                              <a:srgbClr val="0033CC"/>
                            </a:solidFill>
                            <a:latin typeface="Cambria Math"/>
                            <a:cs typeface="+mn-cs"/>
                          </a:rPr>
                          <m:t>𝑚𝑁</m:t>
                        </m:r>
                        <m:r>
                          <a:rPr lang="en-US" sz="1800" b="0" i="1" kern="0" smtClean="0">
                            <a:solidFill>
                              <a:srgbClr val="0033CC"/>
                            </a:solidFill>
                            <a:latin typeface="Cambria Math"/>
                            <a:cs typeface="+mn-cs"/>
                          </a:rPr>
                          <m:t>/</m:t>
                        </m:r>
                        <m:r>
                          <m:rPr>
                            <m:sty m:val="p"/>
                          </m:rPr>
                          <a:rPr lang="en-US" sz="1800" b="0" i="0" kern="0" smtClean="0">
                            <a:solidFill>
                              <a:srgbClr val="0033CC"/>
                            </a:solidFill>
                            <a:latin typeface="Cambria Math"/>
                            <a:cs typeface="+mn-cs"/>
                          </a:rPr>
                          <m:t>m</m:t>
                        </m:r>
                      </m:oMath>
                    </a14:m>
                    <a:r>
                      <a:rPr lang="en-US" sz="1800" i="0" kern="0" dirty="0" smtClean="0">
                        <a:solidFill>
                          <a:schemeClr val="tx1"/>
                        </a:solidFill>
                        <a:latin typeface="Calibri" panose="020F0502020204030204" pitchFamily="34" charset="0"/>
                        <a:cs typeface="+mn-cs"/>
                      </a:rPr>
                      <a:t>)</a:t>
                    </a:r>
                    <a:r>
                      <a:rPr lang="en-US" sz="1800" i="0" kern="0" dirty="0" smtClean="0">
                        <a:solidFill>
                          <a:srgbClr val="0033CC"/>
                        </a:solidFill>
                        <a:latin typeface="Calibri" panose="020F0502020204030204" pitchFamily="34" charset="0"/>
                        <a:cs typeface="+mn-cs"/>
                      </a:rPr>
                      <a:t> </a:t>
                    </a:r>
                    <a:r>
                      <a:rPr lang="en-US" sz="1800" i="0" kern="0" dirty="0" smtClean="0">
                        <a:solidFill>
                          <a:schemeClr val="tx1"/>
                        </a:solidFill>
                        <a:latin typeface="Calibri" panose="020F0502020204030204" pitchFamily="34" charset="0"/>
                        <a:cs typeface="+mn-cs"/>
                      </a:rPr>
                      <a:t>and therefore may exhibit smaller contact angles</a:t>
                    </a:r>
                    <a:r>
                      <a:rPr lang="en-US" sz="1800" i="0" kern="0" dirty="0" smtClean="0">
                        <a:solidFill>
                          <a:srgbClr val="0033CC"/>
                        </a:solidFill>
                        <a:latin typeface="Calibri" panose="020F0502020204030204" pitchFamily="34" charset="0"/>
                        <a:cs typeface="+mn-cs"/>
                      </a:rPr>
                      <a:t> </a:t>
                    </a:r>
                    <a:r>
                      <a:rPr lang="en-US" sz="1800" i="0" kern="0" dirty="0" smtClean="0">
                        <a:solidFill>
                          <a:schemeClr val="tx1"/>
                        </a:solidFill>
                        <a:latin typeface="Calibri" panose="020F0502020204030204" pitchFamily="34" charset="0"/>
                        <a:cs typeface="+mn-cs"/>
                      </a:rPr>
                      <a:t>(</a:t>
                    </a:r>
                    <a14:m>
                      <m:oMath xmlns:m="http://schemas.openxmlformats.org/officeDocument/2006/math">
                        <m:r>
                          <a:rPr lang="en-US" sz="1800" b="0" i="1" kern="0" smtClean="0">
                            <a:solidFill>
                              <a:srgbClr val="0033CC"/>
                            </a:solidFill>
                            <a:latin typeface="Cambria Math"/>
                            <a:cs typeface="+mn-cs"/>
                          </a:rPr>
                          <m:t>𝛾</m:t>
                        </m:r>
                      </m:oMath>
                    </a14:m>
                    <a:r>
                      <a:rPr lang="en-US" sz="1800" i="0" kern="0" dirty="0" smtClean="0">
                        <a:solidFill>
                          <a:schemeClr val="tx1"/>
                        </a:solidFill>
                        <a:latin typeface="Calibri" panose="020F0502020204030204" pitchFamily="34" charset="0"/>
                        <a:cs typeface="+mn-cs"/>
                      </a:rPr>
                      <a:t>)</a:t>
                    </a:r>
                  </a:p>
                </p:txBody>
              </p:sp>
            </mc:Choice>
            <mc:Fallback xmlns="">
              <p:sp>
                <p:nvSpPr>
                  <p:cNvPr id="17" name="TextBox 16"/>
                  <p:cNvSpPr txBox="1">
                    <a:spLocks noRot="1" noChangeAspect="1" noMove="1" noResize="1" noEditPoints="1" noAdjustHandles="1" noChangeArrowheads="1" noChangeShapeType="1" noTextEdit="1"/>
                  </p:cNvSpPr>
                  <p:nvPr/>
                </p:nvSpPr>
                <p:spPr bwMode="auto">
                  <a:xfrm>
                    <a:off x="436941" y="4345359"/>
                    <a:ext cx="3684086" cy="830997"/>
                  </a:xfrm>
                  <a:prstGeom prst="rect">
                    <a:avLst/>
                  </a:prstGeom>
                  <a:blipFill rotWithShape="1">
                    <a:blip r:embed="rId2"/>
                    <a:stretch>
                      <a:fillRect l="-2815" t="-9559" r="-3974" b="-16176"/>
                    </a:stretch>
                  </a:blipFill>
                  <a:ln w="9525">
                    <a:noFill/>
                    <a:miter lim="800000"/>
                    <a:headEnd/>
                    <a:tailEnd/>
                  </a:ln>
                </p:spPr>
                <p:txBody>
                  <a:bodyPr/>
                  <a:lstStyle/>
                  <a:p>
                    <a:r>
                      <a:rPr lang="en-US">
                        <a:noFill/>
                      </a:rPr>
                      <a:t> </a:t>
                    </a:r>
                  </a:p>
                </p:txBody>
              </p:sp>
            </mc:Fallback>
          </mc:AlternateContent>
          <p:grpSp>
            <p:nvGrpSpPr>
              <p:cNvPr id="12" name="Group 11"/>
              <p:cNvGrpSpPr/>
              <p:nvPr/>
            </p:nvGrpSpPr>
            <p:grpSpPr>
              <a:xfrm>
                <a:off x="6933" y="1096261"/>
                <a:ext cx="4343400" cy="3175247"/>
                <a:chOff x="-145466" y="1064177"/>
                <a:chExt cx="4343400" cy="3175247"/>
              </a:xfrm>
            </p:grpSpPr>
            <p:grpSp>
              <p:nvGrpSpPr>
                <p:cNvPr id="10" name="Group 9"/>
                <p:cNvGrpSpPr/>
                <p:nvPr/>
              </p:nvGrpSpPr>
              <p:grpSpPr>
                <a:xfrm>
                  <a:off x="-145466" y="1064177"/>
                  <a:ext cx="4343400" cy="3175247"/>
                  <a:chOff x="4561426" y="1704264"/>
                  <a:chExt cx="4343400" cy="3175247"/>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869" t="3103" r="3131" b="1241"/>
                  <a:stretch/>
                </p:blipFill>
                <p:spPr bwMode="auto">
                  <a:xfrm>
                    <a:off x="4561426" y="1948502"/>
                    <a:ext cx="4343400" cy="293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itle 2"/>
                      <p:cNvSpPr txBox="1">
                        <a:spLocks/>
                      </p:cNvSpPr>
                      <p:nvPr/>
                    </p:nvSpPr>
                    <p:spPr bwMode="auto">
                      <a:xfrm>
                        <a:off x="6463721" y="1704264"/>
                        <a:ext cx="915571"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14:m>
                          <m:oMathPara xmlns:m="http://schemas.openxmlformats.org/officeDocument/2006/math">
                            <m:oMathParaPr>
                              <m:jc m:val="centerGroup"/>
                            </m:oMathParaPr>
                            <m:oMath xmlns:m="http://schemas.openxmlformats.org/officeDocument/2006/math">
                              <m:r>
                                <a:rPr lang="en-US" sz="2000" b="0" i="1" kern="0" smtClean="0">
                                  <a:latin typeface="Cambria Math"/>
                                </a:rPr>
                                <m:t>𝛾</m:t>
                              </m:r>
                              <m:r>
                                <a:rPr lang="en-US" sz="2000" b="0" i="1" kern="0" smtClean="0">
                                  <a:latin typeface="Cambria Math"/>
                                </a:rPr>
                                <m:t>=30°</m:t>
                              </m:r>
                            </m:oMath>
                          </m:oMathPara>
                        </a14:m>
                        <a:endParaRPr lang="en-US" sz="2000" b="0" i="0" kern="0" dirty="0">
                          <a:latin typeface="Calibri" panose="020F0502020204030204" pitchFamily="34" charset="0"/>
                        </a:endParaRPr>
                      </a:p>
                    </p:txBody>
                  </p:sp>
                </mc:Choice>
                <mc:Fallback xmlns="">
                  <p:sp>
                    <p:nvSpPr>
                      <p:cNvPr id="15" name="Title 2"/>
                      <p:cNvSpPr txBox="1">
                        <a:spLocks noRot="1" noChangeAspect="1" noMove="1" noResize="1" noEditPoints="1" noAdjustHandles="1" noChangeArrowheads="1" noChangeShapeType="1" noTextEdit="1"/>
                      </p:cNvSpPr>
                      <p:nvPr/>
                    </p:nvSpPr>
                    <p:spPr bwMode="auto">
                      <a:xfrm>
                        <a:off x="6463721" y="1704264"/>
                        <a:ext cx="915571" cy="307777"/>
                      </a:xfrm>
                      <a:prstGeom prst="rect">
                        <a:avLst/>
                      </a:prstGeom>
                      <a:blipFill rotWithShape="1">
                        <a:blip r:embed="rId4"/>
                        <a:stretch>
                          <a:fillRect l="-9333" r="-3333" b="-22000"/>
                        </a:stretch>
                      </a:blipFill>
                      <a:ln w="9525">
                        <a:noFill/>
                        <a:miter lim="800000"/>
                        <a:headEnd/>
                        <a:tailEnd/>
                      </a:ln>
                    </p:spPr>
                    <p:txBody>
                      <a:bodyPr/>
                      <a:lstStyle/>
                      <a:p>
                        <a:r>
                          <a:rPr lang="en-US">
                            <a:noFill/>
                          </a:rPr>
                          <a:t> </a:t>
                        </a:r>
                      </a:p>
                    </p:txBody>
                  </p:sp>
                </mc:Fallback>
              </mc:AlternateContent>
            </p:grpSp>
            <p:cxnSp>
              <p:nvCxnSpPr>
                <p:cNvPr id="14" name="Straight Connector 13"/>
                <p:cNvCxnSpPr/>
                <p:nvPr/>
              </p:nvCxnSpPr>
              <p:spPr bwMode="auto">
                <a:xfrm flipV="1">
                  <a:off x="2731467" y="1363206"/>
                  <a:ext cx="0" cy="2484420"/>
                </a:xfrm>
                <a:prstGeom prst="line">
                  <a:avLst/>
                </a:prstGeom>
                <a:noFill/>
                <a:ln w="19050" cap="flat" cmpd="sng" algn="ctr">
                  <a:solidFill>
                    <a:schemeClr val="tx1"/>
                  </a:solidFill>
                  <a:prstDash val="lgDash"/>
                  <a:round/>
                  <a:headEnd type="none"/>
                  <a:tailEnd type="none"/>
                </a:ln>
                <a:effectLst/>
              </p:spPr>
            </p:cxnSp>
          </p:grpSp>
        </p:grpSp>
        <p:sp>
          <p:nvSpPr>
            <p:cNvPr id="4" name="Rectangle 3"/>
            <p:cNvSpPr/>
            <p:nvPr/>
          </p:nvSpPr>
          <p:spPr>
            <a:xfrm>
              <a:off x="684468" y="3422386"/>
              <a:ext cx="2140331" cy="338554"/>
            </a:xfrm>
            <a:prstGeom prst="rect">
              <a:avLst/>
            </a:prstGeom>
          </p:spPr>
          <p:txBody>
            <a:bodyPr wrap="none">
              <a:spAutoFit/>
            </a:bodyPr>
            <a:lstStyle/>
            <a:p>
              <a:pPr algn="ctr">
                <a:spcBef>
                  <a:spcPts val="0"/>
                </a:spcBef>
              </a:pPr>
              <a:r>
                <a:rPr lang="en-US" sz="1600" i="0" kern="0" dirty="0">
                  <a:solidFill>
                    <a:schemeClr val="tx1"/>
                  </a:solidFill>
                  <a:latin typeface="Calibri" panose="020F0502020204030204" pitchFamily="34" charset="0"/>
                </a:rPr>
                <a:t>only 51MPZ </a:t>
              </a:r>
              <a:r>
                <a:rPr lang="en-US" sz="1600" i="0" kern="0" dirty="0" smtClean="0">
                  <a:solidFill>
                    <a:schemeClr val="tx1"/>
                  </a:solidFill>
                  <a:latin typeface="Calibri" panose="020F0502020204030204" pitchFamily="34" charset="0"/>
                </a:rPr>
                <a:t>simulated </a:t>
              </a:r>
              <a:endParaRPr lang="en-US" sz="1600" i="0" kern="0" dirty="0">
                <a:solidFill>
                  <a:schemeClr val="tx1"/>
                </a:solidFill>
                <a:latin typeface="Calibri" panose="020F0502020204030204" pitchFamily="34" charset="0"/>
              </a:endParaRPr>
            </a:p>
          </p:txBody>
        </p:sp>
      </p:grpSp>
      <p:grpSp>
        <p:nvGrpSpPr>
          <p:cNvPr id="2052" name="Group 2051"/>
          <p:cNvGrpSpPr/>
          <p:nvPr/>
        </p:nvGrpSpPr>
        <p:grpSpPr>
          <a:xfrm>
            <a:off x="68382" y="1128291"/>
            <a:ext cx="4389120" cy="3065280"/>
            <a:chOff x="68382" y="1128291"/>
            <a:chExt cx="4389120" cy="3065280"/>
          </a:xfrm>
        </p:grpSpPr>
        <p:pic>
          <p:nvPicPr>
            <p:cNvPr id="2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348" t="1127" r="1301" b="1002"/>
            <a:stretch/>
          </p:blipFill>
          <p:spPr bwMode="auto">
            <a:xfrm>
              <a:off x="68382" y="1402120"/>
              <a:ext cx="4389120" cy="279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5" name="Title 2"/>
                <p:cNvSpPr txBox="1">
                  <a:spLocks/>
                </p:cNvSpPr>
                <p:nvPr/>
              </p:nvSpPr>
              <p:spPr bwMode="auto">
                <a:xfrm>
                  <a:off x="2005681" y="1128291"/>
                  <a:ext cx="915571"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14:m>
                    <m:oMathPara xmlns:m="http://schemas.openxmlformats.org/officeDocument/2006/math">
                      <m:oMathParaPr>
                        <m:jc m:val="centerGroup"/>
                      </m:oMathParaPr>
                      <m:oMath xmlns:m="http://schemas.openxmlformats.org/officeDocument/2006/math">
                        <m:r>
                          <a:rPr lang="en-US" sz="2000" b="0" i="1" kern="0" smtClean="0">
                            <a:latin typeface="Cambria Math"/>
                          </a:rPr>
                          <m:t>𝛾</m:t>
                        </m:r>
                        <m:r>
                          <a:rPr lang="en-US" sz="2000" b="0" i="1" kern="0" smtClean="0">
                            <a:latin typeface="Cambria Math"/>
                          </a:rPr>
                          <m:t>=70°</m:t>
                        </m:r>
                      </m:oMath>
                    </m:oMathPara>
                  </a14:m>
                  <a:endParaRPr lang="en-US" sz="2000" b="0" i="0" kern="0" dirty="0">
                    <a:latin typeface="Calibri" panose="020F0502020204030204" pitchFamily="34" charset="0"/>
                  </a:endParaRPr>
                </a:p>
              </p:txBody>
            </p:sp>
          </mc:Choice>
          <mc:Fallback xmlns="">
            <p:sp>
              <p:nvSpPr>
                <p:cNvPr id="35" name="Title 2"/>
                <p:cNvSpPr txBox="1">
                  <a:spLocks noRot="1" noChangeAspect="1" noMove="1" noResize="1" noEditPoints="1" noAdjustHandles="1" noChangeArrowheads="1" noChangeShapeType="1" noTextEdit="1"/>
                </p:cNvSpPr>
                <p:nvPr/>
              </p:nvSpPr>
              <p:spPr bwMode="auto">
                <a:xfrm>
                  <a:off x="2005681" y="1128291"/>
                  <a:ext cx="915571" cy="307777"/>
                </a:xfrm>
                <a:prstGeom prst="rect">
                  <a:avLst/>
                </a:prstGeom>
                <a:blipFill rotWithShape="1">
                  <a:blip r:embed="rId6"/>
                  <a:stretch>
                    <a:fillRect l="-9333" r="-3333" b="-21569"/>
                  </a:stretch>
                </a:blipFill>
                <a:ln w="9525">
                  <a:noFill/>
                  <a:miter lim="800000"/>
                  <a:headEnd/>
                  <a:tailEnd/>
                </a:ln>
              </p:spPr>
              <p:txBody>
                <a:bodyPr/>
                <a:lstStyle/>
                <a:p>
                  <a:r>
                    <a:rPr lang="en-US">
                      <a:noFill/>
                    </a:rPr>
                    <a:t> </a:t>
                  </a:r>
                </a:p>
              </p:txBody>
            </p:sp>
          </mc:Fallback>
        </mc:AlternateContent>
      </p:grpSp>
      <p:sp>
        <p:nvSpPr>
          <p:cNvPr id="3" name="Title 2"/>
          <p:cNvSpPr>
            <a:spLocks noGrp="1"/>
          </p:cNvSpPr>
          <p:nvPr>
            <p:ph type="title"/>
          </p:nvPr>
        </p:nvSpPr>
        <p:spPr>
          <a:xfrm>
            <a:off x="457200" y="15592"/>
            <a:ext cx="8229600" cy="584775"/>
          </a:xfrm>
        </p:spPr>
        <p:txBody>
          <a:bodyPr/>
          <a:lstStyle/>
          <a:p>
            <a:r>
              <a:rPr lang="en-US" sz="3200" dirty="0" smtClean="0">
                <a:latin typeface="Calibri" panose="020F0502020204030204" pitchFamily="34" charset="0"/>
              </a:rPr>
              <a:t>Effects of Corrugation Angle (</a:t>
            </a:r>
            <a:r>
              <a:rPr lang="en-US" sz="3200" dirty="0">
                <a:latin typeface="Symbol" panose="05050102010706020507" pitchFamily="18" charset="2"/>
              </a:rPr>
              <a:t>a</a:t>
            </a:r>
            <a:r>
              <a:rPr lang="en-US" sz="3200" dirty="0" smtClean="0">
                <a:latin typeface="Calibri" panose="020F0502020204030204" pitchFamily="34" charset="0"/>
              </a:rPr>
              <a:t>)</a:t>
            </a:r>
            <a:endParaRPr lang="en-US" sz="320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2995518" y="612963"/>
                <a:ext cx="2635080" cy="344133"/>
              </a:xfrm>
              <a:prstGeom prst="rect">
                <a:avLst/>
              </a:prstGeom>
            </p:spPr>
            <p:txBody>
              <a:bodyPr wrap="none">
                <a:spAutoFit/>
              </a:bodyPr>
              <a:lstStyle/>
              <a:p>
                <a:pPr lvl="1">
                  <a:spcBef>
                    <a:spcPts val="600"/>
                  </a:spcBef>
                </a:pPr>
                <a14:m>
                  <m:oMathPara xmlns:m="http://schemas.openxmlformats.org/officeDocument/2006/math">
                    <m:oMathParaPr>
                      <m:jc m:val="centerGroup"/>
                    </m:oMathParaPr>
                    <m:oMath xmlns:m="http://schemas.openxmlformats.org/officeDocument/2006/math">
                      <m:r>
                        <a:rPr lang="en-US" sz="1600" b="1" i="1" smtClean="0">
                          <a:solidFill>
                            <a:schemeClr val="tx1"/>
                          </a:solidFill>
                          <a:latin typeface="Cambria Math"/>
                        </a:rPr>
                        <m:t>𝑸</m:t>
                      </m:r>
                      <m:r>
                        <a:rPr lang="en-US" sz="1600" b="1">
                          <a:solidFill>
                            <a:schemeClr val="tx1"/>
                          </a:solidFill>
                          <a:latin typeface="Cambria Math"/>
                        </a:rPr>
                        <m:t>=</m:t>
                      </m:r>
                      <m:r>
                        <a:rPr lang="en-US" sz="1600" b="1" i="1">
                          <a:solidFill>
                            <a:schemeClr val="tx1"/>
                          </a:solidFill>
                          <a:latin typeface="Cambria Math"/>
                        </a:rPr>
                        <m:t>𝟐</m:t>
                      </m:r>
                      <m:r>
                        <a:rPr lang="en-US" sz="1600" b="1">
                          <a:solidFill>
                            <a:schemeClr val="tx1"/>
                          </a:solidFill>
                          <a:latin typeface="Cambria Math"/>
                        </a:rPr>
                        <m:t>×</m:t>
                      </m:r>
                      <m:sSup>
                        <m:sSupPr>
                          <m:ctrlPr>
                            <a:rPr lang="en-US" sz="1600" b="1" i="1">
                              <a:solidFill>
                                <a:schemeClr val="tx1"/>
                              </a:solidFill>
                              <a:latin typeface="Cambria Math" panose="02040503050406030204" pitchFamily="18" charset="0"/>
                            </a:rPr>
                          </m:ctrlPr>
                        </m:sSupPr>
                        <m:e>
                          <m:r>
                            <a:rPr lang="en-US" sz="1600" b="1" i="1">
                              <a:solidFill>
                                <a:schemeClr val="tx1"/>
                              </a:solidFill>
                              <a:latin typeface="Cambria Math"/>
                            </a:rPr>
                            <m:t>𝟏𝟎</m:t>
                          </m:r>
                        </m:e>
                        <m:sup>
                          <m:r>
                            <a:rPr lang="en-US" sz="1600" b="1">
                              <a:solidFill>
                                <a:schemeClr val="tx1"/>
                              </a:solidFill>
                              <a:latin typeface="Cambria Math"/>
                            </a:rPr>
                            <m:t>−</m:t>
                          </m:r>
                          <m:r>
                            <a:rPr lang="en-US" sz="1600" b="1" i="1">
                              <a:solidFill>
                                <a:schemeClr val="tx1"/>
                              </a:solidFill>
                              <a:latin typeface="Cambria Math"/>
                            </a:rPr>
                            <m:t>𝟔</m:t>
                          </m:r>
                        </m:sup>
                      </m:sSup>
                      <m:sSup>
                        <m:sSupPr>
                          <m:ctrlPr>
                            <a:rPr lang="en-US" sz="1600" b="1" i="1">
                              <a:solidFill>
                                <a:schemeClr val="tx1"/>
                              </a:solidFill>
                              <a:latin typeface="Cambria Math" panose="02040503050406030204" pitchFamily="18" charset="0"/>
                            </a:rPr>
                          </m:ctrlPr>
                        </m:sSupPr>
                        <m:e>
                          <m:r>
                            <a:rPr lang="en-US" sz="1600" b="1" i="1">
                              <a:solidFill>
                                <a:schemeClr val="tx1"/>
                              </a:solidFill>
                              <a:latin typeface="Cambria Math"/>
                            </a:rPr>
                            <m:t>𝒎</m:t>
                          </m:r>
                        </m:e>
                        <m:sup>
                          <m:r>
                            <a:rPr lang="en-US" sz="1600" b="1" i="1">
                              <a:solidFill>
                                <a:schemeClr val="tx1"/>
                              </a:solidFill>
                              <a:latin typeface="Cambria Math"/>
                            </a:rPr>
                            <m:t>𝟑</m:t>
                          </m:r>
                        </m:sup>
                      </m:sSup>
                      <m:r>
                        <m:rPr>
                          <m:lit/>
                        </m:rPr>
                        <a:rPr lang="en-US" sz="1600" b="1">
                          <a:solidFill>
                            <a:schemeClr val="tx1"/>
                          </a:solidFill>
                          <a:latin typeface="Cambria Math"/>
                        </a:rPr>
                        <m:t>/</m:t>
                      </m:r>
                      <m:r>
                        <a:rPr lang="en-US" sz="1600" b="1" i="1">
                          <a:solidFill>
                            <a:schemeClr val="tx1"/>
                          </a:solidFill>
                          <a:latin typeface="Cambria Math"/>
                        </a:rPr>
                        <m:t>𝒔𝒆𝒄</m:t>
                      </m:r>
                    </m:oMath>
                  </m:oMathPara>
                </a14:m>
                <a:endParaRPr lang="en-US" sz="1600" b="1" dirty="0">
                  <a:solidFill>
                    <a:schemeClr val="tx1"/>
                  </a:solidFill>
                  <a:latin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995518" y="612963"/>
                <a:ext cx="2635080" cy="344133"/>
              </a:xfrm>
              <a:prstGeom prst="rect">
                <a:avLst/>
              </a:prstGeom>
              <a:blipFill rotWithShape="1">
                <a:blip r:embed="rId7"/>
                <a:stretch>
                  <a:fillRect b="-10714"/>
                </a:stretch>
              </a:blipFill>
            </p:spPr>
            <p:txBody>
              <a:bodyPr/>
              <a:lstStyle/>
              <a:p>
                <a:r>
                  <a:rPr lang="en-US">
                    <a:noFill/>
                  </a:rPr>
                  <a:t> </a:t>
                </a:r>
              </a:p>
            </p:txBody>
          </p:sp>
        </mc:Fallback>
      </mc:AlternateContent>
      <p:grpSp>
        <p:nvGrpSpPr>
          <p:cNvPr id="13" name="Group 12"/>
          <p:cNvGrpSpPr/>
          <p:nvPr/>
        </p:nvGrpSpPr>
        <p:grpSpPr>
          <a:xfrm>
            <a:off x="4676082" y="1125183"/>
            <a:ext cx="4343400" cy="3146325"/>
            <a:chOff x="4563794" y="1253249"/>
            <a:chExt cx="4343400" cy="3146325"/>
          </a:xfrm>
        </p:grpSpPr>
        <mc:AlternateContent xmlns:mc="http://schemas.openxmlformats.org/markup-compatibility/2006" xmlns:a14="http://schemas.microsoft.com/office/drawing/2010/main">
          <mc:Choice Requires="a14">
            <p:sp>
              <p:nvSpPr>
                <p:cNvPr id="9" name="Title 2"/>
                <p:cNvSpPr txBox="1">
                  <a:spLocks/>
                </p:cNvSpPr>
                <p:nvPr/>
              </p:nvSpPr>
              <p:spPr bwMode="auto">
                <a:xfrm>
                  <a:off x="6513901" y="1253249"/>
                  <a:ext cx="915571"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14:m>
                    <m:oMathPara xmlns:m="http://schemas.openxmlformats.org/officeDocument/2006/math">
                      <m:oMathParaPr>
                        <m:jc m:val="centerGroup"/>
                      </m:oMathParaPr>
                      <m:oMath xmlns:m="http://schemas.openxmlformats.org/officeDocument/2006/math">
                        <m:r>
                          <a:rPr lang="en-US" sz="2000" b="0" i="1" kern="0" smtClean="0">
                            <a:latin typeface="Cambria Math"/>
                          </a:rPr>
                          <m:t>𝛾</m:t>
                        </m:r>
                        <m:r>
                          <a:rPr lang="en-US" sz="2000" b="0" i="1" kern="0" smtClean="0">
                            <a:latin typeface="Cambria Math"/>
                          </a:rPr>
                          <m:t>=70°</m:t>
                        </m:r>
                      </m:oMath>
                    </m:oMathPara>
                  </a14:m>
                  <a:endParaRPr lang="en-US" sz="2000" b="0" i="0" kern="0" dirty="0">
                    <a:latin typeface="Calibri" panose="020F0502020204030204" pitchFamily="34" charset="0"/>
                  </a:endParaRPr>
                </a:p>
              </p:txBody>
            </p:sp>
          </mc:Choice>
          <mc:Fallback xmlns="">
            <p:sp>
              <p:nvSpPr>
                <p:cNvPr id="9" name="Title 2"/>
                <p:cNvSpPr txBox="1">
                  <a:spLocks noRot="1" noChangeAspect="1" noMove="1" noResize="1" noEditPoints="1" noAdjustHandles="1" noChangeArrowheads="1" noChangeShapeType="1" noTextEdit="1"/>
                </p:cNvSpPr>
                <p:nvPr/>
              </p:nvSpPr>
              <p:spPr bwMode="auto">
                <a:xfrm>
                  <a:off x="6513901" y="1253249"/>
                  <a:ext cx="915571" cy="307777"/>
                </a:xfrm>
                <a:prstGeom prst="rect">
                  <a:avLst/>
                </a:prstGeom>
                <a:blipFill rotWithShape="1">
                  <a:blip r:embed="rId8"/>
                  <a:stretch>
                    <a:fillRect l="-9333" r="-3333" b="-22000"/>
                  </a:stretch>
                </a:blipFill>
                <a:ln w="9525">
                  <a:noFill/>
                  <a:miter lim="800000"/>
                  <a:headEnd/>
                  <a:tailEnd/>
                </a:ln>
              </p:spPr>
              <p:txBody>
                <a:bodyPr/>
                <a:lstStyle/>
                <a:p>
                  <a:r>
                    <a:rPr lang="en-US">
                      <a:noFill/>
                    </a:rPr>
                    <a:t> </a:t>
                  </a:r>
                </a:p>
              </p:txBody>
            </p:sp>
          </mc:Fallback>
        </mc:AlternateContent>
        <p:grpSp>
          <p:nvGrpSpPr>
            <p:cNvPr id="7" name="Group 6"/>
            <p:cNvGrpSpPr/>
            <p:nvPr/>
          </p:nvGrpSpPr>
          <p:grpSpPr>
            <a:xfrm>
              <a:off x="4563794" y="1546596"/>
              <a:ext cx="4343400" cy="2852978"/>
              <a:chOff x="160420" y="1424738"/>
              <a:chExt cx="4343400" cy="2852978"/>
            </a:xfrm>
          </p:grpSpPr>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507" t="4218" r="3143" b="1549"/>
              <a:stretch/>
            </p:blipFill>
            <p:spPr bwMode="auto">
              <a:xfrm>
                <a:off x="160420" y="1424738"/>
                <a:ext cx="4343400" cy="2852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bwMode="auto">
              <a:xfrm flipV="1">
                <a:off x="3026098" y="1470976"/>
                <a:ext cx="0" cy="2423160"/>
              </a:xfrm>
              <a:prstGeom prst="line">
                <a:avLst/>
              </a:prstGeom>
              <a:noFill/>
              <a:ln w="19050" cap="flat" cmpd="sng" algn="ctr">
                <a:solidFill>
                  <a:schemeClr val="tx1"/>
                </a:solidFill>
                <a:prstDash val="lgDash"/>
                <a:round/>
                <a:headEnd type="none"/>
                <a:tailEnd type="none"/>
              </a:ln>
              <a:effectLst/>
            </p:spPr>
          </p:cxnSp>
        </p:grpSp>
      </p:grpSp>
      <p:sp>
        <p:nvSpPr>
          <p:cNvPr id="16" name="Rectangle 15"/>
          <p:cNvSpPr/>
          <p:nvPr/>
        </p:nvSpPr>
        <p:spPr>
          <a:xfrm>
            <a:off x="1253359" y="5308497"/>
            <a:ext cx="7362496" cy="830997"/>
          </a:xfrm>
          <a:prstGeom prst="rect">
            <a:avLst/>
          </a:prstGeom>
        </p:spPr>
        <p:txBody>
          <a:bodyPr wrap="square">
            <a:spAutoFit/>
          </a:bodyPr>
          <a:lstStyle/>
          <a:p>
            <a:pPr marL="688975" lvl="1" indent="-342900">
              <a:spcBef>
                <a:spcPts val="0"/>
              </a:spcBef>
              <a:buSzPct val="75000"/>
              <a:buFont typeface="Wingdings" panose="05000000000000000000" pitchFamily="2" charset="2"/>
              <a:buChar char="Ø"/>
              <a:tabLst>
                <a:tab pos="346075" algn="l"/>
              </a:tabLst>
            </a:pPr>
            <a:r>
              <a:rPr lang="en-US" sz="2400" i="0" kern="0" dirty="0" smtClean="0">
                <a:solidFill>
                  <a:srgbClr val="B40000"/>
                </a:solidFill>
                <a:latin typeface="Calibri" panose="020F0502020204030204" pitchFamily="34" charset="0"/>
              </a:rPr>
              <a:t>Wetted </a:t>
            </a:r>
            <a:r>
              <a:rPr lang="en-US" sz="2400" i="0" kern="0" dirty="0">
                <a:solidFill>
                  <a:srgbClr val="B40000"/>
                </a:solidFill>
                <a:latin typeface="Calibri" panose="020F0502020204030204" pitchFamily="34" charset="0"/>
              </a:rPr>
              <a:t>area shows </a:t>
            </a:r>
            <a:r>
              <a:rPr lang="en-US" sz="2400" b="1" i="0" kern="0" dirty="0">
                <a:solidFill>
                  <a:srgbClr val="B40000"/>
                </a:solidFill>
                <a:latin typeface="Calibri" panose="020F0502020204030204" pitchFamily="34" charset="0"/>
              </a:rPr>
              <a:t>non-monotonic</a:t>
            </a:r>
            <a:r>
              <a:rPr lang="en-US" sz="2400" i="0" kern="0" dirty="0">
                <a:solidFill>
                  <a:srgbClr val="B40000"/>
                </a:solidFill>
                <a:latin typeface="Calibri" panose="020F0502020204030204" pitchFamily="34" charset="0"/>
              </a:rPr>
              <a:t> variation</a:t>
            </a:r>
          </a:p>
          <a:p>
            <a:pPr marL="688975" lvl="1" indent="-342900">
              <a:spcBef>
                <a:spcPts val="0"/>
              </a:spcBef>
              <a:buSzPct val="75000"/>
              <a:buFont typeface="Wingdings" panose="05000000000000000000" pitchFamily="2" charset="2"/>
              <a:buChar char="Ø"/>
              <a:tabLst>
                <a:tab pos="346075" algn="l"/>
              </a:tabLst>
            </a:pPr>
            <a:r>
              <a:rPr lang="en-US" sz="2400" i="0" dirty="0" smtClean="0">
                <a:solidFill>
                  <a:srgbClr val="B40000"/>
                </a:solidFill>
                <a:latin typeface="Calibri" panose="020F0502020204030204" pitchFamily="34" charset="0"/>
                <a:sym typeface="Symbol"/>
              </a:rPr>
              <a:t>Optimum </a:t>
            </a:r>
            <a:r>
              <a:rPr lang="en-US" sz="2400" i="0" dirty="0">
                <a:solidFill>
                  <a:srgbClr val="B40000"/>
                </a:solidFill>
                <a:latin typeface="Calibri" panose="020F0502020204030204" pitchFamily="34" charset="0"/>
                <a:sym typeface="Symbol"/>
              </a:rPr>
              <a:t>corrugation angle: </a:t>
            </a:r>
            <a:r>
              <a:rPr lang="en-US" sz="2400" b="1" i="0" dirty="0">
                <a:solidFill>
                  <a:srgbClr val="B40000"/>
                </a:solidFill>
                <a:latin typeface="Calibri" panose="020F0502020204030204" pitchFamily="34" charset="0"/>
              </a:rPr>
              <a:t>45</a:t>
            </a:r>
            <a:r>
              <a:rPr lang="en-US" sz="2400" b="1" i="0" dirty="0">
                <a:solidFill>
                  <a:srgbClr val="B40000"/>
                </a:solidFill>
                <a:latin typeface="Calibri" panose="020F0502020204030204" pitchFamily="34" charset="0"/>
                <a:sym typeface="Symbol"/>
              </a:rPr>
              <a:t>  </a:t>
            </a:r>
            <a:endParaRPr lang="en-US" sz="2400" b="1" i="0" dirty="0">
              <a:solidFill>
                <a:srgbClr val="B40000"/>
              </a:solidFill>
              <a:latin typeface="Calibri" panose="020F0502020204030204" pitchFamily="34" charset="0"/>
            </a:endParaRPr>
          </a:p>
        </p:txBody>
      </p:sp>
      <p:grpSp>
        <p:nvGrpSpPr>
          <p:cNvPr id="2053" name="Group 2052"/>
          <p:cNvGrpSpPr/>
          <p:nvPr/>
        </p:nvGrpSpPr>
        <p:grpSpPr>
          <a:xfrm>
            <a:off x="1433352" y="1441050"/>
            <a:ext cx="2744152" cy="2388892"/>
            <a:chOff x="1433352" y="1441050"/>
            <a:chExt cx="2744152" cy="2388892"/>
          </a:xfrm>
        </p:grpSpPr>
        <p:cxnSp>
          <p:nvCxnSpPr>
            <p:cNvPr id="25" name="Straight Connector 24"/>
            <p:cNvCxnSpPr/>
            <p:nvPr/>
          </p:nvCxnSpPr>
          <p:spPr bwMode="auto">
            <a:xfrm>
              <a:off x="1433352" y="1441050"/>
              <a:ext cx="0" cy="2372850"/>
            </a:xfrm>
            <a:prstGeom prst="line">
              <a:avLst/>
            </a:prstGeom>
            <a:noFill/>
            <a:ln w="9525" cap="flat" cmpd="sng" algn="ctr">
              <a:solidFill>
                <a:srgbClr val="7030A0"/>
              </a:solidFill>
              <a:prstDash val="solid"/>
              <a:round/>
              <a:headEnd type="none"/>
              <a:tailEnd type="none"/>
            </a:ln>
            <a:effectLst/>
          </p:spPr>
        </p:cxnSp>
        <p:cxnSp>
          <p:nvCxnSpPr>
            <p:cNvPr id="26" name="Straight Connector 25"/>
            <p:cNvCxnSpPr/>
            <p:nvPr/>
          </p:nvCxnSpPr>
          <p:spPr bwMode="auto">
            <a:xfrm>
              <a:off x="2610660" y="1451834"/>
              <a:ext cx="0" cy="2372850"/>
            </a:xfrm>
            <a:prstGeom prst="line">
              <a:avLst/>
            </a:prstGeom>
            <a:noFill/>
            <a:ln w="9525" cap="flat" cmpd="sng" algn="ctr">
              <a:solidFill>
                <a:srgbClr val="7030A0"/>
              </a:solidFill>
              <a:prstDash val="solid"/>
              <a:round/>
              <a:headEnd type="none"/>
              <a:tailEnd type="none"/>
            </a:ln>
            <a:effectLst/>
          </p:spPr>
        </p:cxnSp>
        <p:cxnSp>
          <p:nvCxnSpPr>
            <p:cNvPr id="27" name="Straight Connector 26"/>
            <p:cNvCxnSpPr/>
            <p:nvPr/>
          </p:nvCxnSpPr>
          <p:spPr bwMode="auto">
            <a:xfrm>
              <a:off x="3779935" y="1457092"/>
              <a:ext cx="0" cy="2372850"/>
            </a:xfrm>
            <a:prstGeom prst="line">
              <a:avLst/>
            </a:prstGeom>
            <a:noFill/>
            <a:ln w="9525" cap="flat" cmpd="sng" algn="ctr">
              <a:solidFill>
                <a:srgbClr val="7030A0"/>
              </a:solidFill>
              <a:prstDash val="solid"/>
              <a:round/>
              <a:headEnd type="none"/>
              <a:tailEnd type="none"/>
            </a:ln>
            <a:effectLst/>
          </p:spPr>
        </p:cxnSp>
        <p:sp>
          <p:nvSpPr>
            <p:cNvPr id="28" name="Title 2"/>
            <p:cNvSpPr txBox="1">
              <a:spLocks/>
            </p:cNvSpPr>
            <p:nvPr/>
          </p:nvSpPr>
          <p:spPr bwMode="auto">
            <a:xfrm>
              <a:off x="1462218" y="1768672"/>
              <a:ext cx="182742"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latin typeface="Calibri" panose="020F0502020204030204" pitchFamily="34" charset="0"/>
                </a:rPr>
                <a:t>50</a:t>
              </a:r>
              <a:endParaRPr lang="en-US" sz="1400" b="0" i="0" kern="0" dirty="0">
                <a:latin typeface="Calibri" panose="020F0502020204030204" pitchFamily="34" charset="0"/>
              </a:endParaRPr>
            </a:p>
          </p:txBody>
        </p:sp>
        <p:sp>
          <p:nvSpPr>
            <p:cNvPr id="30" name="Title 2"/>
            <p:cNvSpPr txBox="1">
              <a:spLocks/>
            </p:cNvSpPr>
            <p:nvPr/>
          </p:nvSpPr>
          <p:spPr bwMode="auto">
            <a:xfrm>
              <a:off x="2633881" y="2162588"/>
              <a:ext cx="274114"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latin typeface="Calibri" panose="020F0502020204030204" pitchFamily="34" charset="0"/>
                </a:rPr>
                <a:t>450</a:t>
              </a:r>
              <a:endParaRPr lang="en-US" sz="1400" b="0" i="0" kern="0" dirty="0">
                <a:latin typeface="Calibri" panose="020F0502020204030204" pitchFamily="34" charset="0"/>
              </a:endParaRPr>
            </a:p>
          </p:txBody>
        </p:sp>
        <p:sp>
          <p:nvSpPr>
            <p:cNvPr id="31" name="Title 2"/>
            <p:cNvSpPr txBox="1">
              <a:spLocks/>
            </p:cNvSpPr>
            <p:nvPr/>
          </p:nvSpPr>
          <p:spPr bwMode="auto">
            <a:xfrm>
              <a:off x="3812019" y="3478824"/>
              <a:ext cx="365485" cy="21544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latin typeface="Calibri" panose="020F0502020204030204" pitchFamily="34" charset="0"/>
                </a:rPr>
                <a:t>3969</a:t>
              </a:r>
              <a:endParaRPr lang="en-US" sz="1400" b="0" i="0" kern="0" dirty="0">
                <a:latin typeface="Calibri" panose="020F0502020204030204" pitchFamily="34" charset="0"/>
              </a:endParaRPr>
            </a:p>
          </p:txBody>
        </p:sp>
      </p:grpSp>
    </p:spTree>
    <p:extLst>
      <p:ext uri="{BB962C8B-B14F-4D97-AF65-F5344CB8AC3E}">
        <p14:creationId xmlns:p14="http://schemas.microsoft.com/office/powerpoint/2010/main" val="1662391702"/>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05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48823" y="578090"/>
                <a:ext cx="8543381" cy="5538376"/>
              </a:xfrm>
              <a:prstGeom prst="rect">
                <a:avLst/>
              </a:prstGeom>
              <a:noFill/>
            </p:spPr>
            <p:txBody>
              <a:bodyPr wrap="square" rtlCol="0">
                <a:spAutoFit/>
              </a:bodyPr>
              <a:lstStyle/>
              <a:p>
                <a:pPr marL="461963" indent="-344488">
                  <a:buSzPct val="90000"/>
                  <a:buFont typeface="Courier New" panose="02070309020205020404" pitchFamily="49" charset="0"/>
                  <a:buChar char="o"/>
                </a:pPr>
                <a:r>
                  <a:rPr lang="en-US" sz="2400" b="1" i="0" dirty="0" smtClean="0">
                    <a:solidFill>
                      <a:schemeClr val="tx1"/>
                    </a:solidFill>
                    <a:latin typeface="Calibri" panose="020F0502020204030204" pitchFamily="34" charset="0"/>
                  </a:rPr>
                  <a:t>VOF</a:t>
                </a:r>
                <a:r>
                  <a:rPr lang="en-US" sz="2000" i="0" dirty="0" smtClean="0">
                    <a:latin typeface="Calibri" panose="020F0502020204030204" pitchFamily="34" charset="0"/>
                  </a:rPr>
                  <a:t> simulations used to explore rivulet flow over </a:t>
                </a:r>
                <a:r>
                  <a:rPr lang="en-US" sz="2000" b="1" i="0" dirty="0" smtClean="0">
                    <a:solidFill>
                      <a:schemeClr val="tx1"/>
                    </a:solidFill>
                    <a:latin typeface="Calibri" panose="020F0502020204030204" pitchFamily="34" charset="0"/>
                  </a:rPr>
                  <a:t>corrugated sheet</a:t>
                </a:r>
              </a:p>
              <a:p>
                <a:pPr marL="461963" indent="-344488">
                  <a:spcBef>
                    <a:spcPts val="600"/>
                  </a:spcBef>
                  <a:buSzPct val="90000"/>
                  <a:buFont typeface="Courier New" panose="02070309020205020404" pitchFamily="49" charset="0"/>
                  <a:buChar char="o"/>
                </a:pPr>
                <a:r>
                  <a:rPr lang="en-US" sz="2400" b="1" i="0" dirty="0" smtClean="0">
                    <a:solidFill>
                      <a:schemeClr val="tx1"/>
                    </a:solidFill>
                    <a:latin typeface="Calibri" panose="020F0502020204030204" pitchFamily="34" charset="0"/>
                  </a:rPr>
                  <a:t>Good</a:t>
                </a:r>
                <a:r>
                  <a:rPr lang="en-US" sz="2000" b="1" i="0" dirty="0" smtClean="0">
                    <a:solidFill>
                      <a:schemeClr val="tx1"/>
                    </a:solidFill>
                    <a:latin typeface="Calibri" panose="020F0502020204030204" pitchFamily="34" charset="0"/>
                  </a:rPr>
                  <a:t> </a:t>
                </a:r>
                <a:r>
                  <a:rPr lang="en-US" sz="2000" i="0" dirty="0">
                    <a:latin typeface="Calibri" panose="020F0502020204030204" pitchFamily="34" charset="0"/>
                  </a:rPr>
                  <a:t>a</a:t>
                </a:r>
                <a:r>
                  <a:rPr lang="en-US" sz="2000" i="0" dirty="0" smtClean="0">
                    <a:latin typeface="Calibri" panose="020F0502020204030204" pitchFamily="34" charset="0"/>
                  </a:rPr>
                  <a:t>greement</a:t>
                </a:r>
                <a:r>
                  <a:rPr lang="en-US" sz="2000" b="1" i="0" dirty="0" smtClean="0">
                    <a:solidFill>
                      <a:srgbClr val="009900"/>
                    </a:solidFill>
                    <a:latin typeface="Calibri" panose="020F0502020204030204" pitchFamily="34" charset="0"/>
                  </a:rPr>
                  <a:t> </a:t>
                </a:r>
                <a:r>
                  <a:rPr lang="en-US" sz="2000" i="0" dirty="0" smtClean="0">
                    <a:latin typeface="Calibri" panose="020F0502020204030204" pitchFamily="34" charset="0"/>
                  </a:rPr>
                  <a:t>between experiments and VOF simulations</a:t>
                </a:r>
              </a:p>
              <a:p>
                <a:pPr marL="461963" indent="-344488">
                  <a:spcBef>
                    <a:spcPts val="600"/>
                  </a:spcBef>
                  <a:buSzPct val="120000"/>
                  <a:buFont typeface="Courier New" panose="02070309020205020404" pitchFamily="49" charset="0"/>
                  <a:buChar char="o"/>
                </a:pPr>
                <a:r>
                  <a:rPr lang="en-US" sz="2000" i="0" dirty="0" smtClean="0">
                    <a:latin typeface="Calibri" panose="020F0502020204030204" pitchFamily="34" charset="0"/>
                  </a:rPr>
                  <a:t>Results presented in terms of the </a:t>
                </a:r>
                <a:r>
                  <a:rPr lang="en-US" sz="2000" b="1" i="0" dirty="0" smtClean="0">
                    <a:solidFill>
                      <a:schemeClr val="tx1"/>
                    </a:solidFill>
                    <a:latin typeface="Calibri" panose="020F0502020204030204" pitchFamily="34" charset="0"/>
                  </a:rPr>
                  <a:t>Kapitza number: </a:t>
                </a:r>
                <a14:m>
                  <m:oMath xmlns:m="http://schemas.openxmlformats.org/officeDocument/2006/math">
                    <m:r>
                      <a:rPr lang="en-US" sz="2000" b="1" i="0" smtClean="0">
                        <a:solidFill>
                          <a:schemeClr val="tx1"/>
                        </a:solidFill>
                        <a:latin typeface="Cambria Math" panose="02040503050406030204" pitchFamily="18" charset="0"/>
                      </a:rPr>
                      <m:t>𝐊𝐚</m:t>
                    </m:r>
                    <m:r>
                      <a:rPr lang="en-US" sz="2000" b="1" i="1" smtClean="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𝝈</m:t>
                    </m:r>
                    <m:sSup>
                      <m:sSupPr>
                        <m:ctrlPr>
                          <a:rPr lang="en-US" sz="2000" b="1" i="1" smtClean="0">
                            <a:solidFill>
                              <a:schemeClr val="tx1"/>
                            </a:solidFill>
                            <a:latin typeface="Cambria Math" panose="02040503050406030204" pitchFamily="18" charset="0"/>
                          </a:rPr>
                        </m:ctrlPr>
                      </m:sSupPr>
                      <m:e>
                        <m:f>
                          <m:fPr>
                            <m:type m:val="lin"/>
                            <m:ctrlPr>
                              <a:rPr lang="en-US" sz="2000" b="1" i="1">
                                <a:solidFill>
                                  <a:schemeClr val="tx1"/>
                                </a:solidFill>
                                <a:latin typeface="Cambria Math" panose="02040503050406030204" pitchFamily="18" charset="0"/>
                              </a:rPr>
                            </m:ctrlPr>
                          </m:fPr>
                          <m:num>
                            <m:r>
                              <a:rPr lang="en-US" sz="2000" b="1">
                                <a:solidFill>
                                  <a:schemeClr val="tx1"/>
                                </a:solidFill>
                                <a:latin typeface="Cambria Math" panose="02040503050406030204" pitchFamily="18" charset="0"/>
                              </a:rPr>
                              <m:t>(</m:t>
                            </m:r>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𝝆</m:t>
                                </m:r>
                              </m:e>
                              <m:sub>
                                <m:r>
                                  <a:rPr lang="en-US" sz="2000" b="1" i="1">
                                    <a:solidFill>
                                      <a:schemeClr val="tx1"/>
                                    </a:solidFill>
                                    <a:latin typeface="Cambria Math" panose="02040503050406030204" pitchFamily="18" charset="0"/>
                                  </a:rPr>
                                  <m:t>𝒍</m:t>
                                </m:r>
                              </m:sub>
                            </m:sSub>
                          </m:num>
                          <m:den>
                            <m:r>
                              <a:rPr lang="en-US" sz="2000" b="1" i="1">
                                <a:solidFill>
                                  <a:schemeClr val="tx1"/>
                                </a:solidFill>
                                <a:latin typeface="Cambria Math" panose="02040503050406030204" pitchFamily="18" charset="0"/>
                              </a:rPr>
                              <m:t>𝒈</m:t>
                            </m:r>
                            <m:sSubSup>
                              <m:sSubSupPr>
                                <m:ctrlPr>
                                  <a:rPr lang="en-US" sz="2000" b="1" i="1">
                                    <a:solidFill>
                                      <a:schemeClr val="tx1"/>
                                    </a:solidFill>
                                    <a:latin typeface="Cambria Math" panose="02040503050406030204" pitchFamily="18" charset="0"/>
                                  </a:rPr>
                                </m:ctrlPr>
                              </m:sSubSupPr>
                              <m:e>
                                <m:r>
                                  <a:rPr lang="en-US" sz="2000" b="1" i="1">
                                    <a:solidFill>
                                      <a:schemeClr val="tx1"/>
                                    </a:solidFill>
                                    <a:latin typeface="Cambria Math" panose="02040503050406030204" pitchFamily="18" charset="0"/>
                                  </a:rPr>
                                  <m:t>𝝁</m:t>
                                </m:r>
                              </m:e>
                              <m:sub>
                                <m:r>
                                  <a:rPr lang="en-US" sz="2000" b="1" i="1">
                                    <a:solidFill>
                                      <a:schemeClr val="tx1"/>
                                    </a:solidFill>
                                    <a:latin typeface="Cambria Math" panose="02040503050406030204" pitchFamily="18" charset="0"/>
                                  </a:rPr>
                                  <m:t>𝒍</m:t>
                                </m:r>
                              </m:sub>
                              <m:sup>
                                <m:r>
                                  <a:rPr lang="en-US" sz="2000" b="1" i="1">
                                    <a:solidFill>
                                      <a:schemeClr val="tx1"/>
                                    </a:solidFill>
                                    <a:latin typeface="Cambria Math" panose="02040503050406030204" pitchFamily="18" charset="0"/>
                                  </a:rPr>
                                  <m:t>𝟒</m:t>
                                </m:r>
                              </m:sup>
                            </m:sSubSup>
                            <m:r>
                              <a:rPr lang="en-US" sz="2000" b="1">
                                <a:solidFill>
                                  <a:schemeClr val="tx1"/>
                                </a:solidFill>
                                <a:latin typeface="Cambria Math" panose="02040503050406030204" pitchFamily="18" charset="0"/>
                              </a:rPr>
                              <m:t>)</m:t>
                            </m:r>
                          </m:den>
                        </m:f>
                      </m:e>
                      <m:sup>
                        <m:f>
                          <m:fPr>
                            <m:type m:val="lin"/>
                            <m:ctrlPr>
                              <a:rPr lang="en-US" sz="2000" b="1" i="1" smtClean="0">
                                <a:solidFill>
                                  <a:schemeClr val="tx1"/>
                                </a:solidFill>
                                <a:latin typeface="Cambria Math" panose="02040503050406030204" pitchFamily="18" charset="0"/>
                              </a:rPr>
                            </m:ctrlPr>
                          </m:fPr>
                          <m:num>
                            <m:r>
                              <a:rPr lang="en-US" sz="2000" b="1" i="1" smtClean="0">
                                <a:solidFill>
                                  <a:schemeClr val="tx1"/>
                                </a:solidFill>
                                <a:latin typeface="Cambria Math" panose="02040503050406030204" pitchFamily="18" charset="0"/>
                              </a:rPr>
                              <m:t>𝟏</m:t>
                            </m:r>
                          </m:num>
                          <m:den>
                            <m:r>
                              <a:rPr lang="en-US" sz="2000" b="1" i="1" smtClean="0">
                                <a:solidFill>
                                  <a:schemeClr val="tx1"/>
                                </a:solidFill>
                                <a:latin typeface="Cambria Math" panose="02040503050406030204" pitchFamily="18" charset="0"/>
                              </a:rPr>
                              <m:t>𝟑</m:t>
                            </m:r>
                          </m:den>
                        </m:f>
                      </m:sup>
                    </m:sSup>
                  </m:oMath>
                </a14:m>
                <a:endParaRPr lang="en-US" sz="2000" b="1" i="0" dirty="0" smtClean="0">
                  <a:solidFill>
                    <a:schemeClr val="tx1"/>
                  </a:solidFill>
                  <a:latin typeface="Calibri" panose="020F0502020204030204" pitchFamily="34" charset="0"/>
                </a:endParaRPr>
              </a:p>
              <a:p>
                <a:pPr marL="461963" indent="-344488">
                  <a:spcBef>
                    <a:spcPts val="600"/>
                  </a:spcBef>
                  <a:buSzPct val="90000"/>
                  <a:buFont typeface="Courier New" panose="02070309020205020404" pitchFamily="49" charset="0"/>
                  <a:buChar char="o"/>
                </a:pPr>
                <a:r>
                  <a:rPr lang="en-US" sz="2400" b="1" i="0" dirty="0" smtClean="0">
                    <a:solidFill>
                      <a:schemeClr val="tx1"/>
                    </a:solidFill>
                    <a:latin typeface="Calibri" panose="020F0502020204030204" pitchFamily="34" charset="0"/>
                  </a:rPr>
                  <a:t>Scaling relations </a:t>
                </a:r>
                <a:r>
                  <a:rPr lang="en-US" sz="2000" i="0" dirty="0" smtClean="0">
                    <a:latin typeface="Calibri" panose="020F0502020204030204" pitchFamily="34" charset="0"/>
                  </a:rPr>
                  <a:t>for </a:t>
                </a:r>
                <a:r>
                  <a:rPr lang="en-US" sz="2400" i="0" dirty="0" smtClean="0">
                    <a:latin typeface="Calibri" panose="020F0502020204030204" pitchFamily="34" charset="0"/>
                  </a:rPr>
                  <a:t>interfacial </a:t>
                </a:r>
                <a:r>
                  <a:rPr lang="en-US" sz="2400" i="0" dirty="0">
                    <a:latin typeface="Calibri" panose="020F0502020204030204" pitchFamily="34" charset="0"/>
                  </a:rPr>
                  <a:t>and </a:t>
                </a:r>
                <a:r>
                  <a:rPr lang="en-US" sz="2400" i="0" dirty="0" smtClean="0">
                    <a:latin typeface="Calibri" panose="020F0502020204030204" pitchFamily="34" charset="0"/>
                  </a:rPr>
                  <a:t>wetted </a:t>
                </a:r>
                <a:r>
                  <a:rPr lang="en-US" sz="2400" i="0" dirty="0">
                    <a:latin typeface="Calibri" panose="020F0502020204030204" pitchFamily="34" charset="0"/>
                  </a:rPr>
                  <a:t>areas</a:t>
                </a:r>
              </a:p>
              <a:p>
                <a:pPr marL="687388" lvl="1" indent="-225425">
                  <a:buFont typeface="Symbol" panose="05050102010706020507" pitchFamily="18" charset="2"/>
                  <a:buChar char="-"/>
                </a:pPr>
                <a:r>
                  <a:rPr lang="en-US" sz="2000" i="0" dirty="0">
                    <a:latin typeface="Calibri" panose="020F0502020204030204" pitchFamily="34" charset="0"/>
                  </a:rPr>
                  <a:t>Solvent properties, flow rate and contact angle</a:t>
                </a:r>
              </a:p>
              <a:p>
                <a:pPr marL="461963" lvl="1" indent="-234950"/>
                <a:endParaRPr lang="en-US" sz="2000" b="1" i="0" dirty="0" smtClean="0">
                  <a:solidFill>
                    <a:srgbClr val="009900"/>
                  </a:solidFill>
                  <a:latin typeface="Calibri" panose="020F0502020204030204" pitchFamily="34" charset="0"/>
                </a:endParaRPr>
              </a:p>
              <a:p>
                <a:pPr lvl="1" indent="-339725">
                  <a:buSzPct val="85000"/>
                  <a:buFont typeface="Courier New" panose="02070309020205020404" pitchFamily="49" charset="0"/>
                  <a:buChar char="o"/>
                  <a:tabLst>
                    <a:tab pos="457200" algn="l"/>
                  </a:tabLst>
                </a:pPr>
                <a:r>
                  <a:rPr lang="en-US" sz="2400" b="1" i="0" dirty="0" smtClean="0">
                    <a:solidFill>
                      <a:schemeClr val="tx1"/>
                    </a:solidFill>
                    <a:latin typeface="Calibri" panose="020F0502020204030204" pitchFamily="34" charset="0"/>
                  </a:rPr>
                  <a:t>Interfacial area of rivulet</a:t>
                </a:r>
              </a:p>
              <a:p>
                <a:pPr marL="687388" lvl="2" indent="-225425">
                  <a:buFont typeface="Symbol" panose="05050102010706020507" pitchFamily="18" charset="2"/>
                  <a:buChar char="-"/>
                  <a:tabLst>
                    <a:tab pos="5486400" algn="l"/>
                  </a:tabLst>
                </a:pPr>
                <a:r>
                  <a:rPr lang="en-US" sz="2000" b="1" i="0" dirty="0" smtClean="0">
                    <a:solidFill>
                      <a:schemeClr val="tx1"/>
                    </a:solidFill>
                    <a:latin typeface="Calibri" panose="020F0502020204030204" pitchFamily="34" charset="0"/>
                  </a:rPr>
                  <a:t>decreases</a:t>
                </a:r>
                <a:r>
                  <a:rPr lang="en-US" sz="2000" i="0" dirty="0" smtClean="0">
                    <a:latin typeface="Calibri" panose="020F0502020204030204" pitchFamily="34" charset="0"/>
                  </a:rPr>
                  <a:t> with increased Ka </a:t>
                </a:r>
              </a:p>
              <a:p>
                <a:pPr marL="687388" lvl="2" indent="-225425">
                  <a:lnSpc>
                    <a:spcPct val="150000"/>
                  </a:lnSpc>
                  <a:buFont typeface="Symbol" panose="05050102010706020507" pitchFamily="18" charset="2"/>
                  <a:buChar char="-"/>
                  <a:tabLst>
                    <a:tab pos="5486400" algn="l"/>
                  </a:tabLst>
                </a:pPr>
                <a:r>
                  <a:rPr lang="en-US" sz="2000" b="1" i="0" dirty="0" smtClean="0">
                    <a:solidFill>
                      <a:schemeClr val="tx1"/>
                    </a:solidFill>
                    <a:latin typeface="Calibri" panose="020F0502020204030204" pitchFamily="34" charset="0"/>
                  </a:rPr>
                  <a:t>decreases</a:t>
                </a:r>
                <a:r>
                  <a:rPr lang="en-US" sz="2000" i="0" dirty="0" smtClean="0">
                    <a:solidFill>
                      <a:srgbClr val="FF0000"/>
                    </a:solidFill>
                    <a:latin typeface="Calibri" panose="020F0502020204030204" pitchFamily="34" charset="0"/>
                  </a:rPr>
                  <a:t> </a:t>
                </a:r>
                <a:r>
                  <a:rPr lang="en-US" sz="2000" i="0" dirty="0" smtClean="0">
                    <a:latin typeface="Calibri" panose="020F0502020204030204" pitchFamily="34" charset="0"/>
                  </a:rPr>
                  <a:t>with increased </a:t>
                </a:r>
                <a:r>
                  <a:rPr lang="en-US" sz="2000" i="0" dirty="0" smtClean="0">
                    <a:latin typeface="Calibri" panose="020F0502020204030204" pitchFamily="34" charset="0"/>
                    <a:sym typeface="Symbol"/>
                  </a:rPr>
                  <a:t></a:t>
                </a:r>
              </a:p>
              <a:p>
                <a:pPr marL="687388" lvl="2" indent="-225425">
                  <a:lnSpc>
                    <a:spcPct val="150000"/>
                  </a:lnSpc>
                  <a:buFont typeface="Symbol" panose="05050102010706020507" pitchFamily="18" charset="2"/>
                  <a:buChar char="-"/>
                  <a:tabLst>
                    <a:tab pos="5486400" algn="l"/>
                  </a:tabLst>
                </a:pPr>
                <a:endParaRPr lang="en-US" sz="2000" i="0" dirty="0" smtClean="0">
                  <a:latin typeface="Calibri" panose="020F0502020204030204" pitchFamily="34" charset="0"/>
                </a:endParaRPr>
              </a:p>
              <a:p>
                <a:pPr marL="461963" lvl="1" indent="-288925">
                  <a:lnSpc>
                    <a:spcPct val="150000"/>
                  </a:lnSpc>
                  <a:buSzPct val="85000"/>
                  <a:buFont typeface="Courier New" panose="02070309020205020404" pitchFamily="49" charset="0"/>
                  <a:buChar char="o"/>
                  <a:tabLst>
                    <a:tab pos="346075" algn="l"/>
                  </a:tabLst>
                </a:pPr>
                <a:r>
                  <a:rPr lang="en-US" sz="2400" b="1" i="0" dirty="0">
                    <a:solidFill>
                      <a:schemeClr val="tx1"/>
                    </a:solidFill>
                    <a:latin typeface="Calibri" panose="020F0502020204030204" pitchFamily="34" charset="0"/>
                  </a:rPr>
                  <a:t>Corrugation angle </a:t>
                </a:r>
                <a:endParaRPr lang="en-US" sz="2400" b="1" i="0" dirty="0" smtClean="0">
                  <a:solidFill>
                    <a:schemeClr val="tx1"/>
                  </a:solidFill>
                  <a:latin typeface="Calibri" panose="020F0502020204030204" pitchFamily="34" charset="0"/>
                </a:endParaRPr>
              </a:p>
              <a:p>
                <a:pPr marL="687388" lvl="1" indent="-225425">
                  <a:lnSpc>
                    <a:spcPct val="150000"/>
                  </a:lnSpc>
                  <a:buFont typeface="Calibri" panose="020F0502020204030204" pitchFamily="34" charset="0"/>
                  <a:buChar char="–"/>
                  <a:tabLst>
                    <a:tab pos="346075" algn="l"/>
                  </a:tabLst>
                </a:pPr>
                <a:r>
                  <a:rPr lang="en-US" sz="2000" b="1" i="0" dirty="0">
                    <a:solidFill>
                      <a:schemeClr val="tx1"/>
                    </a:solidFill>
                    <a:latin typeface="Calibri" panose="020F0502020204030204" pitchFamily="34" charset="0"/>
                  </a:rPr>
                  <a:t>Non-monotonic</a:t>
                </a:r>
                <a:r>
                  <a:rPr lang="en-US" sz="2000" b="1" i="0" dirty="0">
                    <a:solidFill>
                      <a:srgbClr val="FF0000"/>
                    </a:solidFill>
                    <a:latin typeface="Calibri" panose="020F0502020204030204" pitchFamily="34" charset="0"/>
                  </a:rPr>
                  <a:t> </a:t>
                </a:r>
                <a:r>
                  <a:rPr lang="en-US" sz="2000" i="0" dirty="0">
                    <a:latin typeface="Calibri" panose="020F0502020204030204" pitchFamily="34" charset="0"/>
                  </a:rPr>
                  <a:t>variation of wetted area</a:t>
                </a:r>
              </a:p>
              <a:p>
                <a:pPr marL="687388" lvl="1" indent="-225425">
                  <a:lnSpc>
                    <a:spcPct val="150000"/>
                  </a:lnSpc>
                  <a:buFont typeface="Calibri" panose="020F0502020204030204" pitchFamily="34" charset="0"/>
                  <a:buChar char="–"/>
                  <a:tabLst>
                    <a:tab pos="346075" algn="l"/>
                  </a:tabLst>
                </a:pPr>
                <a:r>
                  <a:rPr lang="en-US" sz="2000" i="0" dirty="0" smtClean="0">
                    <a:latin typeface="Calibri" panose="020F0502020204030204" pitchFamily="34" charset="0"/>
                    <a:sym typeface="Symbol"/>
                  </a:rPr>
                  <a:t>Optimum </a:t>
                </a:r>
                <a:r>
                  <a:rPr lang="en-US" sz="2000" i="0" dirty="0">
                    <a:latin typeface="Calibri" panose="020F0502020204030204" pitchFamily="34" charset="0"/>
                    <a:sym typeface="Symbol"/>
                  </a:rPr>
                  <a:t>corrugation </a:t>
                </a:r>
                <a:r>
                  <a:rPr lang="en-US" sz="2000" i="0" dirty="0" smtClean="0">
                    <a:latin typeface="Calibri" panose="020F0502020204030204" pitchFamily="34" charset="0"/>
                    <a:sym typeface="Symbol"/>
                  </a:rPr>
                  <a:t>angle: </a:t>
                </a:r>
                <a:r>
                  <a:rPr lang="en-US" sz="2000" b="1" i="0" dirty="0">
                    <a:solidFill>
                      <a:schemeClr val="tx1"/>
                    </a:solidFill>
                    <a:latin typeface="Calibri" panose="020F0502020204030204" pitchFamily="34" charset="0"/>
                  </a:rPr>
                  <a:t>45</a:t>
                </a:r>
                <a:r>
                  <a:rPr lang="en-US" sz="2000" b="1" i="0" dirty="0">
                    <a:solidFill>
                      <a:schemeClr val="tx1"/>
                    </a:solidFill>
                    <a:latin typeface="Calibri" panose="020F0502020204030204" pitchFamily="34" charset="0"/>
                    <a:sym typeface="Symbol"/>
                  </a:rPr>
                  <a:t></a:t>
                </a:r>
                <a:r>
                  <a:rPr lang="en-US" sz="2000" b="1" i="0" dirty="0" smtClean="0">
                    <a:solidFill>
                      <a:schemeClr val="tx1"/>
                    </a:solidFill>
                    <a:latin typeface="Calibri" panose="020F0502020204030204" pitchFamily="34" charset="0"/>
                    <a:sym typeface="Symbol"/>
                  </a:rPr>
                  <a:t>  </a:t>
                </a:r>
                <a:endParaRPr lang="en-US" sz="2000" b="1" i="0" dirty="0">
                  <a:solidFill>
                    <a:schemeClr val="tx1"/>
                  </a:solidFill>
                  <a:latin typeface="Calibri" panose="020F050202020403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8823" y="578090"/>
                <a:ext cx="8543381" cy="5538376"/>
              </a:xfrm>
              <a:prstGeom prst="rect">
                <a:avLst/>
              </a:prstGeom>
              <a:blipFill rotWithShape="1">
                <a:blip r:embed="rId2"/>
                <a:stretch>
                  <a:fillRect t="-881" b="-220"/>
                </a:stretch>
              </a:blipFill>
            </p:spPr>
            <p:txBody>
              <a:bodyPr/>
              <a:lstStyle/>
              <a:p>
                <a:r>
                  <a:rPr lang="en-US">
                    <a:noFill/>
                  </a:rPr>
                  <a:t> </a:t>
                </a:r>
              </a:p>
            </p:txBody>
          </p:sp>
        </mc:Fallback>
      </mc:AlternateContent>
      <p:sp>
        <p:nvSpPr>
          <p:cNvPr id="3" name="Title 2"/>
          <p:cNvSpPr>
            <a:spLocks noGrp="1"/>
          </p:cNvSpPr>
          <p:nvPr>
            <p:ph type="title"/>
          </p:nvPr>
        </p:nvSpPr>
        <p:spPr>
          <a:xfrm>
            <a:off x="457200" y="-2717"/>
            <a:ext cx="8229600" cy="549275"/>
          </a:xfrm>
        </p:spPr>
        <p:txBody>
          <a:bodyPr>
            <a:normAutofit/>
          </a:bodyPr>
          <a:lstStyle/>
          <a:p>
            <a:pPr>
              <a:spcBef>
                <a:spcPts val="0"/>
              </a:spcBef>
            </a:pPr>
            <a:r>
              <a:rPr lang="en-US" dirty="0">
                <a:latin typeface="Calibri" panose="020F0502020204030204" pitchFamily="34" charset="0"/>
              </a:rPr>
              <a:t>Conclusion</a:t>
            </a:r>
          </a:p>
        </p:txBody>
      </p:sp>
      <p:grpSp>
        <p:nvGrpSpPr>
          <p:cNvPr id="6" name="Group 5"/>
          <p:cNvGrpSpPr>
            <a:grpSpLocks noChangeAspect="1"/>
          </p:cNvGrpSpPr>
          <p:nvPr/>
        </p:nvGrpSpPr>
        <p:grpSpPr>
          <a:xfrm>
            <a:off x="6216216" y="4375444"/>
            <a:ext cx="2743200" cy="1851164"/>
            <a:chOff x="4561426" y="1948502"/>
            <a:chExt cx="4343400" cy="2931009"/>
          </a:xfrm>
        </p:grpSpPr>
        <p:pic>
          <p:nvPicPr>
            <p:cNvPr id="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9" t="3103" r="3131" b="1241"/>
            <a:stretch/>
          </p:blipFill>
          <p:spPr bwMode="auto">
            <a:xfrm>
              <a:off x="4561426" y="1948502"/>
              <a:ext cx="4343400" cy="293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Title 2"/>
                <p:cNvSpPr txBox="1">
                  <a:spLocks/>
                </p:cNvSpPr>
                <p:nvPr/>
              </p:nvSpPr>
              <p:spPr bwMode="auto">
                <a:xfrm>
                  <a:off x="5443702" y="4027980"/>
                  <a:ext cx="2947331" cy="34112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t>contact angle </a:t>
                  </a:r>
                  <a14:m>
                    <m:oMath xmlns:m="http://schemas.openxmlformats.org/officeDocument/2006/math">
                      <m:r>
                        <a:rPr lang="en-US" sz="1400" b="0" i="1" kern="0" smtClean="0">
                          <a:latin typeface="Cambria Math" panose="02040503050406030204" pitchFamily="18" charset="0"/>
                        </a:rPr>
                        <m:t>(</m:t>
                      </m:r>
                      <m:r>
                        <a:rPr lang="en-US" sz="1400" b="0" i="1" kern="0" smtClean="0">
                          <a:latin typeface="Cambria Math"/>
                        </a:rPr>
                        <m:t>𝛾</m:t>
                      </m:r>
                      <m:r>
                        <a:rPr lang="en-US" sz="1400" b="0" i="1" kern="0" smtClean="0">
                          <a:latin typeface="Cambria Math" panose="02040503050406030204" pitchFamily="18" charset="0"/>
                        </a:rPr>
                        <m:t>)</m:t>
                      </m:r>
                      <m:r>
                        <a:rPr lang="en-US" sz="1400" b="0" i="1" kern="0" smtClean="0">
                          <a:latin typeface="Cambria Math"/>
                        </a:rPr>
                        <m:t>=30°</m:t>
                      </m:r>
                    </m:oMath>
                  </a14:m>
                  <a:endParaRPr lang="en-US" sz="1400" b="0" i="0" kern="0" dirty="0">
                    <a:latin typeface="Calibri" panose="020F0502020204030204" pitchFamily="34" charset="0"/>
                  </a:endParaRPr>
                </a:p>
              </p:txBody>
            </p:sp>
          </mc:Choice>
          <mc:Fallback xmlns="">
            <p:sp>
              <p:nvSpPr>
                <p:cNvPr id="9" name="Title 2"/>
                <p:cNvSpPr txBox="1">
                  <a:spLocks noRot="1" noChangeAspect="1" noMove="1" noResize="1" noEditPoints="1" noAdjustHandles="1" noChangeArrowheads="1" noChangeShapeType="1" noTextEdit="1"/>
                </p:cNvSpPr>
                <p:nvPr/>
              </p:nvSpPr>
              <p:spPr bwMode="auto">
                <a:xfrm>
                  <a:off x="5443702" y="4027980"/>
                  <a:ext cx="2947331" cy="341120"/>
                </a:xfrm>
                <a:prstGeom prst="rect">
                  <a:avLst/>
                </a:prstGeom>
                <a:blipFill rotWithShape="0">
                  <a:blip r:embed="rId4"/>
                  <a:stretch>
                    <a:fillRect l="-5574" t="-25714" r="-2623" b="-51429"/>
                  </a:stretch>
                </a:blipFill>
                <a:ln w="9525">
                  <a:noFill/>
                  <a:miter lim="800000"/>
                  <a:headEnd/>
                  <a:tailEnd/>
                </a:ln>
              </p:spPr>
              <p:txBody>
                <a:bodyPr/>
                <a:lstStyle/>
                <a:p>
                  <a:r>
                    <a:rPr lang="en-US">
                      <a:noFill/>
                    </a:rPr>
                    <a:t> </a:t>
                  </a:r>
                </a:p>
              </p:txBody>
            </p:sp>
          </mc:Fallback>
        </mc:AlternateContent>
      </p:gr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87" t="2924" r="1229"/>
          <a:stretch/>
        </p:blipFill>
        <p:spPr bwMode="auto">
          <a:xfrm>
            <a:off x="6253365" y="2400760"/>
            <a:ext cx="268466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9042648"/>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3603" y="76200"/>
            <a:ext cx="8229600" cy="584775"/>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sz="3200" b="1" kern="1200">
                <a:ln>
                  <a:noFill/>
                </a:ln>
                <a:solidFill>
                  <a:srgbClr val="003399"/>
                </a:solidFill>
                <a:latin typeface="+mj-lt"/>
                <a:ea typeface="+mj-ea"/>
                <a:cs typeface="+mj-cs"/>
              </a:defRPr>
            </a:lvl1pPr>
          </a:lstStyle>
          <a:p>
            <a:r>
              <a:rPr lang="en-US" i="0" dirty="0" smtClean="0">
                <a:latin typeface="Calibri" panose="020F0502020204030204" pitchFamily="34" charset="0"/>
              </a:rPr>
              <a:t>Acknowledgments</a:t>
            </a:r>
            <a:endParaRPr lang="en-US" i="0" dirty="0">
              <a:latin typeface="Calibri" panose="020F0502020204030204" pitchFamily="34" charset="0"/>
            </a:endParaRPr>
          </a:p>
        </p:txBody>
      </p:sp>
      <p:sp>
        <p:nvSpPr>
          <p:cNvPr id="4" name="Content Placeholder 5"/>
          <p:cNvSpPr txBox="1">
            <a:spLocks/>
          </p:cNvSpPr>
          <p:nvPr/>
        </p:nvSpPr>
        <p:spPr>
          <a:xfrm>
            <a:off x="382656" y="3849415"/>
            <a:ext cx="8367208" cy="2092881"/>
          </a:xfrm>
          <a:prstGeom prst="rect">
            <a:avLst/>
          </a:prstGeom>
        </p:spPr>
        <p:txBody>
          <a:bodyPr wrap="square">
            <a:spAutoFit/>
          </a:bodyPr>
          <a:lstStyle>
            <a:lvl1pPr marL="342900" indent="-342900" algn="l" defTabSz="914400" rtl="0" eaLnBrk="1" latinLnBrk="0" hangingPunct="1">
              <a:spcBef>
                <a:spcPct val="20000"/>
              </a:spcBef>
              <a:buFont typeface="Arial" pitchFamily="34" charset="0"/>
              <a:buChar char="•"/>
              <a:defRPr sz="2600" b="1" kern="1200">
                <a:ln>
                  <a:noFill/>
                </a:ln>
                <a:solidFill>
                  <a:schemeClr val="tx1"/>
                </a:solidFill>
                <a:latin typeface="+mn-lt"/>
                <a:ea typeface="+mn-ea"/>
                <a:cs typeface="+mn-cs"/>
              </a:defRPr>
            </a:lvl1pPr>
            <a:lvl2pPr marL="742950" indent="-279400" algn="l" defTabSz="914400" rtl="0" eaLnBrk="1" latinLnBrk="0" hangingPunct="1">
              <a:spcBef>
                <a:spcPct val="20000"/>
              </a:spcBef>
              <a:buFont typeface="Arial" pitchFamily="34" charset="0"/>
              <a:buChar char="–"/>
              <a:defRPr sz="2400" kern="1200">
                <a:ln>
                  <a:noFill/>
                </a:ln>
                <a:solidFill>
                  <a:schemeClr val="tx1"/>
                </a:solidFill>
                <a:latin typeface="+mn-lt"/>
                <a:ea typeface="+mn-ea"/>
                <a:cs typeface="+mn-cs"/>
              </a:defRPr>
            </a:lvl2pPr>
            <a:lvl3pPr marL="1090613" indent="-228600" algn="l" defTabSz="914400" rtl="0" eaLnBrk="1" latinLnBrk="0" hangingPunct="1">
              <a:spcBef>
                <a:spcPct val="20000"/>
              </a:spcBef>
              <a:buFont typeface="Arial" pitchFamily="34" charset="0"/>
              <a:buChar char="•"/>
              <a:defRPr sz="2200" kern="1200">
                <a:ln>
                  <a:noFill/>
                </a:ln>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1300" i="0" dirty="0">
                <a:solidFill>
                  <a:srgbClr val="003399"/>
                </a:solidFill>
                <a:latin typeface="Calibri" panose="020F0502020204030204" pitchFamily="34" charset="0"/>
                <a:ea typeface="+mj-ea"/>
                <a:cs typeface="+mj-cs"/>
              </a:rPr>
              <a:t>Disclaimer: </a:t>
            </a:r>
            <a:r>
              <a:rPr lang="en-US" sz="1300" b="0" i="0" dirty="0" smtClean="0">
                <a:latin typeface="Calibri" panose="020F0502020204030204" pitchFamily="34" charset="0"/>
              </a:rPr>
              <a:t>This work is made available by an agency of the United States Government. Neither the United States Government, the Department of Energy, the National Energy Technology Laboratory, nor any of their employees, makes any warranty, express or implied, including warranties of merchantability and fitness for a particular purpose,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 by the United States Government, the Department of Energy, or the National Energy Technology Laboratory. The views and opinions of authors expressed herein do not necessarily state or reflect those of the United States Government, the Department of Energy, or the National Energy Technology Laboratory, and shall not be used for advertising or product endorsement purposes.</a:t>
            </a:r>
            <a:endParaRPr lang="en-US" sz="1300" b="0" i="0" dirty="0">
              <a:latin typeface="Calibri" panose="020F0502020204030204" pitchFamily="34" charset="0"/>
            </a:endParaRPr>
          </a:p>
        </p:txBody>
      </p:sp>
      <p:sp>
        <p:nvSpPr>
          <p:cNvPr id="5" name="TextBox 4"/>
          <p:cNvSpPr txBox="1"/>
          <p:nvPr/>
        </p:nvSpPr>
        <p:spPr>
          <a:xfrm>
            <a:off x="1290155" y="948555"/>
            <a:ext cx="6584732" cy="1892826"/>
          </a:xfrm>
          <a:prstGeom prst="rect">
            <a:avLst/>
          </a:prstGeom>
          <a:noFill/>
        </p:spPr>
        <p:txBody>
          <a:bodyPr wrap="square" rtlCol="0">
            <a:spAutoFit/>
          </a:bodyPr>
          <a:lstStyle/>
          <a:p>
            <a:pPr marL="285750" indent="-285750">
              <a:lnSpc>
                <a:spcPct val="150000"/>
              </a:lnSpc>
              <a:buFont typeface="Calibri" panose="020F0502020204030204" pitchFamily="34" charset="0"/>
              <a:buChar char="–"/>
            </a:pPr>
            <a:r>
              <a:rPr lang="en-US" sz="2600" b="1" i="0" dirty="0" smtClean="0">
                <a:latin typeface="Calibri" panose="020F0502020204030204" pitchFamily="34" charset="0"/>
              </a:rPr>
              <a:t>Carbon Capture Simulation Initiative (CCSI)</a:t>
            </a:r>
          </a:p>
          <a:p>
            <a:pPr marL="285750" indent="-285750">
              <a:lnSpc>
                <a:spcPct val="150000"/>
              </a:lnSpc>
              <a:buFont typeface="Calibri" panose="020F0502020204030204" pitchFamily="34" charset="0"/>
              <a:buChar char="–"/>
            </a:pPr>
            <a:r>
              <a:rPr lang="en-US" sz="2600" b="1" i="0" dirty="0">
                <a:latin typeface="Calibri" panose="020F0502020204030204" pitchFamily="34" charset="0"/>
              </a:rPr>
              <a:t>NETL Supercomputer ‘Joule’</a:t>
            </a:r>
          </a:p>
          <a:p>
            <a:pPr marL="285750" indent="-285750">
              <a:lnSpc>
                <a:spcPct val="150000"/>
              </a:lnSpc>
              <a:buFont typeface="Calibri" panose="020F0502020204030204" pitchFamily="34" charset="0"/>
              <a:buChar char="–"/>
            </a:pPr>
            <a:r>
              <a:rPr lang="en-US" sz="2600" b="1" i="0" dirty="0" smtClean="0">
                <a:latin typeface="Calibri" panose="020F0502020204030204" pitchFamily="34" charset="0"/>
              </a:rPr>
              <a:t>CCSI Task 3&amp;4 Team</a:t>
            </a:r>
          </a:p>
        </p:txBody>
      </p:sp>
    </p:spTree>
    <p:extLst>
      <p:ext uri="{BB962C8B-B14F-4D97-AF65-F5344CB8AC3E}">
        <p14:creationId xmlns:p14="http://schemas.microsoft.com/office/powerpoint/2010/main" val="879177972"/>
      </p:ext>
    </p:extLst>
  </p:cSld>
  <p:clrMapOvr>
    <a:masterClrMapping/>
  </p:clrMapOvr>
  <p:transition spd="med"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645829841"/>
      </p:ext>
    </p:extLst>
  </p:cSld>
  <p:clrMapOvr>
    <a:masterClrMapping/>
  </p:clrMapOvr>
  <p:transition spd="med"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Effect of Solvent Flow Rate (Q)</a:t>
            </a:r>
            <a:endParaRPr lang="en-US" dirty="0"/>
          </a:p>
        </p:txBody>
      </p:sp>
      <p:grpSp>
        <p:nvGrpSpPr>
          <p:cNvPr id="7" name="Group 6"/>
          <p:cNvGrpSpPr/>
          <p:nvPr/>
        </p:nvGrpSpPr>
        <p:grpSpPr>
          <a:xfrm>
            <a:off x="282993" y="661986"/>
            <a:ext cx="4205663" cy="1016409"/>
            <a:chOff x="1216443" y="642936"/>
            <a:chExt cx="4205663" cy="1016409"/>
          </a:xfrm>
        </p:grpSpPr>
        <mc:AlternateContent xmlns:mc="http://schemas.openxmlformats.org/markup-compatibility/2006" xmlns:a14="http://schemas.microsoft.com/office/drawing/2010/main">
          <mc:Choice Requires="a14">
            <p:sp>
              <p:nvSpPr>
                <p:cNvPr id="8" name="TextBox 7"/>
                <p:cNvSpPr txBox="1"/>
                <p:nvPr/>
              </p:nvSpPr>
              <p:spPr bwMode="auto">
                <a:xfrm>
                  <a:off x="3521868" y="642936"/>
                  <a:ext cx="1900238" cy="101640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a:rPr lang="en-US" sz="2000" b="0" i="1" kern="0" smtClean="0">
                            <a:solidFill>
                              <a:schemeClr val="tx1"/>
                            </a:solidFill>
                            <a:latin typeface="Cambria Math"/>
                            <a:cs typeface="+mn-cs"/>
                          </a:rPr>
                          <m:t>𝜇</m:t>
                        </m:r>
                        <m:r>
                          <a:rPr lang="en-US" sz="2000" b="0" i="1" kern="0" smtClean="0">
                            <a:solidFill>
                              <a:schemeClr val="tx1"/>
                            </a:solidFill>
                            <a:latin typeface="Cambria Math"/>
                            <a:cs typeface="+mn-cs"/>
                          </a:rPr>
                          <m:t>=3.705 </m:t>
                        </m:r>
                        <m:r>
                          <a:rPr lang="en-US" sz="2000" b="0" i="1" kern="0" smtClean="0">
                            <a:solidFill>
                              <a:schemeClr val="tx1"/>
                            </a:solidFill>
                            <a:latin typeface="Cambria Math"/>
                            <a:cs typeface="+mn-cs"/>
                          </a:rPr>
                          <m:t>𝑚</m:t>
                        </m:r>
                        <m:r>
                          <m:rPr>
                            <m:sty m:val="p"/>
                          </m:rPr>
                          <a:rPr lang="en-US" sz="2000" b="0" i="0" kern="0" smtClean="0">
                            <a:solidFill>
                              <a:schemeClr val="tx1"/>
                            </a:solidFill>
                            <a:latin typeface="Cambria Math"/>
                            <a:cs typeface="+mn-cs"/>
                          </a:rPr>
                          <m:t>PaS</m:t>
                        </m:r>
                      </m:oMath>
                    </m:oMathPara>
                  </a14:m>
                  <a:endParaRPr lang="en-US" sz="2000" i="0" kern="0" dirty="0" smtClean="0">
                    <a:solidFill>
                      <a:schemeClr val="tx1"/>
                    </a:solidFill>
                    <a:latin typeface="+mn-lt"/>
                    <a:cs typeface="+mn-cs"/>
                  </a:endParaRPr>
                </a:p>
                <a:p>
                  <a:pPr>
                    <a:spcBef>
                      <a:spcPts val="0"/>
                    </a:spcBef>
                  </a:pPr>
                  <a14:m>
                    <m:oMathPara xmlns:m="http://schemas.openxmlformats.org/officeDocument/2006/math">
                      <m:oMathParaPr>
                        <m:jc m:val="centerGroup"/>
                      </m:oMathParaPr>
                      <m:oMath xmlns:m="http://schemas.openxmlformats.org/officeDocument/2006/math">
                        <m:r>
                          <a:rPr lang="en-US" sz="2000" b="0" i="1" kern="0" smtClean="0">
                            <a:solidFill>
                              <a:schemeClr val="tx1"/>
                            </a:solidFill>
                            <a:latin typeface="Cambria Math"/>
                            <a:cs typeface="+mn-cs"/>
                          </a:rPr>
                          <m:t>𝜎</m:t>
                        </m:r>
                        <m:r>
                          <a:rPr lang="en-US" sz="2000" b="0" i="1" kern="0" smtClean="0">
                            <a:solidFill>
                              <a:schemeClr val="tx1"/>
                            </a:solidFill>
                            <a:latin typeface="Cambria Math"/>
                            <a:cs typeface="+mn-cs"/>
                          </a:rPr>
                          <m:t>=54.8 </m:t>
                        </m:r>
                        <m:r>
                          <a:rPr lang="en-US" sz="2000" b="0" i="1" kern="0" smtClean="0">
                            <a:solidFill>
                              <a:schemeClr val="tx1"/>
                            </a:solidFill>
                            <a:latin typeface="Cambria Math"/>
                            <a:cs typeface="+mn-cs"/>
                          </a:rPr>
                          <m:t>𝑚</m:t>
                        </m:r>
                        <m:r>
                          <m:rPr>
                            <m:sty m:val="p"/>
                          </m:rPr>
                          <a:rPr lang="en-US" sz="2000" b="0" i="0" kern="0" smtClean="0">
                            <a:solidFill>
                              <a:schemeClr val="tx1"/>
                            </a:solidFill>
                            <a:latin typeface="Cambria Math"/>
                            <a:cs typeface="+mn-cs"/>
                          </a:rPr>
                          <m:t>N</m:t>
                        </m:r>
                        <m:r>
                          <a:rPr lang="en-US" sz="2000" b="0" i="0" kern="0" smtClean="0">
                            <a:solidFill>
                              <a:schemeClr val="tx1"/>
                            </a:solidFill>
                            <a:latin typeface="Cambria Math"/>
                            <a:cs typeface="+mn-cs"/>
                          </a:rPr>
                          <m:t>/</m:t>
                        </m:r>
                        <m:r>
                          <m:rPr>
                            <m:sty m:val="p"/>
                          </m:rPr>
                          <a:rPr lang="en-US" sz="2000" b="0" i="0" kern="0" smtClean="0">
                            <a:solidFill>
                              <a:schemeClr val="tx1"/>
                            </a:solidFill>
                            <a:latin typeface="Cambria Math"/>
                            <a:cs typeface="+mn-cs"/>
                          </a:rPr>
                          <m:t>m</m:t>
                        </m:r>
                      </m:oMath>
                    </m:oMathPara>
                  </a14:m>
                  <a:endParaRPr lang="en-US" sz="2000" i="0" kern="0" dirty="0" smtClean="0">
                    <a:solidFill>
                      <a:schemeClr val="tx1"/>
                    </a:solidFill>
                    <a:latin typeface="+mn-lt"/>
                    <a:cs typeface="+mn-cs"/>
                  </a:endParaRPr>
                </a:p>
                <a:p>
                  <a:pPr>
                    <a:spcBef>
                      <a:spcPts val="0"/>
                    </a:spcBef>
                  </a:pPr>
                  <a14:m>
                    <m:oMathPara xmlns:m="http://schemas.openxmlformats.org/officeDocument/2006/math">
                      <m:oMathParaPr>
                        <m:jc m:val="centerGroup"/>
                      </m:oMathParaPr>
                      <m:oMath xmlns:m="http://schemas.openxmlformats.org/officeDocument/2006/math">
                        <m:r>
                          <a:rPr lang="en-US" sz="2000" b="0" i="1" kern="0" smtClean="0">
                            <a:solidFill>
                              <a:schemeClr val="tx1"/>
                            </a:solidFill>
                            <a:latin typeface="Cambria Math"/>
                            <a:cs typeface="+mn-cs"/>
                          </a:rPr>
                          <m:t>𝜌</m:t>
                        </m:r>
                        <m:r>
                          <a:rPr lang="en-US" sz="2000" b="0" i="1" kern="0" smtClean="0">
                            <a:solidFill>
                              <a:schemeClr val="tx1"/>
                            </a:solidFill>
                            <a:latin typeface="Cambria Math"/>
                            <a:cs typeface="+mn-cs"/>
                          </a:rPr>
                          <m:t>=979 </m:t>
                        </m:r>
                        <m:r>
                          <m:rPr>
                            <m:sty m:val="p"/>
                          </m:rPr>
                          <a:rPr lang="en-US" sz="2000" b="0" i="0" kern="0" smtClean="0">
                            <a:solidFill>
                              <a:schemeClr val="tx1"/>
                            </a:solidFill>
                            <a:latin typeface="Cambria Math"/>
                            <a:cs typeface="+mn-cs"/>
                          </a:rPr>
                          <m:t>kg</m:t>
                        </m:r>
                        <m:r>
                          <m:rPr>
                            <m:lit/>
                          </m:rPr>
                          <a:rPr lang="en-US" sz="2000" b="0" i="1" kern="0" smtClean="0">
                            <a:solidFill>
                              <a:schemeClr val="tx1"/>
                            </a:solidFill>
                            <a:latin typeface="Cambria Math"/>
                            <a:cs typeface="+mn-cs"/>
                          </a:rPr>
                          <m:t>/</m:t>
                        </m:r>
                        <m:sSup>
                          <m:sSupPr>
                            <m:ctrlPr>
                              <a:rPr lang="en-US" sz="2000" i="1" kern="0" smtClean="0">
                                <a:solidFill>
                                  <a:schemeClr val="tx1"/>
                                </a:solidFill>
                                <a:latin typeface="Cambria Math" panose="02040503050406030204" pitchFamily="18" charset="0"/>
                                <a:cs typeface="+mn-cs"/>
                              </a:rPr>
                            </m:ctrlPr>
                          </m:sSupPr>
                          <m:e>
                            <m:r>
                              <m:rPr>
                                <m:sty m:val="p"/>
                              </m:rPr>
                              <a:rPr lang="en-US" sz="2000" b="0" i="0" kern="0" smtClean="0">
                                <a:solidFill>
                                  <a:schemeClr val="tx1"/>
                                </a:solidFill>
                                <a:latin typeface="Cambria Math"/>
                                <a:cs typeface="+mn-cs"/>
                              </a:rPr>
                              <m:t>m</m:t>
                            </m:r>
                          </m:e>
                          <m:sup>
                            <m:r>
                              <a:rPr lang="en-US" sz="2000" b="0" i="1" kern="0" smtClean="0">
                                <a:solidFill>
                                  <a:schemeClr val="tx1"/>
                                </a:solidFill>
                                <a:latin typeface="Cambria Math"/>
                                <a:cs typeface="+mn-cs"/>
                              </a:rPr>
                              <m:t>3</m:t>
                            </m:r>
                          </m:sup>
                        </m:sSup>
                      </m:oMath>
                    </m:oMathPara>
                  </a14:m>
                  <a:endParaRPr lang="en-US" sz="2000" i="0" kern="0" dirty="0" smtClean="0">
                    <a:solidFill>
                      <a:schemeClr val="tx1"/>
                    </a:solidFill>
                    <a:latin typeface="+mn-lt"/>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bwMode="auto">
                <a:xfrm>
                  <a:off x="3521868" y="642936"/>
                  <a:ext cx="1900238" cy="1016409"/>
                </a:xfrm>
                <a:prstGeom prst="rect">
                  <a:avLst/>
                </a:prstGeom>
                <a:blipFill rotWithShape="1">
                  <a:blip r:embed="rId2"/>
                  <a:stretch>
                    <a:fillRect r="-2251" b="-6627"/>
                  </a:stretch>
                </a:blipFill>
                <a:ln w="9525">
                  <a:noFill/>
                  <a:miter lim="800000"/>
                  <a:headEnd/>
                  <a:tailEnd/>
                </a:ln>
              </p:spPr>
              <p:txBody>
                <a:bodyPr/>
                <a:lstStyle/>
                <a:p>
                  <a:r>
                    <a:rPr lang="en-US">
                      <a:noFill/>
                    </a:rPr>
                    <a:t> </a:t>
                  </a:r>
                </a:p>
              </p:txBody>
            </p:sp>
          </mc:Fallback>
        </mc:AlternateContent>
        <p:sp>
          <p:nvSpPr>
            <p:cNvPr id="9" name="Title 2"/>
            <p:cNvSpPr txBox="1">
              <a:spLocks/>
            </p:cNvSpPr>
            <p:nvPr/>
          </p:nvSpPr>
          <p:spPr bwMode="auto">
            <a:xfrm>
              <a:off x="1216443" y="690561"/>
              <a:ext cx="2257221" cy="743152"/>
            </a:xfrm>
            <a:prstGeom prst="rect">
              <a:avLst/>
            </a:prstGeom>
            <a:noFill/>
            <a:ln w="9525">
              <a:noFill/>
              <a:miter lim="800000"/>
              <a:headEnd/>
              <a:tailEnd/>
            </a:ln>
          </p:spPr>
          <p:txBody>
            <a:bodyPr vert="horz" wrap="none" lIns="9144" tIns="0" rIns="9144"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600" b="0" i="0" kern="0" dirty="0" smtClean="0">
                  <a:latin typeface="Calibri" panose="020F0502020204030204" pitchFamily="34" charset="0"/>
                </a:rPr>
                <a:t>Solvent: 40MEA </a:t>
              </a:r>
            </a:p>
            <a:p>
              <a:pPr algn="l">
                <a:lnSpc>
                  <a:spcPct val="85000"/>
                </a:lnSpc>
              </a:pPr>
              <a:r>
                <a:rPr lang="en-US" sz="2600" b="0" i="0" kern="0" dirty="0" smtClean="0">
                  <a:latin typeface="Calibri" panose="020F0502020204030204" pitchFamily="34" charset="0"/>
                </a:rPr>
                <a:t>(Ka=443)</a:t>
              </a:r>
              <a:endParaRPr lang="en-US" sz="2600" b="0" i="0" kern="0" dirty="0">
                <a:latin typeface="Calibri" panose="020F0502020204030204" pitchFamily="34" charset="0"/>
              </a:endParaRPr>
            </a:p>
          </p:txBody>
        </p:sp>
      </p:grpSp>
      <mc:AlternateContent xmlns:mc="http://schemas.openxmlformats.org/markup-compatibility/2006" xmlns:a14="http://schemas.microsoft.com/office/drawing/2010/main">
        <mc:Choice Requires="a14">
          <p:sp>
            <p:nvSpPr>
              <p:cNvPr id="2" name="TextBox 1"/>
              <p:cNvSpPr txBox="1"/>
              <p:nvPr/>
            </p:nvSpPr>
            <p:spPr bwMode="auto">
              <a:xfrm>
                <a:off x="5138400" y="683620"/>
                <a:ext cx="1690689" cy="64273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a:rPr lang="en-US" sz="1700" b="0" i="1" kern="0" smtClean="0">
                          <a:solidFill>
                            <a:schemeClr val="tx1"/>
                          </a:solidFill>
                          <a:latin typeface="Cambria Math"/>
                          <a:cs typeface="+mn-cs"/>
                        </a:rPr>
                        <m:t>𝑅𝑒</m:t>
                      </m:r>
                      <m:r>
                        <a:rPr lang="en-US" sz="1700" b="0" i="1" kern="0" smtClean="0">
                          <a:solidFill>
                            <a:schemeClr val="tx1"/>
                          </a:solidFill>
                          <a:latin typeface="Cambria Math"/>
                          <a:cs typeface="+mn-cs"/>
                        </a:rPr>
                        <m:t>=</m:t>
                      </m:r>
                      <m:box>
                        <m:boxPr>
                          <m:ctrlPr>
                            <a:rPr lang="en-US" sz="1700" i="1" kern="0" smtClean="0">
                              <a:solidFill>
                                <a:schemeClr val="tx1"/>
                              </a:solidFill>
                              <a:latin typeface="Cambria Math" panose="02040503050406030204" pitchFamily="18" charset="0"/>
                              <a:cs typeface="+mn-cs"/>
                            </a:rPr>
                          </m:ctrlPr>
                        </m:boxPr>
                        <m:e>
                          <m:f>
                            <m:fPr>
                              <m:ctrlPr>
                                <a:rPr lang="en-US" sz="1700" i="1" kern="0" smtClean="0">
                                  <a:solidFill>
                                    <a:schemeClr val="tx1"/>
                                  </a:solidFill>
                                  <a:latin typeface="Cambria Math" panose="02040503050406030204" pitchFamily="18" charset="0"/>
                                  <a:cs typeface="+mn-cs"/>
                                </a:rPr>
                              </m:ctrlPr>
                            </m:fPr>
                            <m:num>
                              <m:r>
                                <a:rPr lang="en-US" sz="1700" b="0" i="1" kern="0" smtClean="0">
                                  <a:solidFill>
                                    <a:schemeClr val="tx1"/>
                                  </a:solidFill>
                                  <a:latin typeface="Cambria Math"/>
                                  <a:cs typeface="+mn-cs"/>
                                </a:rPr>
                                <m:t>𝜌</m:t>
                              </m:r>
                              <m:sSub>
                                <m:sSubPr>
                                  <m:ctrlPr>
                                    <a:rPr lang="en-US" sz="1700" i="1" kern="0" smtClean="0">
                                      <a:solidFill>
                                        <a:schemeClr val="tx1"/>
                                      </a:solidFill>
                                      <a:latin typeface="Cambria Math" panose="02040503050406030204" pitchFamily="18" charset="0"/>
                                      <a:cs typeface="+mn-cs"/>
                                    </a:rPr>
                                  </m:ctrlPr>
                                </m:sSubPr>
                                <m:e>
                                  <m:r>
                                    <a:rPr lang="en-US" sz="1700" b="0" i="1" kern="0" smtClean="0">
                                      <a:solidFill>
                                        <a:schemeClr val="tx1"/>
                                      </a:solidFill>
                                      <a:latin typeface="Cambria Math"/>
                                      <a:cs typeface="+mn-cs"/>
                                    </a:rPr>
                                    <m:t>𝑢</m:t>
                                  </m:r>
                                </m:e>
                                <m:sub>
                                  <m:r>
                                    <a:rPr lang="en-US" sz="1700" b="0" i="1" kern="0" smtClean="0">
                                      <a:solidFill>
                                        <a:schemeClr val="tx1"/>
                                      </a:solidFill>
                                      <a:latin typeface="Cambria Math"/>
                                      <a:cs typeface="+mn-cs"/>
                                    </a:rPr>
                                    <m:t>𝑖𝑛</m:t>
                                  </m:r>
                                </m:sub>
                              </m:sSub>
                              <m:sSub>
                                <m:sSubPr>
                                  <m:ctrlPr>
                                    <a:rPr lang="en-US" sz="1700" i="1" kern="0" smtClean="0">
                                      <a:solidFill>
                                        <a:schemeClr val="tx1"/>
                                      </a:solidFill>
                                      <a:latin typeface="Cambria Math" panose="02040503050406030204" pitchFamily="18" charset="0"/>
                                      <a:cs typeface="+mn-cs"/>
                                    </a:rPr>
                                  </m:ctrlPr>
                                </m:sSubPr>
                                <m:e>
                                  <m:r>
                                    <a:rPr lang="en-US" sz="1700" b="0" i="1" kern="0" smtClean="0">
                                      <a:solidFill>
                                        <a:schemeClr val="tx1"/>
                                      </a:solidFill>
                                      <a:latin typeface="Cambria Math"/>
                                      <a:cs typeface="+mn-cs"/>
                                    </a:rPr>
                                    <m:t>𝐷</m:t>
                                  </m:r>
                                </m:e>
                                <m:sub>
                                  <m:r>
                                    <a:rPr lang="en-US" sz="1700" b="0" i="1" kern="0" smtClean="0">
                                      <a:solidFill>
                                        <a:schemeClr val="tx1"/>
                                      </a:solidFill>
                                      <a:latin typeface="Cambria Math"/>
                                      <a:cs typeface="+mn-cs"/>
                                    </a:rPr>
                                    <m:t>𝐻</m:t>
                                  </m:r>
                                </m:sub>
                              </m:sSub>
                            </m:num>
                            <m:den>
                              <m:r>
                                <a:rPr lang="en-US" sz="1700" b="0" i="1" kern="0" smtClean="0">
                                  <a:solidFill>
                                    <a:schemeClr val="tx1"/>
                                  </a:solidFill>
                                  <a:latin typeface="Cambria Math"/>
                                  <a:cs typeface="+mn-cs"/>
                                </a:rPr>
                                <m:t>𝜇</m:t>
                              </m:r>
                            </m:den>
                          </m:f>
                        </m:e>
                      </m:box>
                    </m:oMath>
                  </m:oMathPara>
                </a14:m>
                <a:endParaRPr lang="en-US" sz="1700" i="0" kern="0" dirty="0" smtClean="0">
                  <a:solidFill>
                    <a:schemeClr val="tx1"/>
                  </a:solidFill>
                  <a:latin typeface="+mn-lt"/>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bwMode="auto">
              <a:xfrm>
                <a:off x="5138400" y="683620"/>
                <a:ext cx="1690689" cy="642737"/>
              </a:xfrm>
              <a:prstGeom prst="rect">
                <a:avLst/>
              </a:prstGeom>
              <a:blipFill rotWithShape="0">
                <a:blip r:embed="rId3"/>
                <a:stretch>
                  <a:fillRect/>
                </a:stretch>
              </a:blipFill>
              <a:ln w="9525">
                <a:noFill/>
                <a:miter lim="800000"/>
                <a:headEnd/>
                <a:tailEnd/>
              </a:ln>
            </p:spPr>
            <p:txBody>
              <a:bodyPr/>
              <a:lstStyle/>
              <a:p>
                <a:r>
                  <a:rPr lang="en-US">
                    <a:noFill/>
                  </a:rPr>
                  <a:t> </a:t>
                </a:r>
              </a:p>
            </p:txBody>
          </p:sp>
        </mc:Fallback>
      </mc:AlternateContent>
      <p:sp>
        <p:nvSpPr>
          <p:cNvPr id="10" name="Title 2"/>
          <p:cNvSpPr txBox="1">
            <a:spLocks/>
          </p:cNvSpPr>
          <p:nvPr/>
        </p:nvSpPr>
        <p:spPr bwMode="auto">
          <a:xfrm>
            <a:off x="5416427" y="1274541"/>
            <a:ext cx="2959346" cy="2616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1700" b="0" i="0" kern="0" dirty="0" smtClean="0">
                <a:solidFill>
                  <a:schemeClr val="tx1"/>
                </a:solidFill>
                <a:latin typeface="Calibri" panose="020F0502020204030204" pitchFamily="34" charset="0"/>
              </a:rPr>
              <a:t>D</a:t>
            </a:r>
            <a:r>
              <a:rPr lang="en-US" sz="1700" b="0" i="0" kern="0" baseline="-25000" dirty="0" smtClean="0">
                <a:solidFill>
                  <a:schemeClr val="tx1"/>
                </a:solidFill>
                <a:latin typeface="Calibri" panose="020F0502020204030204" pitchFamily="34" charset="0"/>
              </a:rPr>
              <a:t>H </a:t>
            </a:r>
            <a:r>
              <a:rPr lang="en-US" sz="1700" b="0" i="0" kern="0" dirty="0" smtClean="0">
                <a:solidFill>
                  <a:schemeClr val="tx1"/>
                </a:solidFill>
                <a:latin typeface="Calibri" panose="020F0502020204030204" pitchFamily="34" charset="0"/>
              </a:rPr>
              <a:t>= hydraulic diameter of </a:t>
            </a:r>
            <a:r>
              <a:rPr lang="en-US" sz="1700" b="0" i="0" kern="0" dirty="0">
                <a:solidFill>
                  <a:schemeClr val="tx1"/>
                </a:solidFill>
                <a:latin typeface="Calibri" panose="020F0502020204030204" pitchFamily="34" charset="0"/>
              </a:rPr>
              <a:t>i</a:t>
            </a:r>
            <a:r>
              <a:rPr lang="en-US" sz="1700" b="0" i="0" kern="0" dirty="0" smtClean="0">
                <a:solidFill>
                  <a:schemeClr val="tx1"/>
                </a:solidFill>
                <a:latin typeface="Calibri" panose="020F0502020204030204" pitchFamily="34" charset="0"/>
              </a:rPr>
              <a:t>nlet </a:t>
            </a:r>
            <a:endParaRPr lang="en-US" sz="1700" i="0" kern="0" dirty="0">
              <a:solidFill>
                <a:schemeClr val="tx1"/>
              </a:solidFill>
              <a:latin typeface="Calibri" panose="020F0502020204030204" pitchFamily="34" charset="0"/>
            </a:endParaRPr>
          </a:p>
        </p:txBody>
      </p:sp>
      <p:grpSp>
        <p:nvGrpSpPr>
          <p:cNvPr id="4" name="Group 3"/>
          <p:cNvGrpSpPr/>
          <p:nvPr/>
        </p:nvGrpSpPr>
        <p:grpSpPr>
          <a:xfrm>
            <a:off x="114300" y="1899028"/>
            <a:ext cx="4389120" cy="3128233"/>
            <a:chOff x="219075" y="1632328"/>
            <a:chExt cx="4389120" cy="3128233"/>
          </a:xfrm>
        </p:grpSpPr>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754" t="2957" r="1139" b="1402"/>
            <a:stretch/>
          </p:blipFill>
          <p:spPr bwMode="auto">
            <a:xfrm>
              <a:off x="219075" y="1909464"/>
              <a:ext cx="4389120" cy="285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2"/>
            <p:cNvSpPr txBox="1">
              <a:spLocks/>
            </p:cNvSpPr>
            <p:nvPr/>
          </p:nvSpPr>
          <p:spPr bwMode="auto">
            <a:xfrm>
              <a:off x="932394" y="1632328"/>
              <a:ext cx="3348990" cy="353943"/>
            </a:xfrm>
            <a:prstGeom prst="rect">
              <a:avLst/>
            </a:prstGeom>
            <a:noFill/>
            <a:ln w="9525">
              <a:noFill/>
              <a:miter lim="800000"/>
              <a:headEnd/>
              <a:tailEnd/>
            </a:ln>
          </p:spPr>
          <p:txBody>
            <a:bodyPr vert="horz" wrap="square" lIns="91440" tIns="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Wetted &amp; Interfacial Area</a:t>
              </a:r>
              <a:endParaRPr lang="en-US" sz="2000" b="0" i="0" kern="0" dirty="0">
                <a:latin typeface="Calibri" panose="020F0502020204030204" pitchFamily="34" charset="0"/>
              </a:endParaRPr>
            </a:p>
          </p:txBody>
        </p:sp>
      </p:grpSp>
      <p:grpSp>
        <p:nvGrpSpPr>
          <p:cNvPr id="13" name="Group 12"/>
          <p:cNvGrpSpPr/>
          <p:nvPr/>
        </p:nvGrpSpPr>
        <p:grpSpPr>
          <a:xfrm>
            <a:off x="4678680" y="1915161"/>
            <a:ext cx="4434840" cy="3208246"/>
            <a:chOff x="4678680" y="1800861"/>
            <a:chExt cx="4434840" cy="3208246"/>
          </a:xfrm>
        </p:grpSpPr>
        <p:sp>
          <p:nvSpPr>
            <p:cNvPr id="14" name="Title 2"/>
            <p:cNvSpPr txBox="1">
              <a:spLocks/>
            </p:cNvSpPr>
            <p:nvPr/>
          </p:nvSpPr>
          <p:spPr bwMode="auto">
            <a:xfrm>
              <a:off x="6268720" y="1800861"/>
              <a:ext cx="1510029" cy="353943"/>
            </a:xfrm>
            <a:prstGeom prst="rect">
              <a:avLst/>
            </a:prstGeom>
            <a:noFill/>
            <a:ln w="9525">
              <a:noFill/>
              <a:miter lim="800000"/>
              <a:headEnd/>
              <a:tailEnd/>
            </a:ln>
          </p:spPr>
          <p:txBody>
            <a:bodyPr vert="horz" wrap="none" lIns="0" tIns="0" rIns="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Film Thickness</a:t>
              </a:r>
              <a:endParaRPr lang="en-US" sz="2000" b="0" i="0" kern="0" dirty="0">
                <a:latin typeface="Calibri" panose="020F0502020204030204" pitchFamily="34" charset="0"/>
              </a:endParaRPr>
            </a:p>
          </p:txBody>
        </p:sp>
        <p:pic>
          <p:nvPicPr>
            <p:cNvPr id="717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697" t="3175" r="3095" b="1260"/>
            <a:stretch/>
          </p:blipFill>
          <p:spPr bwMode="auto">
            <a:xfrm>
              <a:off x="4678680" y="2088129"/>
              <a:ext cx="4434840" cy="292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Title 2"/>
          <p:cNvSpPr txBox="1">
            <a:spLocks/>
          </p:cNvSpPr>
          <p:nvPr/>
        </p:nvSpPr>
        <p:spPr bwMode="auto">
          <a:xfrm>
            <a:off x="340072" y="5410675"/>
            <a:ext cx="8463856" cy="415498"/>
          </a:xfrm>
          <a:prstGeom prst="rect">
            <a:avLst/>
          </a:prstGeom>
          <a:noFill/>
          <a:ln w="9525">
            <a:noFill/>
            <a:miter lim="800000"/>
            <a:headEnd/>
            <a:tailEnd/>
          </a:ln>
        </p:spPr>
        <p:txBody>
          <a:bodyPr vert="horz" wrap="none" lIns="0" tIns="0" rIns="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400" b="0" i="0" kern="0" dirty="0" smtClean="0">
                <a:solidFill>
                  <a:schemeClr val="tx1"/>
                </a:solidFill>
                <a:latin typeface="Calibri" panose="020F0502020204030204" pitchFamily="34" charset="0"/>
              </a:rPr>
              <a:t>Interfacial area and film thickness increase with increased </a:t>
            </a:r>
            <a:r>
              <a:rPr lang="en-US" sz="2400" b="0" i="0" kern="0" dirty="0">
                <a:solidFill>
                  <a:schemeClr val="tx1"/>
                </a:solidFill>
                <a:latin typeface="Calibri" panose="020F0502020204030204" pitchFamily="34" charset="0"/>
              </a:rPr>
              <a:t>f</a:t>
            </a:r>
            <a:r>
              <a:rPr lang="en-US" sz="2400" b="0" i="0" kern="0" dirty="0" smtClean="0">
                <a:solidFill>
                  <a:schemeClr val="tx1"/>
                </a:solidFill>
                <a:latin typeface="Calibri" panose="020F0502020204030204" pitchFamily="34" charset="0"/>
              </a:rPr>
              <a:t>low rate</a:t>
            </a:r>
            <a:endParaRPr lang="en-US" sz="2400" b="0" i="0" kern="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644957416"/>
      </p:ext>
    </p:extLst>
  </p:cSld>
  <p:clrMapOvr>
    <a:masterClrMapping/>
  </p:clrMapOvr>
  <p:transition spd="med"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10000" y="887315"/>
            <a:ext cx="3657600" cy="219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08213" y="76200"/>
            <a:ext cx="4727576" cy="461665"/>
          </a:xfrm>
        </p:spPr>
        <p:txBody>
          <a:bodyPr wrap="none" tIns="0" bIns="0">
            <a:spAutoFit/>
          </a:bodyPr>
          <a:lstStyle/>
          <a:p>
            <a:r>
              <a:rPr lang="en-US" dirty="0" smtClean="0">
                <a:latin typeface="Calibri" panose="020F0502020204030204" pitchFamily="34" charset="0"/>
              </a:rPr>
              <a:t>Background and Motivation </a:t>
            </a:r>
            <a:endParaRPr lang="en-US" dirty="0">
              <a:latin typeface="Calibri" panose="020F0502020204030204" pitchFamily="34" charset="0"/>
            </a:endParaRPr>
          </a:p>
        </p:txBody>
      </p:sp>
      <p:sp>
        <p:nvSpPr>
          <p:cNvPr id="3" name="Text Placeholder 2"/>
          <p:cNvSpPr>
            <a:spLocks noGrp="1"/>
          </p:cNvSpPr>
          <p:nvPr>
            <p:ph type="body" sz="quarter" idx="11"/>
          </p:nvPr>
        </p:nvSpPr>
        <p:spPr>
          <a:xfrm>
            <a:off x="0" y="6477000"/>
            <a:ext cx="8229600" cy="215444"/>
          </a:xfrm>
        </p:spPr>
        <p:txBody>
          <a:bodyPr/>
          <a:lstStyle/>
          <a:p>
            <a:r>
              <a:rPr lang="en-US" i="0" baseline="30000" dirty="0" smtClean="0">
                <a:solidFill>
                  <a:srgbClr val="003399"/>
                </a:solidFill>
                <a:latin typeface="Calibri" panose="020F0502020204030204" pitchFamily="34" charset="0"/>
              </a:rPr>
              <a:t>1</a:t>
            </a:r>
            <a:r>
              <a:rPr lang="en-US" i="0" dirty="0" smtClean="0">
                <a:solidFill>
                  <a:srgbClr val="003399"/>
                </a:solidFill>
                <a:latin typeface="Calibri" panose="020F0502020204030204" pitchFamily="34" charset="0"/>
              </a:rPr>
              <a:t>http</a:t>
            </a:r>
            <a:r>
              <a:rPr lang="en-US" i="0" dirty="0">
                <a:solidFill>
                  <a:srgbClr val="003399"/>
                </a:solidFill>
                <a:latin typeface="Calibri" panose="020F0502020204030204" pitchFamily="34" charset="0"/>
              </a:rPr>
              <a:t>://</a:t>
            </a:r>
            <a:r>
              <a:rPr lang="en-US" i="0" dirty="0" smtClean="0">
                <a:solidFill>
                  <a:srgbClr val="003399"/>
                </a:solidFill>
                <a:latin typeface="Calibri" panose="020F0502020204030204" pitchFamily="34" charset="0"/>
              </a:rPr>
              <a:t>www.epa.gov, IEA Report 2008,  </a:t>
            </a:r>
            <a:r>
              <a:rPr lang="en-US" i="0" baseline="30000" dirty="0" smtClean="0">
                <a:solidFill>
                  <a:srgbClr val="003399"/>
                </a:solidFill>
                <a:latin typeface="Calibri" panose="020F0502020204030204" pitchFamily="34" charset="0"/>
              </a:rPr>
              <a:t>3</a:t>
            </a:r>
            <a:r>
              <a:rPr lang="en-US" i="0" dirty="0" smtClean="0">
                <a:solidFill>
                  <a:srgbClr val="003399"/>
                </a:solidFill>
                <a:latin typeface="Calibri" panose="020F0502020204030204" pitchFamily="34" charset="0"/>
              </a:rPr>
              <a:t>Chu </a:t>
            </a:r>
            <a:r>
              <a:rPr lang="en-US" i="0" dirty="0">
                <a:solidFill>
                  <a:srgbClr val="003399"/>
                </a:solidFill>
                <a:latin typeface="Calibri" panose="020F0502020204030204" pitchFamily="34" charset="0"/>
              </a:rPr>
              <a:t>S., </a:t>
            </a:r>
            <a:r>
              <a:rPr lang="en-US" i="0" dirty="0" smtClean="0">
                <a:solidFill>
                  <a:srgbClr val="003399"/>
                </a:solidFill>
                <a:latin typeface="Calibri" panose="020F0502020204030204" pitchFamily="34" charset="0"/>
              </a:rPr>
              <a:t>Science</a:t>
            </a:r>
            <a:r>
              <a:rPr lang="en-US" i="0" dirty="0">
                <a:solidFill>
                  <a:srgbClr val="003399"/>
                </a:solidFill>
                <a:latin typeface="Calibri" panose="020F0502020204030204" pitchFamily="34" charset="0"/>
              </a:rPr>
              <a:t>, </a:t>
            </a:r>
            <a:r>
              <a:rPr lang="en-US" i="0" dirty="0" smtClean="0">
                <a:solidFill>
                  <a:srgbClr val="003399"/>
                </a:solidFill>
                <a:latin typeface="Calibri" panose="020F0502020204030204" pitchFamily="34" charset="0"/>
              </a:rPr>
              <a:t>2009, </a:t>
            </a:r>
            <a:r>
              <a:rPr lang="en-US" i="0" baseline="30000" dirty="0" smtClean="0">
                <a:solidFill>
                  <a:srgbClr val="003399"/>
                </a:solidFill>
                <a:latin typeface="Calibri" panose="020F0502020204030204" pitchFamily="34" charset="0"/>
              </a:rPr>
              <a:t>5</a:t>
            </a:r>
            <a:r>
              <a:rPr lang="en-US" i="0" dirty="0" smtClean="0">
                <a:solidFill>
                  <a:srgbClr val="003399"/>
                </a:solidFill>
                <a:latin typeface="Calibri" panose="020F0502020204030204" pitchFamily="34" charset="0"/>
              </a:rPr>
              <a:t>http</a:t>
            </a:r>
            <a:r>
              <a:rPr lang="en-US" i="0" dirty="0">
                <a:solidFill>
                  <a:srgbClr val="003399"/>
                </a:solidFill>
                <a:latin typeface="Calibri" panose="020F0502020204030204" pitchFamily="34" charset="0"/>
              </a:rPr>
              <a:t>://</a:t>
            </a:r>
            <a:r>
              <a:rPr lang="en-US" i="0" dirty="0" smtClean="0">
                <a:solidFill>
                  <a:srgbClr val="003399"/>
                </a:solidFill>
                <a:latin typeface="Calibri" panose="020F0502020204030204" pitchFamily="34" charset="0"/>
              </a:rPr>
              <a:t>envis.tropmet.res.in, </a:t>
            </a:r>
            <a:r>
              <a:rPr lang="en-US" i="0" baseline="30000" dirty="0">
                <a:solidFill>
                  <a:srgbClr val="003399"/>
                </a:solidFill>
                <a:latin typeface="Calibri" panose="020F0502020204030204" pitchFamily="34" charset="0"/>
              </a:rPr>
              <a:t>4</a:t>
            </a:r>
            <a:r>
              <a:rPr lang="en-US" i="0" dirty="0">
                <a:solidFill>
                  <a:srgbClr val="003399"/>
                </a:solidFill>
                <a:latin typeface="Calibri" panose="020F0502020204030204" pitchFamily="34" charset="0"/>
              </a:rPr>
              <a:t>https://</a:t>
            </a:r>
            <a:r>
              <a:rPr lang="en-US" i="0" dirty="0" smtClean="0">
                <a:solidFill>
                  <a:srgbClr val="003399"/>
                </a:solidFill>
                <a:latin typeface="Calibri" panose="020F0502020204030204" pitchFamily="34" charset="0"/>
              </a:rPr>
              <a:t>www.globalccsinstitute.com, </a:t>
            </a:r>
            <a:endParaRPr lang="en-US" i="0" dirty="0">
              <a:solidFill>
                <a:srgbClr val="003399"/>
              </a:solidFill>
              <a:latin typeface="Calibri" panose="020F0502020204030204" pitchFamily="34" charset="0"/>
            </a:endParaRPr>
          </a:p>
        </p:txBody>
      </p:sp>
      <p:sp>
        <p:nvSpPr>
          <p:cNvPr id="4" name="Rectangle 3"/>
          <p:cNvSpPr/>
          <p:nvPr/>
        </p:nvSpPr>
        <p:spPr>
          <a:xfrm>
            <a:off x="990600" y="3189786"/>
            <a:ext cx="7214924" cy="430887"/>
          </a:xfrm>
          <a:prstGeom prst="rect">
            <a:avLst/>
          </a:prstGeom>
        </p:spPr>
        <p:txBody>
          <a:bodyPr wrap="none">
            <a:spAutoFit/>
          </a:bodyPr>
          <a:lstStyle/>
          <a:p>
            <a:pPr marL="288925" lvl="1"/>
            <a:r>
              <a:rPr lang="en-US" sz="2200" b="1" i="0" dirty="0" smtClean="0">
                <a:solidFill>
                  <a:schemeClr val="tx1"/>
                </a:solidFill>
                <a:latin typeface="Calibri" panose="020F0502020204030204" pitchFamily="34" charset="0"/>
              </a:rPr>
              <a:t>CO</a:t>
            </a:r>
            <a:r>
              <a:rPr lang="en-US" sz="2200" b="1" i="0" baseline="-25000" dirty="0" smtClean="0">
                <a:solidFill>
                  <a:schemeClr val="tx1"/>
                </a:solidFill>
                <a:latin typeface="Calibri" panose="020F0502020204030204" pitchFamily="34" charset="0"/>
              </a:rPr>
              <a:t>2</a:t>
            </a:r>
            <a:r>
              <a:rPr lang="en-US" sz="2200" b="1" i="0" dirty="0" smtClean="0">
                <a:solidFill>
                  <a:schemeClr val="tx1"/>
                </a:solidFill>
                <a:latin typeface="Calibri" panose="020F0502020204030204" pitchFamily="34" charset="0"/>
              </a:rPr>
              <a:t> Emissions </a:t>
            </a:r>
            <a:r>
              <a:rPr lang="en-US" sz="2200" i="0" dirty="0">
                <a:solidFill>
                  <a:schemeClr val="tx1"/>
                </a:solidFill>
                <a:latin typeface="Calibri" panose="020F0502020204030204" pitchFamily="34" charset="0"/>
              </a:rPr>
              <a:t>from </a:t>
            </a:r>
            <a:r>
              <a:rPr lang="en-US" sz="2200" i="0" dirty="0" smtClean="0">
                <a:solidFill>
                  <a:schemeClr val="tx1"/>
                </a:solidFill>
                <a:latin typeface="Calibri" panose="020F0502020204030204" pitchFamily="34" charset="0"/>
              </a:rPr>
              <a:t>power </a:t>
            </a:r>
            <a:r>
              <a:rPr lang="en-US" sz="2200" i="0" dirty="0">
                <a:solidFill>
                  <a:schemeClr val="tx1"/>
                </a:solidFill>
                <a:latin typeface="Calibri" panose="020F0502020204030204" pitchFamily="34" charset="0"/>
              </a:rPr>
              <a:t>plants </a:t>
            </a:r>
            <a:r>
              <a:rPr lang="en-US" sz="2200" i="0" dirty="0" smtClean="0">
                <a:solidFill>
                  <a:schemeClr val="tx1"/>
                </a:solidFill>
                <a:latin typeface="Calibri" panose="020F0502020204030204" pitchFamily="34" charset="0"/>
              </a:rPr>
              <a:t>needs to be </a:t>
            </a:r>
            <a:r>
              <a:rPr lang="en-US" sz="2200" b="1" i="0" dirty="0" smtClean="0">
                <a:solidFill>
                  <a:schemeClr val="tx1"/>
                </a:solidFill>
                <a:latin typeface="Calibri" panose="020F0502020204030204" pitchFamily="34" charset="0"/>
              </a:rPr>
              <a:t>mitigated !!</a:t>
            </a:r>
            <a:endParaRPr lang="en-US" sz="2200" b="1" i="0" dirty="0">
              <a:solidFill>
                <a:schemeClr val="tx1"/>
              </a:solidFill>
              <a:latin typeface="Calibri" panose="020F0502020204030204" pitchFamily="34" charset="0"/>
            </a:endParaRPr>
          </a:p>
        </p:txBody>
      </p:sp>
      <p:sp>
        <p:nvSpPr>
          <p:cNvPr id="5" name="Rectangle 4"/>
          <p:cNvSpPr/>
          <p:nvPr/>
        </p:nvSpPr>
        <p:spPr>
          <a:xfrm>
            <a:off x="381000" y="3736808"/>
            <a:ext cx="4876800" cy="1677382"/>
          </a:xfrm>
          <a:prstGeom prst="rect">
            <a:avLst/>
          </a:prstGeom>
        </p:spPr>
        <p:txBody>
          <a:bodyPr wrap="square">
            <a:spAutoFit/>
          </a:bodyPr>
          <a:lstStyle/>
          <a:p>
            <a:r>
              <a:rPr lang="en-US" sz="2200" b="1" i="0" dirty="0" smtClean="0">
                <a:solidFill>
                  <a:schemeClr val="tx1"/>
                </a:solidFill>
                <a:latin typeface="Calibri" panose="020F0502020204030204" pitchFamily="34" charset="0"/>
              </a:rPr>
              <a:t>CO</a:t>
            </a:r>
            <a:r>
              <a:rPr lang="en-US" sz="2200" b="1" i="0" baseline="-25000" dirty="0" smtClean="0">
                <a:solidFill>
                  <a:schemeClr val="tx1"/>
                </a:solidFill>
                <a:latin typeface="Calibri" panose="020F0502020204030204" pitchFamily="34" charset="0"/>
              </a:rPr>
              <a:t>2 </a:t>
            </a:r>
            <a:r>
              <a:rPr lang="en-US" sz="2200" b="1" i="0" dirty="0">
                <a:solidFill>
                  <a:schemeClr val="tx1"/>
                </a:solidFill>
                <a:latin typeface="Calibri" panose="020F0502020204030204" pitchFamily="34" charset="0"/>
              </a:rPr>
              <a:t>S</a:t>
            </a:r>
            <a:r>
              <a:rPr lang="en-US" sz="2200" b="1" i="0" dirty="0" smtClean="0">
                <a:solidFill>
                  <a:schemeClr val="tx1"/>
                </a:solidFill>
                <a:latin typeface="Calibri" panose="020F0502020204030204" pitchFamily="34" charset="0"/>
              </a:rPr>
              <a:t>eparation </a:t>
            </a:r>
            <a:r>
              <a:rPr lang="en-US" sz="2200" b="1" i="0" dirty="0">
                <a:solidFill>
                  <a:schemeClr val="tx1"/>
                </a:solidFill>
                <a:latin typeface="Calibri" panose="020F0502020204030204" pitchFamily="34" charset="0"/>
              </a:rPr>
              <a:t>and </a:t>
            </a:r>
            <a:r>
              <a:rPr lang="en-US" sz="2200" b="1" i="0" dirty="0" smtClean="0">
                <a:solidFill>
                  <a:schemeClr val="tx1"/>
                </a:solidFill>
                <a:latin typeface="Calibri" panose="020F0502020204030204" pitchFamily="34" charset="0"/>
              </a:rPr>
              <a:t>Capture Technology</a:t>
            </a:r>
          </a:p>
          <a:p>
            <a:pPr marL="344488" indent="-227013">
              <a:spcBef>
                <a:spcPts val="600"/>
              </a:spcBef>
              <a:buSzPct val="75000"/>
              <a:buFont typeface="Wingdings" panose="05000000000000000000" pitchFamily="2" charset="2"/>
              <a:buChar char="Ø"/>
              <a:tabLst>
                <a:tab pos="344488" algn="l"/>
              </a:tabLst>
            </a:pPr>
            <a:r>
              <a:rPr lang="en-US" sz="1800" b="1" i="0" dirty="0" smtClean="0">
                <a:solidFill>
                  <a:schemeClr val="tx1"/>
                </a:solidFill>
                <a:latin typeface="Calibri" panose="020F0502020204030204" pitchFamily="34" charset="0"/>
              </a:rPr>
              <a:t>Pre-combustion,</a:t>
            </a:r>
          </a:p>
          <a:p>
            <a:pPr marL="344488" indent="-227013">
              <a:buSzPct val="75000"/>
              <a:buFont typeface="Wingdings" panose="05000000000000000000" pitchFamily="2" charset="2"/>
              <a:buChar char="Ø"/>
              <a:tabLst>
                <a:tab pos="344488" algn="l"/>
              </a:tabLst>
            </a:pPr>
            <a:r>
              <a:rPr lang="en-US" sz="1800" b="1" i="0" dirty="0" smtClean="0">
                <a:solidFill>
                  <a:schemeClr val="tx1"/>
                </a:solidFill>
                <a:latin typeface="Calibri" panose="020F0502020204030204" pitchFamily="34" charset="0"/>
              </a:rPr>
              <a:t>Oxy-fuel Combustion, </a:t>
            </a:r>
          </a:p>
          <a:p>
            <a:pPr marL="344488" indent="-227013">
              <a:buSzPct val="75000"/>
              <a:buFont typeface="Wingdings" panose="05000000000000000000" pitchFamily="2" charset="2"/>
              <a:buChar char="Ø"/>
              <a:tabLst>
                <a:tab pos="344488" algn="l"/>
              </a:tabLst>
            </a:pPr>
            <a:r>
              <a:rPr lang="en-US" sz="1800" b="1" i="0" dirty="0" smtClean="0">
                <a:solidFill>
                  <a:schemeClr val="tx1"/>
                </a:solidFill>
                <a:latin typeface="Calibri" panose="020F0502020204030204" pitchFamily="34" charset="0"/>
              </a:rPr>
              <a:t>Membrane Separation, </a:t>
            </a:r>
          </a:p>
          <a:p>
            <a:pPr marL="344488" indent="-227013">
              <a:buSzPct val="75000"/>
              <a:buFont typeface="Wingdings" panose="05000000000000000000" pitchFamily="2" charset="2"/>
              <a:buChar char="Ø"/>
              <a:tabLst>
                <a:tab pos="344488" algn="l"/>
              </a:tabLst>
            </a:pPr>
            <a:r>
              <a:rPr lang="en-US" sz="1800" b="1" i="0" dirty="0" smtClean="0">
                <a:solidFill>
                  <a:schemeClr val="tx1"/>
                </a:solidFill>
                <a:latin typeface="Calibri" panose="020F0502020204030204" pitchFamily="34" charset="0"/>
              </a:rPr>
              <a:t>Post Combustion</a:t>
            </a:r>
            <a:r>
              <a:rPr lang="en-US" sz="2200" i="0" dirty="0" smtClean="0">
                <a:latin typeface="Calibri" panose="020F0502020204030204" pitchFamily="34" charset="0"/>
              </a:rPr>
              <a:t>. </a:t>
            </a:r>
            <a:endParaRPr lang="en-US" sz="2200" i="0" dirty="0">
              <a:latin typeface="Calibri" panose="020F0502020204030204" pitchFamily="34" charset="0"/>
            </a:endParaRP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897" t="3162" r="2482" b="16246"/>
          <a:stretch/>
        </p:blipFill>
        <p:spPr bwMode="auto">
          <a:xfrm>
            <a:off x="0" y="685800"/>
            <a:ext cx="3657600" cy="242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a:grpSpLocks noChangeAspect="1"/>
          </p:cNvGrpSpPr>
          <p:nvPr/>
        </p:nvGrpSpPr>
        <p:grpSpPr>
          <a:xfrm>
            <a:off x="5638800" y="3795107"/>
            <a:ext cx="3429000" cy="2605693"/>
            <a:chOff x="264922" y="3862618"/>
            <a:chExt cx="3534747" cy="2686050"/>
          </a:xfrm>
          <a:noFill/>
        </p:grpSpPr>
        <p:pic>
          <p:nvPicPr>
            <p:cNvPr id="61446" name="Picture 6" descr="https://www.globalccsinstitute.com/sites/www.globalccsinstitute.com/files/pages/92241/6-co2-capture-post-combustio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4922" y="3862618"/>
              <a:ext cx="3534747" cy="2686050"/>
            </a:xfrm>
            <a:prstGeom prst="rect">
              <a:avLst/>
            </a:prstGeom>
            <a:grpFill/>
            <a:extLst/>
          </p:spPr>
        </p:pic>
        <p:pic>
          <p:nvPicPr>
            <p:cNvPr id="12" name="Picture 6" descr="https://www.globalccsinstitute.com/sites/www.globalccsinstitute.com/files/pages/92241/6-co2-capture-post-combusti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576873" y="6142634"/>
              <a:ext cx="1716833" cy="158621"/>
            </a:xfrm>
            <a:prstGeom prst="rect">
              <a:avLst/>
            </a:prstGeom>
            <a:grpFill/>
            <a:extLst/>
          </p:spPr>
        </p:pic>
      </p:grpSp>
      <p:grpSp>
        <p:nvGrpSpPr>
          <p:cNvPr id="13" name="Group 12"/>
          <p:cNvGrpSpPr/>
          <p:nvPr/>
        </p:nvGrpSpPr>
        <p:grpSpPr>
          <a:xfrm>
            <a:off x="6553200" y="1685731"/>
            <a:ext cx="2561415" cy="1317905"/>
            <a:chOff x="6553200" y="1685731"/>
            <a:chExt cx="2561415" cy="1317905"/>
          </a:xfrm>
        </p:grpSpPr>
        <p:sp>
          <p:nvSpPr>
            <p:cNvPr id="9" name="Rounded Rectangle 8"/>
            <p:cNvSpPr/>
            <p:nvPr/>
          </p:nvSpPr>
          <p:spPr>
            <a:xfrm>
              <a:off x="6553200" y="1685731"/>
              <a:ext cx="914400" cy="13179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i="0">
                <a:latin typeface="Calibri" panose="020F0502020204030204" pitchFamily="34" charset="0"/>
              </a:endParaRPr>
            </a:p>
          </p:txBody>
        </p:sp>
        <p:sp>
          <p:nvSpPr>
            <p:cNvPr id="10" name="Rectangle 9"/>
            <p:cNvSpPr/>
            <p:nvPr/>
          </p:nvSpPr>
          <p:spPr>
            <a:xfrm>
              <a:off x="7497185" y="2206183"/>
              <a:ext cx="1617430" cy="276999"/>
            </a:xfrm>
            <a:prstGeom prst="rect">
              <a:avLst/>
            </a:prstGeom>
          </p:spPr>
          <p:txBody>
            <a:bodyPr wrap="none" lIns="0" tIns="0" rIns="0" bIns="0">
              <a:spAutoFit/>
            </a:bodyPr>
            <a:lstStyle/>
            <a:p>
              <a:r>
                <a:rPr lang="en-US" sz="1800" i="0" dirty="0" smtClean="0">
                  <a:latin typeface="Calibri" panose="020F0502020204030204" pitchFamily="34" charset="0"/>
                </a:rPr>
                <a:t>~</a:t>
              </a:r>
              <a:r>
                <a:rPr lang="en-US" sz="1800" b="1" i="0" dirty="0" smtClean="0">
                  <a:latin typeface="Calibri" panose="020F0502020204030204" pitchFamily="34" charset="0"/>
                </a:rPr>
                <a:t>40</a:t>
              </a:r>
              <a:r>
                <a:rPr lang="en-US" sz="1800" b="1" i="0" dirty="0">
                  <a:latin typeface="Calibri" panose="020F0502020204030204" pitchFamily="34" charset="0"/>
                </a:rPr>
                <a:t>% </a:t>
              </a:r>
              <a:r>
                <a:rPr lang="en-US" sz="1800" i="0" dirty="0" smtClean="0">
                  <a:latin typeface="Calibri" panose="020F0502020204030204" pitchFamily="34" charset="0"/>
                </a:rPr>
                <a:t>Emissions</a:t>
              </a:r>
              <a:r>
                <a:rPr lang="en-US" sz="1800" i="0" baseline="30000" dirty="0" smtClean="0">
                  <a:latin typeface="Calibri" panose="020F0502020204030204" pitchFamily="34" charset="0"/>
                </a:rPr>
                <a:t>2</a:t>
              </a:r>
              <a:r>
                <a:rPr lang="en-US" sz="1800" i="0" dirty="0" smtClean="0">
                  <a:latin typeface="Calibri" panose="020F0502020204030204" pitchFamily="34" charset="0"/>
                </a:rPr>
                <a:t> </a:t>
              </a:r>
              <a:endParaRPr lang="en-US" sz="1800" i="0" dirty="0">
                <a:latin typeface="Calibri" panose="020F0502020204030204" pitchFamily="34" charset="0"/>
              </a:endParaRPr>
            </a:p>
          </p:txBody>
        </p:sp>
      </p:grpSp>
      <p:sp>
        <p:nvSpPr>
          <p:cNvPr id="15" name="Rectangle 14"/>
          <p:cNvSpPr/>
          <p:nvPr/>
        </p:nvSpPr>
        <p:spPr>
          <a:xfrm>
            <a:off x="6705600" y="479318"/>
            <a:ext cx="2024465" cy="369332"/>
          </a:xfrm>
          <a:prstGeom prst="rect">
            <a:avLst/>
          </a:prstGeom>
        </p:spPr>
        <p:txBody>
          <a:bodyPr wrap="none">
            <a:spAutoFit/>
          </a:bodyPr>
          <a:lstStyle/>
          <a:p>
            <a:r>
              <a:rPr lang="en-US" sz="1800" i="0" dirty="0">
                <a:latin typeface="Calibri" panose="020F0502020204030204" pitchFamily="34" charset="0"/>
              </a:rPr>
              <a:t>CO</a:t>
            </a:r>
            <a:r>
              <a:rPr lang="en-US" sz="1800" i="0" baseline="-25000" dirty="0">
                <a:latin typeface="Calibri" panose="020F0502020204030204" pitchFamily="34" charset="0"/>
              </a:rPr>
              <a:t>2</a:t>
            </a:r>
            <a:r>
              <a:rPr lang="en-US" sz="1800" i="0" dirty="0">
                <a:latin typeface="Calibri" panose="020F0502020204030204" pitchFamily="34" charset="0"/>
              </a:rPr>
              <a:t> </a:t>
            </a:r>
            <a:r>
              <a:rPr lang="en-US" sz="1800" i="0" dirty="0" smtClean="0">
                <a:latin typeface="Calibri" panose="020F0502020204030204" pitchFamily="34" charset="0"/>
              </a:rPr>
              <a:t>(72</a:t>
            </a:r>
            <a:r>
              <a:rPr lang="en-US" sz="1800" i="0" dirty="0">
                <a:latin typeface="Calibri" panose="020F0502020204030204" pitchFamily="34" charset="0"/>
              </a:rPr>
              <a:t>% </a:t>
            </a:r>
            <a:r>
              <a:rPr lang="en-US" sz="1800" i="0" dirty="0" smtClean="0">
                <a:latin typeface="Calibri" panose="020F0502020204030204" pitchFamily="34" charset="0"/>
              </a:rPr>
              <a:t>Globally</a:t>
            </a:r>
            <a:r>
              <a:rPr lang="en-US" sz="1800" i="0" baseline="30000" dirty="0" smtClean="0">
                <a:latin typeface="Calibri" panose="020F0502020204030204" pitchFamily="34" charset="0"/>
              </a:rPr>
              <a:t>2</a:t>
            </a:r>
            <a:r>
              <a:rPr lang="en-US" sz="1800" i="0" dirty="0" smtClean="0">
                <a:latin typeface="Calibri" panose="020F0502020204030204" pitchFamily="34" charset="0"/>
              </a:rPr>
              <a:t>)</a:t>
            </a:r>
            <a:endParaRPr lang="en-US" sz="1800" i="0" dirty="0">
              <a:latin typeface="Calibri" panose="020F0502020204030204" pitchFamily="34" charset="0"/>
            </a:endParaRPr>
          </a:p>
        </p:txBody>
      </p:sp>
      <p:sp>
        <p:nvSpPr>
          <p:cNvPr id="16" name="Rectangle 15"/>
          <p:cNvSpPr/>
          <p:nvPr/>
        </p:nvSpPr>
        <p:spPr>
          <a:xfrm>
            <a:off x="1421235" y="5414190"/>
            <a:ext cx="3783938" cy="701731"/>
          </a:xfrm>
          <a:prstGeom prst="rect">
            <a:avLst/>
          </a:prstGeom>
        </p:spPr>
        <p:txBody>
          <a:bodyPr wrap="square">
            <a:spAutoFit/>
          </a:bodyPr>
          <a:lstStyle/>
          <a:p>
            <a:pPr marL="227013" indent="-227013">
              <a:lnSpc>
                <a:spcPct val="110000"/>
              </a:lnSpc>
              <a:buSzPct val="75000"/>
              <a:buFont typeface="Wingdings" panose="05000000000000000000" pitchFamily="2" charset="2"/>
              <a:buChar char="ü"/>
            </a:pPr>
            <a:r>
              <a:rPr lang="en-US" sz="1800" i="0" dirty="0">
                <a:solidFill>
                  <a:srgbClr val="003399"/>
                </a:solidFill>
                <a:latin typeface="Calibri" panose="020F0502020204030204" pitchFamily="34" charset="0"/>
              </a:rPr>
              <a:t>More Efficient and Economical</a:t>
            </a:r>
          </a:p>
          <a:p>
            <a:pPr marL="227013" indent="-227013">
              <a:lnSpc>
                <a:spcPct val="110000"/>
              </a:lnSpc>
              <a:buSzPct val="75000"/>
              <a:buFont typeface="Wingdings" panose="05000000000000000000" pitchFamily="2" charset="2"/>
              <a:buChar char="ü"/>
            </a:pPr>
            <a:r>
              <a:rPr lang="en-US" sz="1800" i="0" dirty="0" smtClean="0">
                <a:solidFill>
                  <a:srgbClr val="003399"/>
                </a:solidFill>
                <a:latin typeface="Calibri" panose="020F0502020204030204" pitchFamily="34" charset="0"/>
              </a:rPr>
              <a:t>Gaining Widespread Interest</a:t>
            </a:r>
            <a:r>
              <a:rPr lang="en-US" sz="1800" i="0" dirty="0">
                <a:solidFill>
                  <a:srgbClr val="003399"/>
                </a:solidFill>
                <a:latin typeface="Calibri" panose="020F0502020204030204" pitchFamily="34" charset="0"/>
              </a:rPr>
              <a:t>. </a:t>
            </a:r>
          </a:p>
        </p:txBody>
      </p:sp>
      <p:sp>
        <p:nvSpPr>
          <p:cNvPr id="24" name="Rectangle 23"/>
          <p:cNvSpPr/>
          <p:nvPr/>
        </p:nvSpPr>
        <p:spPr>
          <a:xfrm>
            <a:off x="369172" y="3740764"/>
            <a:ext cx="5257801" cy="1692771"/>
          </a:xfrm>
          <a:prstGeom prst="rect">
            <a:avLst/>
          </a:prstGeom>
        </p:spPr>
        <p:txBody>
          <a:bodyPr wrap="square">
            <a:spAutoFit/>
          </a:bodyPr>
          <a:lstStyle/>
          <a:p>
            <a:r>
              <a:rPr lang="en-US" sz="2200" b="1" i="0" dirty="0">
                <a:solidFill>
                  <a:schemeClr val="tx1"/>
                </a:solidFill>
                <a:latin typeface="Calibri" panose="020F0502020204030204" pitchFamily="34" charset="0"/>
                <a:cs typeface="+mn-cs"/>
              </a:rPr>
              <a:t>CO</a:t>
            </a:r>
            <a:r>
              <a:rPr lang="en-US" sz="2200" b="1" i="0" baseline="-25000" dirty="0">
                <a:solidFill>
                  <a:schemeClr val="tx1"/>
                </a:solidFill>
                <a:latin typeface="Calibri" panose="020F0502020204030204" pitchFamily="34" charset="0"/>
                <a:cs typeface="+mn-cs"/>
              </a:rPr>
              <a:t>2</a:t>
            </a:r>
            <a:r>
              <a:rPr lang="en-US" sz="2200" b="1" i="0" dirty="0">
                <a:solidFill>
                  <a:schemeClr val="tx1"/>
                </a:solidFill>
                <a:latin typeface="Calibri" panose="020F0502020204030204" pitchFamily="34" charset="0"/>
                <a:cs typeface="+mn-cs"/>
              </a:rPr>
              <a:t> Separation and Capture Technology</a:t>
            </a:r>
          </a:p>
          <a:p>
            <a:pPr marL="347472" indent="-228600">
              <a:spcBef>
                <a:spcPts val="600"/>
              </a:spcBef>
              <a:buSzPct val="75000"/>
              <a:buFont typeface="Wingdings" panose="05000000000000000000" pitchFamily="2" charset="2"/>
              <a:buChar char="Ø"/>
            </a:pPr>
            <a:r>
              <a:rPr lang="en-US" sz="1800" b="1" i="0" dirty="0">
                <a:solidFill>
                  <a:schemeClr val="tx1"/>
                </a:solidFill>
                <a:latin typeface="Calibri" panose="020F0502020204030204" pitchFamily="34" charset="0"/>
                <a:cs typeface="+mn-cs"/>
              </a:rPr>
              <a:t>Pre-combustion,</a:t>
            </a:r>
          </a:p>
          <a:p>
            <a:pPr marL="347472" indent="-228600">
              <a:buSzPct val="75000"/>
              <a:buFont typeface="Wingdings" panose="05000000000000000000" pitchFamily="2" charset="2"/>
              <a:buChar char="Ø"/>
            </a:pPr>
            <a:r>
              <a:rPr lang="en-US" sz="1800" b="1" i="0" dirty="0">
                <a:solidFill>
                  <a:schemeClr val="tx1"/>
                </a:solidFill>
                <a:latin typeface="Calibri" panose="020F0502020204030204" pitchFamily="34" charset="0"/>
                <a:cs typeface="+mn-cs"/>
              </a:rPr>
              <a:t>Oxy-fuel Combustion, </a:t>
            </a:r>
          </a:p>
          <a:p>
            <a:pPr marL="347472" indent="-228600">
              <a:buSzPct val="75000"/>
              <a:buFont typeface="Wingdings" panose="05000000000000000000" pitchFamily="2" charset="2"/>
              <a:buChar char="Ø"/>
            </a:pPr>
            <a:r>
              <a:rPr lang="en-US" sz="1800" b="1" i="0" dirty="0">
                <a:solidFill>
                  <a:schemeClr val="tx1"/>
                </a:solidFill>
                <a:latin typeface="Calibri" panose="020F0502020204030204" pitchFamily="34" charset="0"/>
                <a:cs typeface="+mn-cs"/>
              </a:rPr>
              <a:t>Membrane Separation, </a:t>
            </a:r>
          </a:p>
          <a:p>
            <a:pPr marL="347472" indent="-228600">
              <a:spcBef>
                <a:spcPts val="600"/>
              </a:spcBef>
              <a:buSzPct val="75000"/>
              <a:buFont typeface="Wingdings" panose="05000000000000000000" pitchFamily="2" charset="2"/>
              <a:buChar char="Ø"/>
            </a:pPr>
            <a:r>
              <a:rPr lang="en-US" sz="1800" b="1" i="0" dirty="0">
                <a:solidFill>
                  <a:srgbClr val="000099"/>
                </a:solidFill>
                <a:latin typeface="Calibri" panose="020F0502020204030204" pitchFamily="34" charset="0"/>
                <a:cs typeface="+mn-cs"/>
              </a:rPr>
              <a:t>Post Combustion. </a:t>
            </a:r>
          </a:p>
        </p:txBody>
      </p:sp>
      <p:sp>
        <p:nvSpPr>
          <p:cNvPr id="8" name="Rounded Rectangle 7"/>
          <p:cNvSpPr/>
          <p:nvPr/>
        </p:nvSpPr>
        <p:spPr>
          <a:xfrm rot="20883632">
            <a:off x="7669760" y="4482514"/>
            <a:ext cx="726383" cy="644053"/>
          </a:xfrm>
          <a:prstGeom prst="roundRect">
            <a:avLst/>
          </a:prstGeom>
          <a:noFill/>
          <a:ln w="28575" cap="rnd" cmpd="sng">
            <a:solidFill>
              <a:srgbClr val="003399"/>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latin typeface="Calibri" panose="020F0502020204030204" pitchFamily="34" charset="0"/>
            </a:endParaRPr>
          </a:p>
        </p:txBody>
      </p:sp>
    </p:spTree>
    <p:custDataLst>
      <p:tags r:id="rId1"/>
    </p:custDataLst>
    <p:extLst>
      <p:ext uri="{BB962C8B-B14F-4D97-AF65-F5344CB8AC3E}">
        <p14:creationId xmlns:p14="http://schemas.microsoft.com/office/powerpoint/2010/main" val="3413266057"/>
      </p:ext>
    </p:extLst>
  </p:cSld>
  <p:clrMapOvr>
    <a:masterClrMapping/>
  </p:clrMapOvr>
  <mc:AlternateContent xmlns:mc="http://schemas.openxmlformats.org/markup-compatibility/2006" xmlns:p14="http://schemas.microsoft.com/office/powerpoint/2010/main">
    <mc:Choice Requires="p14">
      <p:transition spd="slow" p14:dur="2000" advTm="94947"/>
    </mc:Choice>
    <mc:Fallback xmlns="">
      <p:transition spd="slow" advTm="949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15" grpId="0"/>
      <p:bldP spid="16" grpId="0"/>
      <p:bldP spid="24"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Effects of Contact Angle: 51MPZ (</a:t>
            </a:r>
            <a:r>
              <a:rPr lang="en-US" dirty="0" err="1" smtClean="0"/>
              <a:t>Ka</a:t>
            </a:r>
            <a:r>
              <a:rPr lang="en-US" dirty="0" smtClean="0"/>
              <a:t>=50) </a:t>
            </a:r>
            <a:endParaRPr lang="en-US" dirty="0"/>
          </a:p>
        </p:txBody>
      </p:sp>
      <p:sp>
        <p:nvSpPr>
          <p:cNvPr id="32" name="Title 2"/>
          <p:cNvSpPr txBox="1">
            <a:spLocks/>
          </p:cNvSpPr>
          <p:nvPr/>
        </p:nvSpPr>
        <p:spPr bwMode="auto">
          <a:xfrm>
            <a:off x="3884541" y="5732268"/>
            <a:ext cx="3370345" cy="46166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400" b="0" i="0" dirty="0">
                <a:solidFill>
                  <a:schemeClr val="tx1"/>
                </a:solidFill>
                <a:latin typeface="Calibri" panose="020F0502020204030204" pitchFamily="34" charset="0"/>
              </a:rPr>
              <a:t>I</a:t>
            </a:r>
            <a:r>
              <a:rPr lang="en-US" sz="2400" b="0" i="0" dirty="0" smtClean="0">
                <a:solidFill>
                  <a:schemeClr val="tx1"/>
                </a:solidFill>
                <a:latin typeface="Calibri" panose="020F0502020204030204" pitchFamily="34" charset="0"/>
              </a:rPr>
              <a:t>nterfacial </a:t>
            </a:r>
            <a:r>
              <a:rPr lang="en-US" sz="2400" b="0" i="0" dirty="0">
                <a:solidFill>
                  <a:schemeClr val="tx1"/>
                </a:solidFill>
                <a:latin typeface="Calibri" panose="020F0502020204030204" pitchFamily="34" charset="0"/>
              </a:rPr>
              <a:t>area </a:t>
            </a:r>
            <a:r>
              <a:rPr lang="en-US" sz="2400" i="0" dirty="0" smtClean="0">
                <a:solidFill>
                  <a:schemeClr val="tx1"/>
                </a:solidFill>
                <a:latin typeface="Calibri" panose="020F0502020204030204" pitchFamily="34" charset="0"/>
              </a:rPr>
              <a:t>decreases</a:t>
            </a:r>
            <a:endParaRPr lang="en-US" sz="2400" i="0" dirty="0">
              <a:solidFill>
                <a:schemeClr val="tx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29" name="Title 2"/>
              <p:cNvSpPr txBox="1">
                <a:spLocks/>
              </p:cNvSpPr>
              <p:nvPr/>
            </p:nvSpPr>
            <p:spPr bwMode="auto">
              <a:xfrm>
                <a:off x="-48582" y="936933"/>
                <a:ext cx="2689306" cy="1046440"/>
              </a:xfrm>
              <a:prstGeom prst="rect">
                <a:avLst/>
              </a:prstGeom>
              <a:noFill/>
              <a:ln w="9525">
                <a:noFill/>
                <a:miter lim="800000"/>
                <a:headEnd/>
                <a:tailEnd/>
              </a:ln>
            </p:spPr>
            <p:txBody>
              <a:bodyPr vert="horz" wrap="square" lIns="91440" tIns="0" rIns="9144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2400" b="0" i="0" kern="0" dirty="0" smtClean="0">
                    <a:solidFill>
                      <a:schemeClr val="tx1"/>
                    </a:solidFill>
                    <a:latin typeface="Calibri" panose="020F0502020204030204" pitchFamily="34" charset="0"/>
                  </a:rPr>
                  <a:t>Snapshots of interface:</a:t>
                </a:r>
              </a:p>
              <a:p>
                <a:pPr algn="l"/>
                <a14:m>
                  <m:oMathPara xmlns:m="http://schemas.openxmlformats.org/officeDocument/2006/math">
                    <m:oMathParaPr>
                      <m:jc m:val="left"/>
                    </m:oMathParaPr>
                    <m:oMath xmlns:m="http://schemas.openxmlformats.org/officeDocument/2006/math">
                      <m:r>
                        <a:rPr lang="en-US" sz="2000" b="0" i="1" kern="0" smtClean="0">
                          <a:solidFill>
                            <a:schemeClr val="tx1"/>
                          </a:solidFill>
                          <a:latin typeface="Cambria Math"/>
                        </a:rPr>
                        <m:t>(</m:t>
                      </m:r>
                      <m:r>
                        <a:rPr lang="en-US" sz="2000" b="1" i="1" kern="0" smtClean="0">
                          <a:solidFill>
                            <a:schemeClr val="tx1"/>
                          </a:solidFill>
                          <a:latin typeface="Cambria Math"/>
                        </a:rPr>
                        <m:t>𝒇</m:t>
                      </m:r>
                      <m:r>
                        <a:rPr lang="en-US" sz="2000" b="1" i="1" kern="0" smtClean="0">
                          <a:solidFill>
                            <a:schemeClr val="tx1"/>
                          </a:solidFill>
                          <a:latin typeface="Cambria Math"/>
                        </a:rPr>
                        <m:t>=</m:t>
                      </m:r>
                      <m:r>
                        <a:rPr lang="en-US" sz="2000" b="1" i="1" kern="0" smtClean="0">
                          <a:solidFill>
                            <a:schemeClr val="tx1"/>
                          </a:solidFill>
                          <a:latin typeface="Cambria Math"/>
                        </a:rPr>
                        <m:t>𝟎</m:t>
                      </m:r>
                      <m:r>
                        <a:rPr lang="en-US" sz="2000" b="1" i="1" kern="0" smtClean="0">
                          <a:solidFill>
                            <a:schemeClr val="tx1"/>
                          </a:solidFill>
                          <a:latin typeface="Cambria Math"/>
                        </a:rPr>
                        <m:t>.</m:t>
                      </m:r>
                      <m:r>
                        <a:rPr lang="en-US" sz="2000" b="1" i="1" kern="0" smtClean="0">
                          <a:solidFill>
                            <a:schemeClr val="tx1"/>
                          </a:solidFill>
                          <a:latin typeface="Cambria Math"/>
                        </a:rPr>
                        <m:t>𝟓𝟎</m:t>
                      </m:r>
                      <m:r>
                        <a:rPr lang="en-US" sz="2000" b="0" i="1" kern="0" smtClean="0">
                          <a:solidFill>
                            <a:schemeClr val="tx1"/>
                          </a:solidFill>
                          <a:latin typeface="Cambria Math"/>
                        </a:rPr>
                        <m:t>)</m:t>
                      </m:r>
                    </m:oMath>
                  </m:oMathPara>
                </a14:m>
                <a:endParaRPr lang="en-US" sz="2000" b="0" i="0" kern="0" dirty="0">
                  <a:solidFill>
                    <a:schemeClr val="tx1"/>
                  </a:solidFill>
                </a:endParaRPr>
              </a:p>
            </p:txBody>
          </p:sp>
        </mc:Choice>
        <mc:Fallback xmlns="">
          <p:sp>
            <p:nvSpPr>
              <p:cNvPr id="29" name="Title 2"/>
              <p:cNvSpPr txBox="1">
                <a:spLocks noRot="1" noChangeAspect="1" noMove="1" noResize="1" noEditPoints="1" noAdjustHandles="1" noChangeArrowheads="1" noChangeShapeType="1" noTextEdit="1"/>
              </p:cNvSpPr>
              <p:nvPr/>
            </p:nvSpPr>
            <p:spPr bwMode="auto">
              <a:xfrm>
                <a:off x="-48582" y="936933"/>
                <a:ext cx="2689306" cy="1046440"/>
              </a:xfrm>
              <a:prstGeom prst="rect">
                <a:avLst/>
              </a:prstGeom>
              <a:blipFill rotWithShape="1">
                <a:blip r:embed="rId9"/>
                <a:stretch>
                  <a:fillRect l="-3401" t="-9357" b="-1052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3341438" y="436196"/>
                <a:ext cx="2488117" cy="344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1" i="0" smtClean="0">
                          <a:solidFill>
                            <a:schemeClr val="tx1"/>
                          </a:solidFill>
                          <a:latin typeface="Cambria Math"/>
                        </a:rPr>
                        <m:t>𝐐</m:t>
                      </m:r>
                      <m:r>
                        <a:rPr lang="en-US" sz="1600" b="1" i="0">
                          <a:solidFill>
                            <a:schemeClr val="tx1"/>
                          </a:solidFill>
                          <a:latin typeface="Cambria Math"/>
                        </a:rPr>
                        <m:t>=</m:t>
                      </m:r>
                      <m:r>
                        <a:rPr lang="en-US" sz="1600" b="1" i="0">
                          <a:solidFill>
                            <a:schemeClr val="tx1"/>
                          </a:solidFill>
                          <a:latin typeface="Cambria Math"/>
                        </a:rPr>
                        <m:t>𝟐</m:t>
                      </m:r>
                      <m:r>
                        <a:rPr lang="en-US" sz="1600" b="1" i="0">
                          <a:solidFill>
                            <a:schemeClr val="tx1"/>
                          </a:solidFill>
                          <a:latin typeface="Cambria Math"/>
                        </a:rPr>
                        <m:t>.</m:t>
                      </m:r>
                      <m:r>
                        <a:rPr lang="en-US" sz="1600" b="1" i="0">
                          <a:solidFill>
                            <a:schemeClr val="tx1"/>
                          </a:solidFill>
                          <a:latin typeface="Cambria Math"/>
                        </a:rPr>
                        <m:t>𝟎𝟏</m:t>
                      </m:r>
                      <m:r>
                        <a:rPr lang="en-US" sz="1600" b="1" i="0">
                          <a:solidFill>
                            <a:schemeClr val="tx1"/>
                          </a:solidFill>
                          <a:latin typeface="Cambria Math"/>
                        </a:rPr>
                        <m:t>×</m:t>
                      </m:r>
                      <m:sSup>
                        <m:sSupPr>
                          <m:ctrlPr>
                            <a:rPr lang="en-US" sz="1600" b="1" i="1">
                              <a:solidFill>
                                <a:schemeClr val="tx1"/>
                              </a:solidFill>
                              <a:latin typeface="Cambria Math" panose="02040503050406030204" pitchFamily="18" charset="0"/>
                            </a:rPr>
                          </m:ctrlPr>
                        </m:sSupPr>
                        <m:e>
                          <m:r>
                            <a:rPr lang="en-US" sz="1600" b="1" i="0">
                              <a:solidFill>
                                <a:schemeClr val="tx1"/>
                              </a:solidFill>
                              <a:latin typeface="Cambria Math"/>
                            </a:rPr>
                            <m:t>𝟏𝟎</m:t>
                          </m:r>
                        </m:e>
                        <m:sup>
                          <m:r>
                            <a:rPr lang="en-US" sz="1600" b="1" i="0">
                              <a:solidFill>
                                <a:schemeClr val="tx1"/>
                              </a:solidFill>
                              <a:latin typeface="Cambria Math"/>
                            </a:rPr>
                            <m:t>−</m:t>
                          </m:r>
                          <m:r>
                            <a:rPr lang="en-US" sz="1600" b="1" i="0">
                              <a:solidFill>
                                <a:schemeClr val="tx1"/>
                              </a:solidFill>
                              <a:latin typeface="Cambria Math"/>
                            </a:rPr>
                            <m:t>𝟔</m:t>
                          </m:r>
                        </m:sup>
                      </m:sSup>
                      <m:sSup>
                        <m:sSupPr>
                          <m:ctrlPr>
                            <a:rPr lang="en-US" sz="1600" b="1" i="1">
                              <a:solidFill>
                                <a:schemeClr val="tx1"/>
                              </a:solidFill>
                              <a:latin typeface="Cambria Math" panose="02040503050406030204" pitchFamily="18" charset="0"/>
                            </a:rPr>
                          </m:ctrlPr>
                        </m:sSupPr>
                        <m:e>
                          <m:r>
                            <a:rPr lang="en-US" sz="1600" b="1" i="0">
                              <a:solidFill>
                                <a:schemeClr val="tx1"/>
                              </a:solidFill>
                              <a:latin typeface="Cambria Math"/>
                            </a:rPr>
                            <m:t>𝐦</m:t>
                          </m:r>
                        </m:e>
                        <m:sup>
                          <m:r>
                            <a:rPr lang="en-US" sz="1600" b="1" i="0">
                              <a:solidFill>
                                <a:schemeClr val="tx1"/>
                              </a:solidFill>
                              <a:latin typeface="Cambria Math"/>
                            </a:rPr>
                            <m:t>𝟑</m:t>
                          </m:r>
                        </m:sup>
                      </m:sSup>
                      <m:r>
                        <a:rPr lang="en-US" sz="1600" b="1" i="0">
                          <a:solidFill>
                            <a:schemeClr val="tx1"/>
                          </a:solidFill>
                          <a:latin typeface="Cambria Math"/>
                        </a:rPr>
                        <m:t>/</m:t>
                      </m:r>
                      <m:r>
                        <a:rPr lang="en-US" sz="1600" b="1" i="0">
                          <a:solidFill>
                            <a:schemeClr val="tx1"/>
                          </a:solidFill>
                          <a:latin typeface="Cambria Math"/>
                        </a:rPr>
                        <m:t>𝐬𝐞𝐜</m:t>
                      </m:r>
                    </m:oMath>
                  </m:oMathPara>
                </a14:m>
                <a:endParaRPr lang="en-US" sz="1200" b="1" i="0" dirty="0">
                  <a:solidFill>
                    <a:schemeClr val="tx1"/>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3341438" y="436196"/>
                <a:ext cx="2488117" cy="344133"/>
              </a:xfrm>
              <a:prstGeom prst="rect">
                <a:avLst/>
              </a:prstGeom>
              <a:blipFill rotWithShape="0">
                <a:blip r:embed="rId10"/>
                <a:stretch>
                  <a:fillRect b="-12500"/>
                </a:stretch>
              </a:blipFill>
            </p:spPr>
            <p:txBody>
              <a:bodyPr/>
              <a:lstStyle/>
              <a:p>
                <a:r>
                  <a:rPr lang="en-US">
                    <a:noFill/>
                  </a:rPr>
                  <a:t> </a:t>
                </a:r>
              </a:p>
            </p:txBody>
          </p:sp>
        </mc:Fallback>
      </mc:AlternateContent>
      <p:grpSp>
        <p:nvGrpSpPr>
          <p:cNvPr id="18" name="Group 17"/>
          <p:cNvGrpSpPr/>
          <p:nvPr/>
        </p:nvGrpSpPr>
        <p:grpSpPr>
          <a:xfrm>
            <a:off x="2409536" y="921721"/>
            <a:ext cx="6495192" cy="4782591"/>
            <a:chOff x="2409536" y="921721"/>
            <a:chExt cx="6495192" cy="4782591"/>
          </a:xfrm>
        </p:grpSpPr>
        <p:grpSp>
          <p:nvGrpSpPr>
            <p:cNvPr id="12" name="Group 11"/>
            <p:cNvGrpSpPr/>
            <p:nvPr/>
          </p:nvGrpSpPr>
          <p:grpSpPr>
            <a:xfrm>
              <a:off x="2425967" y="921721"/>
              <a:ext cx="6462330" cy="2083037"/>
              <a:chOff x="2407129" y="921721"/>
              <a:chExt cx="6462330" cy="2083037"/>
            </a:xfrm>
          </p:grpSpPr>
          <p:grpSp>
            <p:nvGrpSpPr>
              <p:cNvPr id="4" name="Group 3"/>
              <p:cNvGrpSpPr/>
              <p:nvPr/>
            </p:nvGrpSpPr>
            <p:grpSpPr>
              <a:xfrm>
                <a:off x="2407129" y="928455"/>
                <a:ext cx="2057400" cy="2070140"/>
                <a:chOff x="171451" y="704221"/>
                <a:chExt cx="2057400" cy="2070140"/>
              </a:xfrm>
            </p:grpSpPr>
            <p:pic>
              <p:nvPicPr>
                <p:cNvPr id="2050"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506" t="41371" r="22421" b="15810"/>
                <a:stretch/>
              </p:blipFill>
              <p:spPr bwMode="auto">
                <a:xfrm>
                  <a:off x="171451" y="704221"/>
                  <a:ext cx="2057400" cy="207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txBox="1">
                  <a:spLocks/>
                </p:cNvSpPr>
                <p:nvPr/>
              </p:nvSpPr>
              <p:spPr bwMode="auto">
                <a:xfrm>
                  <a:off x="797502" y="2399434"/>
                  <a:ext cx="616515" cy="273921"/>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smtClean="0">
                      <a:solidFill>
                        <a:srgbClr val="FFFF00"/>
                      </a:solidFill>
                      <a:latin typeface="Calibri" panose="020F0502020204030204" pitchFamily="34" charset="0"/>
                      <a:sym typeface="Symbol"/>
                    </a:rPr>
                    <a:t>= </a:t>
                  </a:r>
                  <a:r>
                    <a:rPr lang="en-US" sz="1600" b="0" i="0" kern="0" dirty="0" smtClean="0">
                      <a:solidFill>
                        <a:srgbClr val="FFFF00"/>
                      </a:solidFill>
                      <a:latin typeface="Calibri" panose="020F0502020204030204" pitchFamily="34" charset="0"/>
                    </a:rPr>
                    <a:t>20</a:t>
                  </a:r>
                  <a:r>
                    <a:rPr lang="en-US" sz="1600" b="0" i="0" kern="0" dirty="0" smtClean="0">
                      <a:solidFill>
                        <a:srgbClr val="FFFF00"/>
                      </a:solidFill>
                      <a:latin typeface="Calibri" panose="020F0502020204030204" pitchFamily="34" charset="0"/>
                      <a:sym typeface="Symbol"/>
                    </a:rPr>
                    <a:t></a:t>
                  </a:r>
                  <a:endParaRPr lang="en-US" sz="1600" b="0" i="0" kern="0" dirty="0">
                    <a:solidFill>
                      <a:srgbClr val="FFFF00"/>
                    </a:solidFill>
                    <a:latin typeface="Calibri" panose="020F0502020204030204" pitchFamily="34" charset="0"/>
                  </a:endParaRPr>
                </a:p>
              </p:txBody>
            </p:sp>
          </p:grpSp>
          <p:grpSp>
            <p:nvGrpSpPr>
              <p:cNvPr id="5" name="Group 4"/>
              <p:cNvGrpSpPr/>
              <p:nvPr/>
            </p:nvGrpSpPr>
            <p:grpSpPr>
              <a:xfrm>
                <a:off x="4609594" y="922616"/>
                <a:ext cx="2057400" cy="2081322"/>
                <a:chOff x="2974296" y="642470"/>
                <a:chExt cx="2057400" cy="2081322"/>
              </a:xfrm>
            </p:grpSpPr>
            <p:pic>
              <p:nvPicPr>
                <p:cNvPr id="2051"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485" t="41335" r="22527" b="15681"/>
                <a:stretch/>
              </p:blipFill>
              <p:spPr bwMode="auto">
                <a:xfrm>
                  <a:off x="2974296" y="642470"/>
                  <a:ext cx="2057400" cy="2081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2"/>
                <p:cNvSpPr txBox="1">
                  <a:spLocks/>
                </p:cNvSpPr>
                <p:nvPr/>
              </p:nvSpPr>
              <p:spPr bwMode="auto">
                <a:xfrm>
                  <a:off x="3626157" y="2321947"/>
                  <a:ext cx="616515" cy="273921"/>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a:solidFill>
                        <a:srgbClr val="FFFF00"/>
                      </a:solidFill>
                      <a:latin typeface="Calibri" panose="020F0502020204030204" pitchFamily="34" charset="0"/>
                      <a:sym typeface="Symbol"/>
                    </a:rPr>
                    <a:t>= </a:t>
                  </a:r>
                  <a:r>
                    <a:rPr lang="en-US" sz="1600" b="0" i="0" kern="0" dirty="0" smtClean="0">
                      <a:solidFill>
                        <a:srgbClr val="FFFF00"/>
                      </a:solidFill>
                      <a:latin typeface="Calibri" panose="020F0502020204030204" pitchFamily="34" charset="0"/>
                    </a:rPr>
                    <a:t>30</a:t>
                  </a:r>
                  <a:r>
                    <a:rPr lang="en-US" sz="1600" b="0" i="0" kern="0" dirty="0" smtClean="0">
                      <a:solidFill>
                        <a:srgbClr val="FFFF00"/>
                      </a:solidFill>
                      <a:latin typeface="Calibri" panose="020F0502020204030204" pitchFamily="34" charset="0"/>
                      <a:sym typeface="Symbol"/>
                    </a:rPr>
                    <a:t></a:t>
                  </a:r>
                  <a:endParaRPr lang="en-US" sz="1600" b="0" i="0" kern="0" dirty="0">
                    <a:solidFill>
                      <a:srgbClr val="FFFF00"/>
                    </a:solidFill>
                    <a:latin typeface="Calibri" panose="020F0502020204030204" pitchFamily="34" charset="0"/>
                  </a:endParaRPr>
                </a:p>
              </p:txBody>
            </p:sp>
          </p:grpSp>
          <p:grpSp>
            <p:nvGrpSpPr>
              <p:cNvPr id="10" name="Group 9"/>
              <p:cNvGrpSpPr/>
              <p:nvPr/>
            </p:nvGrpSpPr>
            <p:grpSpPr>
              <a:xfrm>
                <a:off x="6812059" y="921721"/>
                <a:ext cx="2057400" cy="2083037"/>
                <a:chOff x="6619875" y="639450"/>
                <a:chExt cx="2057400" cy="2083037"/>
              </a:xfrm>
            </p:grpSpPr>
            <p:pic>
              <p:nvPicPr>
                <p:cNvPr id="2054" name="Picture 6"/>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324" t="41328" r="22972" b="15852"/>
                <a:stretch/>
              </p:blipFill>
              <p:spPr bwMode="auto">
                <a:xfrm>
                  <a:off x="6619875" y="639450"/>
                  <a:ext cx="2057400" cy="208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2"/>
                <p:cNvSpPr txBox="1">
                  <a:spLocks/>
                </p:cNvSpPr>
                <p:nvPr/>
              </p:nvSpPr>
              <p:spPr bwMode="auto">
                <a:xfrm>
                  <a:off x="7423713" y="2341397"/>
                  <a:ext cx="616515" cy="273921"/>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a:solidFill>
                        <a:srgbClr val="FFFF00"/>
                      </a:solidFill>
                      <a:latin typeface="Calibri" panose="020F0502020204030204" pitchFamily="34" charset="0"/>
                      <a:sym typeface="Symbol"/>
                    </a:rPr>
                    <a:t>= </a:t>
                  </a:r>
                  <a:r>
                    <a:rPr lang="en-US" sz="1600" b="0" i="0" kern="0" dirty="0" smtClean="0">
                      <a:solidFill>
                        <a:srgbClr val="FFFF00"/>
                      </a:solidFill>
                      <a:latin typeface="Calibri" panose="020F0502020204030204" pitchFamily="34" charset="0"/>
                    </a:rPr>
                    <a:t>40</a:t>
                  </a:r>
                  <a:r>
                    <a:rPr lang="en-US" sz="1600" b="0" i="0" kern="0" dirty="0" smtClean="0">
                      <a:solidFill>
                        <a:srgbClr val="FFFF00"/>
                      </a:solidFill>
                      <a:latin typeface="Calibri" panose="020F0502020204030204" pitchFamily="34" charset="0"/>
                      <a:sym typeface="Symbol"/>
                    </a:rPr>
                    <a:t></a:t>
                  </a:r>
                  <a:endParaRPr lang="en-US" sz="1600" b="0" i="0" kern="0" dirty="0">
                    <a:solidFill>
                      <a:srgbClr val="FFFF00"/>
                    </a:solidFill>
                    <a:latin typeface="Calibri" panose="020F0502020204030204" pitchFamily="34" charset="0"/>
                  </a:endParaRPr>
                </a:p>
              </p:txBody>
            </p:sp>
          </p:grpSp>
        </p:grpSp>
        <p:grpSp>
          <p:nvGrpSpPr>
            <p:cNvPr id="15" name="Group 14"/>
            <p:cNvGrpSpPr/>
            <p:nvPr/>
          </p:nvGrpSpPr>
          <p:grpSpPr>
            <a:xfrm>
              <a:off x="2409536" y="3614963"/>
              <a:ext cx="6495192" cy="2089349"/>
              <a:chOff x="2407129" y="3602467"/>
              <a:chExt cx="6495192" cy="2089349"/>
            </a:xfrm>
          </p:grpSpPr>
          <p:grpSp>
            <p:nvGrpSpPr>
              <p:cNvPr id="7" name="Group 6"/>
              <p:cNvGrpSpPr/>
              <p:nvPr/>
            </p:nvGrpSpPr>
            <p:grpSpPr>
              <a:xfrm>
                <a:off x="2407129" y="3634405"/>
                <a:ext cx="2057400" cy="2057411"/>
                <a:chOff x="1783906" y="3608614"/>
                <a:chExt cx="2057400" cy="2057411"/>
              </a:xfrm>
            </p:grpSpPr>
            <p:pic>
              <p:nvPicPr>
                <p:cNvPr id="2052"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22353" t="41478" r="22500" b="15909"/>
                <a:stretch/>
              </p:blipFill>
              <p:spPr bwMode="auto">
                <a:xfrm>
                  <a:off x="1783906" y="3608614"/>
                  <a:ext cx="2057400" cy="205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2"/>
                <p:cNvSpPr txBox="1">
                  <a:spLocks/>
                </p:cNvSpPr>
                <p:nvPr/>
              </p:nvSpPr>
              <p:spPr bwMode="auto">
                <a:xfrm>
                  <a:off x="2558501" y="5223576"/>
                  <a:ext cx="616515" cy="273921"/>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a:solidFill>
                        <a:srgbClr val="FFFF00"/>
                      </a:solidFill>
                      <a:latin typeface="Calibri" panose="020F0502020204030204" pitchFamily="34" charset="0"/>
                      <a:sym typeface="Symbol"/>
                    </a:rPr>
                    <a:t>= </a:t>
                  </a:r>
                  <a:r>
                    <a:rPr lang="en-US" sz="1600" b="0" i="0" kern="0" dirty="0" smtClean="0">
                      <a:solidFill>
                        <a:srgbClr val="FFFF00"/>
                      </a:solidFill>
                      <a:latin typeface="Calibri" panose="020F0502020204030204" pitchFamily="34" charset="0"/>
                    </a:rPr>
                    <a:t>50</a:t>
                  </a:r>
                  <a:r>
                    <a:rPr lang="en-US" sz="1600" b="0" i="0" kern="0" dirty="0" smtClean="0">
                      <a:solidFill>
                        <a:srgbClr val="FFFF00"/>
                      </a:solidFill>
                      <a:latin typeface="Calibri" panose="020F0502020204030204" pitchFamily="34" charset="0"/>
                      <a:sym typeface="Symbol"/>
                    </a:rPr>
                    <a:t></a:t>
                  </a:r>
                  <a:endParaRPr lang="en-US" sz="1600" b="0" i="0" kern="0" dirty="0">
                    <a:solidFill>
                      <a:srgbClr val="FFFF00"/>
                    </a:solidFill>
                    <a:latin typeface="Calibri" panose="020F0502020204030204" pitchFamily="34" charset="0"/>
                  </a:endParaRPr>
                </a:p>
              </p:txBody>
            </p:sp>
          </p:grpSp>
          <p:grpSp>
            <p:nvGrpSpPr>
              <p:cNvPr id="9" name="Group 8"/>
              <p:cNvGrpSpPr/>
              <p:nvPr/>
            </p:nvGrpSpPr>
            <p:grpSpPr>
              <a:xfrm>
                <a:off x="4626025" y="3608613"/>
                <a:ext cx="2057400" cy="2062988"/>
                <a:chOff x="2974296" y="3560288"/>
                <a:chExt cx="2057400" cy="2062988"/>
              </a:xfrm>
            </p:grpSpPr>
            <p:pic>
              <p:nvPicPr>
                <p:cNvPr id="2053"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l="22353" t="41476" r="22500" b="15794"/>
                <a:stretch/>
              </p:blipFill>
              <p:spPr bwMode="auto">
                <a:xfrm>
                  <a:off x="2974296" y="3560288"/>
                  <a:ext cx="2057400" cy="206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itle 2"/>
                <p:cNvSpPr txBox="1">
                  <a:spLocks/>
                </p:cNvSpPr>
                <p:nvPr/>
              </p:nvSpPr>
              <p:spPr bwMode="auto">
                <a:xfrm>
                  <a:off x="3745272" y="5201041"/>
                  <a:ext cx="616515" cy="273921"/>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a:solidFill>
                        <a:srgbClr val="FFFF00"/>
                      </a:solidFill>
                      <a:latin typeface="Calibri" panose="020F0502020204030204" pitchFamily="34" charset="0"/>
                      <a:sym typeface="Symbol"/>
                    </a:rPr>
                    <a:t>= </a:t>
                  </a:r>
                  <a:r>
                    <a:rPr lang="en-US" sz="1600" b="0" i="0" kern="0" dirty="0" smtClean="0">
                      <a:solidFill>
                        <a:srgbClr val="FFFF00"/>
                      </a:solidFill>
                      <a:latin typeface="Calibri" panose="020F0502020204030204" pitchFamily="34" charset="0"/>
                    </a:rPr>
                    <a:t>70</a:t>
                  </a:r>
                  <a:r>
                    <a:rPr lang="en-US" sz="1600" b="0" i="0" kern="0" dirty="0" smtClean="0">
                      <a:solidFill>
                        <a:srgbClr val="FFFF00"/>
                      </a:solidFill>
                      <a:latin typeface="Calibri" panose="020F0502020204030204" pitchFamily="34" charset="0"/>
                      <a:sym typeface="Symbol"/>
                    </a:rPr>
                    <a:t></a:t>
                  </a:r>
                  <a:endParaRPr lang="en-US" sz="1600" b="0" i="0" kern="0" dirty="0">
                    <a:solidFill>
                      <a:srgbClr val="FFFF00"/>
                    </a:solidFill>
                    <a:latin typeface="Calibri" panose="020F0502020204030204" pitchFamily="34" charset="0"/>
                  </a:endParaRPr>
                </a:p>
              </p:txBody>
            </p:sp>
          </p:grpSp>
          <p:grpSp>
            <p:nvGrpSpPr>
              <p:cNvPr id="13" name="Group 12"/>
              <p:cNvGrpSpPr/>
              <p:nvPr/>
            </p:nvGrpSpPr>
            <p:grpSpPr>
              <a:xfrm>
                <a:off x="6844921" y="3602467"/>
                <a:ext cx="2057400" cy="2068872"/>
                <a:chOff x="6570100" y="3269940"/>
                <a:chExt cx="2057400" cy="2068872"/>
              </a:xfrm>
            </p:grpSpPr>
            <p:pic>
              <p:nvPicPr>
                <p:cNvPr id="2055" name="Picture 7"/>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2495" t="41423" r="22495" b="15810"/>
                <a:stretch/>
              </p:blipFill>
              <p:spPr bwMode="auto">
                <a:xfrm>
                  <a:off x="6570100" y="3269940"/>
                  <a:ext cx="2057400" cy="206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le 2"/>
                <p:cNvSpPr txBox="1">
                  <a:spLocks/>
                </p:cNvSpPr>
                <p:nvPr/>
              </p:nvSpPr>
              <p:spPr bwMode="auto">
                <a:xfrm>
                  <a:off x="7199501" y="4921367"/>
                  <a:ext cx="616515" cy="273921"/>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a:solidFill>
                        <a:srgbClr val="FFFF00"/>
                      </a:solidFill>
                      <a:latin typeface="Calibri" panose="020F0502020204030204" pitchFamily="34" charset="0"/>
                      <a:sym typeface="Symbol"/>
                    </a:rPr>
                    <a:t>= </a:t>
                  </a:r>
                  <a:r>
                    <a:rPr lang="en-US" sz="1600" b="0" i="0" kern="0" dirty="0" smtClean="0">
                      <a:solidFill>
                        <a:srgbClr val="FFFF00"/>
                      </a:solidFill>
                      <a:latin typeface="Calibri" panose="020F0502020204030204" pitchFamily="34" charset="0"/>
                    </a:rPr>
                    <a:t>90</a:t>
                  </a:r>
                  <a:r>
                    <a:rPr lang="en-US" sz="1600" b="0" i="0" kern="0" dirty="0" smtClean="0">
                      <a:solidFill>
                        <a:srgbClr val="FFFF00"/>
                      </a:solidFill>
                      <a:latin typeface="Calibri" panose="020F0502020204030204" pitchFamily="34" charset="0"/>
                      <a:sym typeface="Symbol"/>
                    </a:rPr>
                    <a:t></a:t>
                  </a:r>
                  <a:endParaRPr lang="en-US" sz="1600" b="0" i="0" kern="0" dirty="0">
                    <a:solidFill>
                      <a:srgbClr val="FFFF00"/>
                    </a:solidFill>
                    <a:latin typeface="Calibri" panose="020F0502020204030204" pitchFamily="34" charset="0"/>
                  </a:endParaRPr>
                </a:p>
              </p:txBody>
            </p:sp>
          </p:grpSp>
        </p:grpSp>
        <p:grpSp>
          <p:nvGrpSpPr>
            <p:cNvPr id="16" name="Group 15"/>
            <p:cNvGrpSpPr/>
            <p:nvPr/>
          </p:nvGrpSpPr>
          <p:grpSpPr>
            <a:xfrm>
              <a:off x="4560678" y="3129130"/>
              <a:ext cx="2192909" cy="361460"/>
              <a:chOff x="1048771" y="3113138"/>
              <a:chExt cx="2192909" cy="361460"/>
            </a:xfrm>
          </p:grpSpPr>
          <p:sp>
            <p:nvSpPr>
              <p:cNvPr id="26" name="Right Arrow 25"/>
              <p:cNvSpPr/>
              <p:nvPr/>
            </p:nvSpPr>
            <p:spPr bwMode="auto">
              <a:xfrm>
                <a:off x="1433487" y="3113138"/>
                <a:ext cx="1371600" cy="137160"/>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p:sp>
            <p:nvSpPr>
              <p:cNvPr id="27" name="Title 2"/>
              <p:cNvSpPr txBox="1">
                <a:spLocks/>
              </p:cNvSpPr>
              <p:nvPr/>
            </p:nvSpPr>
            <p:spPr bwMode="auto">
              <a:xfrm>
                <a:off x="1048771" y="3212988"/>
                <a:ext cx="2192909" cy="2616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700" b="0" i="0" kern="0" dirty="0" smtClean="0">
                    <a:latin typeface="Calibri" panose="020F0502020204030204" pitchFamily="34" charset="0"/>
                  </a:rPr>
                  <a:t>Increasing Contact Angle</a:t>
                </a:r>
                <a:endParaRPr lang="en-US" sz="1700" b="0" i="0" kern="0" dirty="0">
                  <a:latin typeface="Calibri" panose="020F0502020204030204" pitchFamily="34" charset="0"/>
                </a:endParaRPr>
              </a:p>
            </p:txBody>
          </p:sp>
        </p:grpSp>
      </p:grpSp>
    </p:spTree>
    <p:extLst>
      <p:ext uri="{BB962C8B-B14F-4D97-AF65-F5344CB8AC3E}">
        <p14:creationId xmlns:p14="http://schemas.microsoft.com/office/powerpoint/2010/main" val="2167954554"/>
      </p:ext>
    </p:extLst>
  </p:cSld>
  <p:clrMapOvr>
    <a:masterClrMapping/>
  </p:clrMapOvr>
  <p:transition spd="med"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p:cNvSpPr>
          <p:nvPr>
            <p:ph type="title"/>
          </p:nvPr>
        </p:nvSpPr>
        <p:spPr/>
        <p:txBody>
          <a:bodyPr>
            <a:normAutofit/>
          </a:bodyPr>
          <a:lstStyle/>
          <a:p>
            <a:r>
              <a:rPr lang="en-US" dirty="0" smtClean="0"/>
              <a:t>Interfacial and Wetted Area: 40MEA (</a:t>
            </a:r>
            <a:r>
              <a:rPr lang="en-US" dirty="0" err="1" smtClean="0"/>
              <a:t>Ka</a:t>
            </a:r>
            <a:r>
              <a:rPr lang="en-US" dirty="0" smtClean="0"/>
              <a:t>=448)</a:t>
            </a:r>
            <a:endParaRPr lang="en-US" dirty="0"/>
          </a:p>
        </p:txBody>
      </p:sp>
      <p:grpSp>
        <p:nvGrpSpPr>
          <p:cNvPr id="3" name="Group 2"/>
          <p:cNvGrpSpPr/>
          <p:nvPr/>
        </p:nvGrpSpPr>
        <p:grpSpPr>
          <a:xfrm>
            <a:off x="4653197" y="1209170"/>
            <a:ext cx="4480560" cy="3694033"/>
            <a:chOff x="4653197" y="1209170"/>
            <a:chExt cx="4480560" cy="3694033"/>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7" t="2986" r="725" b="1307"/>
            <a:stretch/>
          </p:blipFill>
          <p:spPr bwMode="auto">
            <a:xfrm>
              <a:off x="4653197" y="1511697"/>
              <a:ext cx="4480560" cy="2981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bwMode="auto">
            <a:xfrm>
              <a:off x="5444490" y="1209170"/>
              <a:ext cx="334899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Film Thickness</a:t>
              </a:r>
              <a:endParaRPr lang="en-US" sz="2000" b="0" i="0" kern="0" dirty="0">
                <a:latin typeface="Calibri" panose="020F0502020204030204" pitchFamily="34" charset="0"/>
              </a:endParaRPr>
            </a:p>
          </p:txBody>
        </p:sp>
        <p:grpSp>
          <p:nvGrpSpPr>
            <p:cNvPr id="18" name="Group 17"/>
            <p:cNvGrpSpPr/>
            <p:nvPr/>
          </p:nvGrpSpPr>
          <p:grpSpPr>
            <a:xfrm>
              <a:off x="6148053" y="4519225"/>
              <a:ext cx="1873910" cy="383978"/>
              <a:chOff x="1467468" y="4872037"/>
              <a:chExt cx="1873910" cy="383978"/>
            </a:xfrm>
          </p:grpSpPr>
          <p:sp>
            <p:nvSpPr>
              <p:cNvPr id="19" name="Right Arrow 18"/>
              <p:cNvSpPr/>
              <p:nvPr/>
            </p:nvSpPr>
            <p:spPr bwMode="auto">
              <a:xfrm>
                <a:off x="1647192" y="4872037"/>
                <a:ext cx="1371600" cy="137160"/>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0" name="Title 2"/>
                  <p:cNvSpPr txBox="1">
                    <a:spLocks/>
                  </p:cNvSpPr>
                  <p:nvPr/>
                </p:nvSpPr>
                <p:spPr bwMode="auto">
                  <a:xfrm>
                    <a:off x="1467468" y="4948238"/>
                    <a:ext cx="187391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Increasing </a:t>
                    </a:r>
                    <a14:m>
                      <m:oMath xmlns:m="http://schemas.openxmlformats.org/officeDocument/2006/math">
                        <m:r>
                          <a:rPr lang="en-US" sz="2000" b="0" i="1" kern="0" smtClean="0">
                            <a:latin typeface="Cambria Math"/>
                          </a:rPr>
                          <m:t>𝛾</m:t>
                        </m:r>
                        <m:r>
                          <m:rPr>
                            <m:nor/>
                          </m:rPr>
                          <a:rPr lang="en-US" sz="2000" b="0" i="0" kern="0" smtClean="0">
                            <a:latin typeface="Cambria Math"/>
                          </a:rPr>
                          <m:t> </m:t>
                        </m:r>
                        <m:r>
                          <m:rPr>
                            <m:nor/>
                          </m:rPr>
                          <a:rPr lang="en-US" sz="2000" b="0" i="0" kern="0" dirty="0">
                            <a:latin typeface="Calibri" panose="020F0502020204030204" pitchFamily="34" charset="0"/>
                          </a:rPr>
                          <m:t>value</m:t>
                        </m:r>
                      </m:oMath>
                    </a14:m>
                    <a:endParaRPr lang="en-US" sz="2000" b="0" i="0" kern="0" dirty="0">
                      <a:latin typeface="Calibri" panose="020F0502020204030204" pitchFamily="34" charset="0"/>
                    </a:endParaRPr>
                  </a:p>
                </p:txBody>
              </p:sp>
            </mc:Choice>
            <mc:Fallback xmlns="">
              <p:sp>
                <p:nvSpPr>
                  <p:cNvPr id="20" name="Title 2"/>
                  <p:cNvSpPr txBox="1">
                    <a:spLocks noRot="1" noChangeAspect="1" noMove="1" noResize="1" noEditPoints="1" noAdjustHandles="1" noChangeArrowheads="1" noChangeShapeType="1" noTextEdit="1"/>
                  </p:cNvSpPr>
                  <p:nvPr/>
                </p:nvSpPr>
                <p:spPr bwMode="auto">
                  <a:xfrm>
                    <a:off x="1467468" y="4948238"/>
                    <a:ext cx="1873910" cy="307777"/>
                  </a:xfrm>
                  <a:prstGeom prst="rect">
                    <a:avLst/>
                  </a:prstGeom>
                  <a:blipFill rotWithShape="1">
                    <a:blip r:embed="rId3"/>
                    <a:stretch>
                      <a:fillRect l="-8143" t="-26000" r="-4560" b="-50000"/>
                    </a:stretch>
                  </a:blipFill>
                  <a:ln w="9525">
                    <a:noFill/>
                    <a:miter lim="800000"/>
                    <a:headEnd/>
                    <a:tailEnd/>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1" name="TextBox 20"/>
              <p:cNvSpPr txBox="1"/>
              <p:nvPr/>
            </p:nvSpPr>
            <p:spPr bwMode="auto">
              <a:xfrm>
                <a:off x="2657951" y="548722"/>
                <a:ext cx="3690938" cy="524108"/>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a:rPr lang="en-US" sz="2000" b="1" i="1" kern="0" smtClean="0">
                          <a:solidFill>
                            <a:schemeClr val="tx1"/>
                          </a:solidFill>
                          <a:latin typeface="Cambria Math"/>
                          <a:cs typeface="+mn-cs"/>
                        </a:rPr>
                        <m:t>𝑸</m:t>
                      </m:r>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𝟐</m:t>
                      </m:r>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𝟎𝟏</m:t>
                      </m:r>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𝟏</m:t>
                      </m:r>
                      <m:sSup>
                        <m:sSupPr>
                          <m:ctrlPr>
                            <a:rPr lang="en-US" sz="2000" b="1" i="1" kern="0" smtClean="0">
                              <a:solidFill>
                                <a:schemeClr val="tx1"/>
                              </a:solidFill>
                              <a:latin typeface="Cambria Math" panose="02040503050406030204" pitchFamily="18" charset="0"/>
                              <a:cs typeface="+mn-cs"/>
                            </a:rPr>
                          </m:ctrlPr>
                        </m:sSupPr>
                        <m:e>
                          <m:r>
                            <a:rPr lang="en-US" sz="2000" b="1" i="1" kern="0" smtClean="0">
                              <a:solidFill>
                                <a:schemeClr val="tx1"/>
                              </a:solidFill>
                              <a:latin typeface="Cambria Math"/>
                              <a:cs typeface="+mn-cs"/>
                            </a:rPr>
                            <m:t>𝟎</m:t>
                          </m:r>
                        </m:e>
                        <m:sup>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𝟔</m:t>
                          </m:r>
                        </m:sup>
                      </m:sSup>
                      <m:r>
                        <a:rPr lang="en-US" sz="2000" b="1" i="1" kern="0" smtClean="0">
                          <a:solidFill>
                            <a:schemeClr val="tx1"/>
                          </a:solidFill>
                          <a:latin typeface="Cambria Math"/>
                          <a:cs typeface="+mn-cs"/>
                        </a:rPr>
                        <m:t> </m:t>
                      </m:r>
                      <m:sSup>
                        <m:sSupPr>
                          <m:ctrlPr>
                            <a:rPr lang="en-US" sz="2000" b="1" i="1" kern="0" smtClean="0">
                              <a:solidFill>
                                <a:schemeClr val="tx1"/>
                              </a:solidFill>
                              <a:latin typeface="Cambria Math" panose="02040503050406030204" pitchFamily="18" charset="0"/>
                              <a:cs typeface="+mn-cs"/>
                            </a:rPr>
                          </m:ctrlPr>
                        </m:sSupPr>
                        <m:e>
                          <m:r>
                            <a:rPr lang="en-US" sz="2000" b="1" i="1" kern="0" smtClean="0">
                              <a:solidFill>
                                <a:schemeClr val="tx1"/>
                              </a:solidFill>
                              <a:latin typeface="Cambria Math"/>
                              <a:cs typeface="+mn-cs"/>
                            </a:rPr>
                            <m:t>𝒎</m:t>
                          </m:r>
                        </m:e>
                        <m:sup>
                          <m:r>
                            <a:rPr lang="en-US" sz="2000" b="1" i="1" kern="0" smtClean="0">
                              <a:solidFill>
                                <a:schemeClr val="tx1"/>
                              </a:solidFill>
                              <a:latin typeface="Cambria Math"/>
                              <a:cs typeface="+mn-cs"/>
                            </a:rPr>
                            <m:t>𝟑</m:t>
                          </m:r>
                        </m:sup>
                      </m:sSup>
                      <m:r>
                        <a:rPr lang="en-US" sz="2000" b="1" i="1" kern="0" smtClean="0">
                          <a:solidFill>
                            <a:schemeClr val="tx1"/>
                          </a:solidFill>
                          <a:latin typeface="Cambria Math"/>
                          <a:cs typeface="+mn-cs"/>
                        </a:rPr>
                        <m:t>/</m:t>
                      </m:r>
                      <m:r>
                        <a:rPr lang="en-US" sz="2000" b="1" i="1" kern="0" smtClean="0">
                          <a:solidFill>
                            <a:schemeClr val="tx1"/>
                          </a:solidFill>
                          <a:latin typeface="Cambria Math"/>
                          <a:cs typeface="+mn-cs"/>
                        </a:rPr>
                        <m:t>𝒔𝒆𝒄</m:t>
                      </m:r>
                    </m:oMath>
                  </m:oMathPara>
                </a14:m>
                <a:endParaRPr lang="en-US" sz="2000" b="1" i="0" kern="0" dirty="0" smtClean="0">
                  <a:solidFill>
                    <a:schemeClr val="tx1"/>
                  </a:solidFill>
                  <a:latin typeface="+mn-lt"/>
                  <a:cs typeface="+mn-cs"/>
                </a:endParaRPr>
              </a:p>
            </p:txBody>
          </p:sp>
        </mc:Choice>
        <mc:Fallback xmlns="">
          <p:sp>
            <p:nvSpPr>
              <p:cNvPr id="21" name="TextBox 20"/>
              <p:cNvSpPr txBox="1">
                <a:spLocks noRot="1" noChangeAspect="1" noMove="1" noResize="1" noEditPoints="1" noAdjustHandles="1" noChangeArrowheads="1" noChangeShapeType="1" noTextEdit="1"/>
              </p:cNvSpPr>
              <p:nvPr/>
            </p:nvSpPr>
            <p:spPr bwMode="auto">
              <a:xfrm>
                <a:off x="2657951" y="548722"/>
                <a:ext cx="3690938" cy="524108"/>
              </a:xfrm>
              <a:prstGeom prst="rect">
                <a:avLst/>
              </a:prstGeom>
              <a:blipFill rotWithShape="1">
                <a:blip r:embed="rId4"/>
                <a:stretch>
                  <a:fillRect/>
                </a:stretch>
              </a:blipFill>
              <a:ln w="9525">
                <a:noFill/>
                <a:miter lim="800000"/>
                <a:headEnd/>
                <a:tailEnd/>
              </a:ln>
            </p:spPr>
            <p:txBody>
              <a:bodyPr/>
              <a:lstStyle/>
              <a:p>
                <a:r>
                  <a:rPr lang="en-US">
                    <a:noFill/>
                  </a:rPr>
                  <a:t> </a:t>
                </a:r>
              </a:p>
            </p:txBody>
          </p:sp>
        </mc:Fallback>
      </mc:AlternateContent>
      <p:sp>
        <p:nvSpPr>
          <p:cNvPr id="22" name="Title 2"/>
          <p:cNvSpPr txBox="1">
            <a:spLocks/>
          </p:cNvSpPr>
          <p:nvPr/>
        </p:nvSpPr>
        <p:spPr bwMode="auto">
          <a:xfrm>
            <a:off x="495300" y="5025810"/>
            <a:ext cx="5458778" cy="1046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just"/>
            <a:r>
              <a:rPr lang="en-US" sz="2200" i="0" kern="0" dirty="0" smtClean="0">
                <a:solidFill>
                  <a:schemeClr val="tx1"/>
                </a:solidFill>
                <a:latin typeface="Calibri" panose="020F0502020204030204" pitchFamily="34" charset="0"/>
              </a:rPr>
              <a:t>Increased contact </a:t>
            </a:r>
            <a:r>
              <a:rPr lang="en-US" sz="2200" i="0" kern="0" dirty="0">
                <a:solidFill>
                  <a:schemeClr val="tx1"/>
                </a:solidFill>
                <a:latin typeface="Calibri" panose="020F0502020204030204" pitchFamily="34" charset="0"/>
              </a:rPr>
              <a:t>angle (</a:t>
            </a:r>
            <a:r>
              <a:rPr lang="en-US" sz="2200" i="0" kern="0" dirty="0">
                <a:solidFill>
                  <a:schemeClr val="tx1"/>
                </a:solidFill>
                <a:latin typeface="Symbol" panose="05050102010706020507" pitchFamily="18" charset="2"/>
              </a:rPr>
              <a:t>g</a:t>
            </a:r>
            <a:r>
              <a:rPr lang="en-US" sz="2200" i="0" kern="0" dirty="0">
                <a:solidFill>
                  <a:schemeClr val="tx1"/>
                </a:solidFill>
                <a:latin typeface="Calibri" panose="020F0502020204030204" pitchFamily="34" charset="0"/>
              </a:rPr>
              <a:t>):</a:t>
            </a:r>
            <a:endParaRPr lang="en-US" sz="2200" i="0" kern="0" dirty="0" smtClean="0">
              <a:solidFill>
                <a:schemeClr val="tx1"/>
              </a:solidFill>
              <a:latin typeface="Calibri" panose="020F0502020204030204" pitchFamily="34" charset="0"/>
            </a:endParaRPr>
          </a:p>
          <a:p>
            <a:pPr marL="628650" indent="-342900" algn="just">
              <a:buFont typeface="Symbol" panose="05050102010706020507" pitchFamily="18" charset="2"/>
              <a:buChar char="-"/>
              <a:tabLst>
                <a:tab pos="628650" algn="l"/>
              </a:tabLst>
            </a:pPr>
            <a:r>
              <a:rPr lang="en-US" sz="2000" b="0" i="0" kern="0" dirty="0" smtClean="0">
                <a:solidFill>
                  <a:schemeClr val="tx1"/>
                </a:solidFill>
                <a:latin typeface="Calibri" panose="020F0502020204030204" pitchFamily="34" charset="0"/>
              </a:rPr>
              <a:t>Wetted and interfacial areas decrease</a:t>
            </a:r>
          </a:p>
          <a:p>
            <a:pPr marL="628650" indent="-342900" algn="just">
              <a:buFont typeface="Symbol" panose="05050102010706020507" pitchFamily="18" charset="2"/>
              <a:buChar char="-"/>
              <a:tabLst>
                <a:tab pos="628650" algn="l"/>
              </a:tabLst>
            </a:pPr>
            <a:r>
              <a:rPr lang="en-US" sz="2000" b="0" i="0" kern="0" dirty="0" smtClean="0">
                <a:solidFill>
                  <a:schemeClr val="tx1"/>
                </a:solidFill>
                <a:latin typeface="Calibri" panose="020F0502020204030204" pitchFamily="34" charset="0"/>
              </a:rPr>
              <a:t>Film thickness increased</a:t>
            </a:r>
            <a:endParaRPr lang="en-US" sz="2000" b="0" i="0" kern="0" dirty="0">
              <a:solidFill>
                <a:schemeClr val="tx1"/>
              </a:solidFill>
              <a:latin typeface="Calibri" panose="020F0502020204030204" pitchFamily="34" charset="0"/>
            </a:endParaRPr>
          </a:p>
        </p:txBody>
      </p:sp>
      <p:grpSp>
        <p:nvGrpSpPr>
          <p:cNvPr id="4" name="Group 3"/>
          <p:cNvGrpSpPr/>
          <p:nvPr/>
        </p:nvGrpSpPr>
        <p:grpSpPr>
          <a:xfrm>
            <a:off x="22860" y="1145095"/>
            <a:ext cx="4480560" cy="3736428"/>
            <a:chOff x="22860" y="1145095"/>
            <a:chExt cx="4480560" cy="3736428"/>
          </a:xfrm>
        </p:grpSpPr>
        <p:sp>
          <p:nvSpPr>
            <p:cNvPr id="8" name="Title 2"/>
            <p:cNvSpPr txBox="1">
              <a:spLocks/>
            </p:cNvSpPr>
            <p:nvPr/>
          </p:nvSpPr>
          <p:spPr bwMode="auto">
            <a:xfrm>
              <a:off x="803910" y="1145095"/>
              <a:ext cx="334899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Wetted &amp; Interfacial Area</a:t>
              </a:r>
              <a:endParaRPr lang="en-US" sz="2000" b="0" i="0" kern="0" dirty="0">
                <a:latin typeface="Calibri" panose="020F0502020204030204" pitchFamily="34" charset="0"/>
              </a:endParaRPr>
            </a:p>
          </p:txBody>
        </p:sp>
        <p:grpSp>
          <p:nvGrpSpPr>
            <p:cNvPr id="12" name="Group 11"/>
            <p:cNvGrpSpPr/>
            <p:nvPr/>
          </p:nvGrpSpPr>
          <p:grpSpPr>
            <a:xfrm>
              <a:off x="1595714" y="4493500"/>
              <a:ext cx="1873910" cy="388023"/>
              <a:chOff x="1576664" y="4893610"/>
              <a:chExt cx="1873910" cy="388023"/>
            </a:xfrm>
          </p:grpSpPr>
          <p:sp>
            <p:nvSpPr>
              <p:cNvPr id="11" name="Right Arrow 10"/>
              <p:cNvSpPr/>
              <p:nvPr/>
            </p:nvSpPr>
            <p:spPr bwMode="auto">
              <a:xfrm>
                <a:off x="1810952" y="4893610"/>
                <a:ext cx="1371600" cy="137160"/>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16" name="Title 2"/>
                  <p:cNvSpPr txBox="1">
                    <a:spLocks/>
                  </p:cNvSpPr>
                  <p:nvPr/>
                </p:nvSpPr>
                <p:spPr bwMode="auto">
                  <a:xfrm>
                    <a:off x="1576664" y="4973856"/>
                    <a:ext cx="187391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Increasing </a:t>
                    </a:r>
                    <a14:m>
                      <m:oMath xmlns:m="http://schemas.openxmlformats.org/officeDocument/2006/math">
                        <m:r>
                          <a:rPr lang="en-US" sz="2000" b="0" i="1" kern="0" smtClean="0">
                            <a:latin typeface="Cambria Math"/>
                          </a:rPr>
                          <m:t>𝛾</m:t>
                        </m:r>
                        <m:r>
                          <m:rPr>
                            <m:nor/>
                          </m:rPr>
                          <a:rPr lang="en-US" sz="2000" b="0" i="0" kern="0" smtClean="0">
                            <a:latin typeface="Cambria Math"/>
                          </a:rPr>
                          <m:t> </m:t>
                        </m:r>
                        <m:r>
                          <m:rPr>
                            <m:nor/>
                          </m:rPr>
                          <a:rPr lang="en-US" sz="2000" b="0" i="0" kern="0" dirty="0">
                            <a:latin typeface="Calibri" panose="020F0502020204030204" pitchFamily="34" charset="0"/>
                          </a:rPr>
                          <m:t>value</m:t>
                        </m:r>
                      </m:oMath>
                    </a14:m>
                    <a:endParaRPr lang="en-US" sz="2000" b="0" i="0" kern="0" dirty="0">
                      <a:latin typeface="Calibri" panose="020F0502020204030204" pitchFamily="34" charset="0"/>
                    </a:endParaRPr>
                  </a:p>
                </p:txBody>
              </p:sp>
            </mc:Choice>
            <mc:Fallback xmlns="">
              <p:sp>
                <p:nvSpPr>
                  <p:cNvPr id="16" name="Title 2"/>
                  <p:cNvSpPr txBox="1">
                    <a:spLocks noRot="1" noChangeAspect="1" noMove="1" noResize="1" noEditPoints="1" noAdjustHandles="1" noChangeArrowheads="1" noChangeShapeType="1" noTextEdit="1"/>
                  </p:cNvSpPr>
                  <p:nvPr/>
                </p:nvSpPr>
                <p:spPr bwMode="auto">
                  <a:xfrm>
                    <a:off x="1576664" y="4973856"/>
                    <a:ext cx="1873910" cy="307777"/>
                  </a:xfrm>
                  <a:prstGeom prst="rect">
                    <a:avLst/>
                  </a:prstGeom>
                  <a:blipFill rotWithShape="1">
                    <a:blip r:embed="rId5"/>
                    <a:stretch>
                      <a:fillRect l="-8143" t="-23529" r="-4560" b="-49020"/>
                    </a:stretch>
                  </a:blipFill>
                  <a:ln w="9525">
                    <a:noFill/>
                    <a:miter lim="800000"/>
                    <a:headEnd/>
                    <a:tailEnd/>
                  </a:ln>
                </p:spPr>
                <p:txBody>
                  <a:bodyPr/>
                  <a:lstStyle/>
                  <a:p>
                    <a:r>
                      <a:rPr lang="en-US">
                        <a:noFill/>
                      </a:rPr>
                      <a:t> </a:t>
                    </a:r>
                  </a:p>
                </p:txBody>
              </p:sp>
            </mc:Fallback>
          </mc:AlternateContent>
        </p:gr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87" t="2924" r="1229"/>
            <a:stretch/>
          </p:blipFill>
          <p:spPr bwMode="auto">
            <a:xfrm>
              <a:off x="22860" y="1441339"/>
              <a:ext cx="4480560" cy="305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57858093"/>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Effects of Corrugation Angle (</a:t>
            </a:r>
            <a:r>
              <a:rPr lang="en-US" dirty="0" smtClean="0">
                <a:latin typeface="Symbol" panose="05050102010706020507" pitchFamily="18" charset="2"/>
              </a:rPr>
              <a:t>a</a:t>
            </a:r>
            <a:r>
              <a:rPr lang="en-US" dirty="0" smtClean="0"/>
              <a:t>)</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8" t="2978" r="2810" b="1267"/>
          <a:stretch/>
        </p:blipFill>
        <p:spPr bwMode="auto">
          <a:xfrm>
            <a:off x="4649638" y="1966822"/>
            <a:ext cx="4389120" cy="332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ctangle 4"/>
              <p:cNvSpPr/>
              <p:nvPr/>
            </p:nvSpPr>
            <p:spPr>
              <a:xfrm>
                <a:off x="5172773" y="5452312"/>
                <a:ext cx="3683845" cy="553998"/>
              </a:xfrm>
              <a:prstGeom prst="rect">
                <a:avLst/>
              </a:prstGeom>
            </p:spPr>
            <p:txBody>
              <a:bodyPr wrap="square" lIns="0" tIns="0" rIns="0" bIns="0">
                <a:spAutoFit/>
              </a:bodyPr>
              <a:lstStyle/>
              <a:p>
                <a:pPr algn="ctr"/>
                <a:r>
                  <a:rPr lang="en-US" sz="1800" i="0" dirty="0" smtClean="0">
                    <a:solidFill>
                      <a:schemeClr val="tx1"/>
                    </a:solidFill>
                    <a:latin typeface="Calibri" panose="020F0502020204030204" pitchFamily="34" charset="0"/>
                  </a:rPr>
                  <a:t>increased corrugation angle </a:t>
                </a:r>
                <a14:m>
                  <m:oMath xmlns:m="http://schemas.openxmlformats.org/officeDocument/2006/math">
                    <m:r>
                      <a:rPr lang="en-US" sz="1800" i="1" dirty="0" smtClean="0">
                        <a:solidFill>
                          <a:schemeClr val="tx1"/>
                        </a:solidFill>
                        <a:latin typeface="Cambria Math" panose="02040503050406030204" pitchFamily="18" charset="0"/>
                      </a:rPr>
                      <m:t>→</m:t>
                    </m:r>
                  </m:oMath>
                </a14:m>
                <a:r>
                  <a:rPr lang="en-US" sz="1800" i="0" dirty="0" smtClean="0">
                    <a:solidFill>
                      <a:schemeClr val="tx1"/>
                    </a:solidFill>
                    <a:latin typeface="Calibri" panose="020F0502020204030204" pitchFamily="34" charset="0"/>
                  </a:rPr>
                  <a:t> </a:t>
                </a:r>
                <a:r>
                  <a:rPr lang="en-US" sz="1800" b="1" i="0" dirty="0" smtClean="0">
                    <a:solidFill>
                      <a:schemeClr val="tx1"/>
                    </a:solidFill>
                    <a:latin typeface="Calibri" panose="020F0502020204030204" pitchFamily="34" charset="0"/>
                  </a:rPr>
                  <a:t>enhanced </a:t>
                </a:r>
                <a:r>
                  <a:rPr lang="en-US" sz="1800" i="0" dirty="0" smtClean="0">
                    <a:solidFill>
                      <a:schemeClr val="tx1"/>
                    </a:solidFill>
                    <a:latin typeface="Calibri" panose="020F0502020204030204" pitchFamily="34" charset="0"/>
                  </a:rPr>
                  <a:t>sheet area</a:t>
                </a:r>
                <a:endParaRPr lang="en-US" sz="1800" i="0" dirty="0">
                  <a:solidFill>
                    <a:schemeClr val="tx1"/>
                  </a:solidFill>
                  <a:latin typeface="Calibri" panose="020F050202020403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172773" y="5452312"/>
                <a:ext cx="3683845" cy="553998"/>
              </a:xfrm>
              <a:prstGeom prst="rect">
                <a:avLst/>
              </a:prstGeom>
              <a:blipFill rotWithShape="0">
                <a:blip r:embed="rId3"/>
                <a:stretch>
                  <a:fillRect t="-14286" b="-252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bwMode="auto">
              <a:xfrm>
                <a:off x="4553435" y="1111973"/>
                <a:ext cx="4581525" cy="69395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m:rPr>
                          <m:sty m:val="p"/>
                        </m:rPr>
                        <a:rPr lang="en-US" sz="1900" b="0" i="0" kern="0" smtClean="0">
                          <a:solidFill>
                            <a:schemeClr val="tx1"/>
                          </a:solidFill>
                          <a:latin typeface="Cambria Math"/>
                          <a:cs typeface="+mn-cs"/>
                        </a:rPr>
                        <m:t>Normalized</m:t>
                      </m:r>
                      <m:r>
                        <a:rPr lang="en-US" sz="1900" b="0" i="0" kern="0" smtClean="0">
                          <a:solidFill>
                            <a:schemeClr val="tx1"/>
                          </a:solidFill>
                          <a:latin typeface="Cambria Math"/>
                          <a:cs typeface="+mn-cs"/>
                        </a:rPr>
                        <m:t> </m:t>
                      </m:r>
                      <m:r>
                        <m:rPr>
                          <m:sty m:val="p"/>
                        </m:rPr>
                        <a:rPr lang="en-US" sz="1900" b="0" i="0" kern="0" smtClean="0">
                          <a:solidFill>
                            <a:schemeClr val="tx1"/>
                          </a:solidFill>
                          <a:latin typeface="Cambria Math"/>
                          <a:cs typeface="+mn-cs"/>
                        </a:rPr>
                        <m:t>Physcial</m:t>
                      </m:r>
                      <m:r>
                        <a:rPr lang="en-US" sz="1900" b="0" i="0" kern="0" smtClean="0">
                          <a:solidFill>
                            <a:schemeClr val="tx1"/>
                          </a:solidFill>
                          <a:latin typeface="Cambria Math"/>
                          <a:cs typeface="+mn-cs"/>
                        </a:rPr>
                        <m:t> </m:t>
                      </m:r>
                      <m:r>
                        <m:rPr>
                          <m:sty m:val="p"/>
                        </m:rPr>
                        <a:rPr lang="en-US" sz="1900" b="0" i="0" kern="0" smtClean="0">
                          <a:solidFill>
                            <a:schemeClr val="tx1"/>
                          </a:solidFill>
                          <a:latin typeface="Cambria Math"/>
                          <a:cs typeface="+mn-cs"/>
                        </a:rPr>
                        <m:t>Area</m:t>
                      </m:r>
                      <m:r>
                        <a:rPr lang="en-US" sz="1900" b="0" i="0" kern="0" smtClean="0">
                          <a:solidFill>
                            <a:schemeClr val="tx1"/>
                          </a:solidFill>
                          <a:latin typeface="Cambria Math"/>
                          <a:cs typeface="+mn-cs"/>
                        </a:rPr>
                        <m:t>=</m:t>
                      </m:r>
                      <m:f>
                        <m:fPr>
                          <m:ctrlPr>
                            <a:rPr lang="en-US" sz="1900" i="1" kern="0" smtClean="0">
                              <a:solidFill>
                                <a:schemeClr val="tx1"/>
                              </a:solidFill>
                              <a:latin typeface="Cambria Math" panose="02040503050406030204" pitchFamily="18" charset="0"/>
                              <a:cs typeface="+mn-cs"/>
                            </a:rPr>
                          </m:ctrlPr>
                        </m:fPr>
                        <m:num>
                          <m:r>
                            <m:rPr>
                              <m:sty m:val="p"/>
                            </m:rPr>
                            <a:rPr lang="en-US" sz="1900" b="0" i="0" kern="0" smtClean="0">
                              <a:solidFill>
                                <a:schemeClr val="tx1"/>
                              </a:solidFill>
                              <a:latin typeface="Cambria Math"/>
                              <a:cs typeface="+mn-cs"/>
                            </a:rPr>
                            <m:t>Actual</m:t>
                          </m:r>
                          <m:r>
                            <a:rPr lang="en-US" sz="1900" b="0" i="0" kern="0" smtClean="0">
                              <a:solidFill>
                                <a:schemeClr val="tx1"/>
                              </a:solidFill>
                              <a:latin typeface="Cambria Math"/>
                              <a:cs typeface="+mn-cs"/>
                            </a:rPr>
                            <m:t> </m:t>
                          </m:r>
                          <m:r>
                            <m:rPr>
                              <m:sty m:val="p"/>
                            </m:rPr>
                            <a:rPr lang="en-US" sz="1900" b="0" i="0" kern="0" smtClean="0">
                              <a:solidFill>
                                <a:schemeClr val="tx1"/>
                              </a:solidFill>
                              <a:latin typeface="Cambria Math"/>
                              <a:cs typeface="+mn-cs"/>
                            </a:rPr>
                            <m:t>Area</m:t>
                          </m:r>
                        </m:num>
                        <m:den>
                          <m:r>
                            <m:rPr>
                              <m:sty m:val="p"/>
                            </m:rPr>
                            <a:rPr lang="en-US" sz="1900" b="0" i="0" kern="0" smtClean="0">
                              <a:solidFill>
                                <a:schemeClr val="tx1"/>
                              </a:solidFill>
                              <a:latin typeface="Cambria Math"/>
                              <a:cs typeface="+mn-cs"/>
                            </a:rPr>
                            <m:t>Frontal</m:t>
                          </m:r>
                          <m:r>
                            <a:rPr lang="en-US" sz="1900" b="0" i="0" kern="0" smtClean="0">
                              <a:solidFill>
                                <a:schemeClr val="tx1"/>
                              </a:solidFill>
                              <a:latin typeface="Cambria Math"/>
                              <a:cs typeface="+mn-cs"/>
                            </a:rPr>
                            <m:t> </m:t>
                          </m:r>
                          <m:r>
                            <m:rPr>
                              <m:sty m:val="p"/>
                            </m:rPr>
                            <a:rPr lang="en-US" sz="1900" b="0" i="0" kern="0" smtClean="0">
                              <a:solidFill>
                                <a:schemeClr val="tx1"/>
                              </a:solidFill>
                              <a:latin typeface="Cambria Math"/>
                              <a:cs typeface="+mn-cs"/>
                            </a:rPr>
                            <m:t>Area</m:t>
                          </m:r>
                          <m:r>
                            <a:rPr lang="en-US" sz="1900" b="0" i="0" kern="0" smtClean="0">
                              <a:solidFill>
                                <a:schemeClr val="tx1"/>
                              </a:solidFill>
                              <a:latin typeface="Cambria Math"/>
                              <a:cs typeface="+mn-cs"/>
                            </a:rPr>
                            <m:t> </m:t>
                          </m:r>
                        </m:den>
                      </m:f>
                    </m:oMath>
                  </m:oMathPara>
                </a14:m>
                <a:endParaRPr lang="en-US" sz="1900" i="0" kern="0" dirty="0" smtClean="0">
                  <a:solidFill>
                    <a:schemeClr val="tx1"/>
                  </a:solidFill>
                  <a:latin typeface="Arial (Body)"/>
                  <a:cs typeface="Times New Roman"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bwMode="auto">
              <a:xfrm>
                <a:off x="4553435" y="1111973"/>
                <a:ext cx="4581525" cy="693953"/>
              </a:xfrm>
              <a:prstGeom prst="rect">
                <a:avLst/>
              </a:prstGeom>
              <a:blipFill rotWithShape="0">
                <a:blip r:embed="rId4"/>
                <a:stretch>
                  <a:fillRect/>
                </a:stretch>
              </a:blipFill>
              <a:ln w="9525">
                <a:noFill/>
                <a:miter lim="800000"/>
                <a:headEnd/>
                <a:tailEnd/>
              </a:ln>
            </p:spPr>
            <p:txBody>
              <a:bodyPr/>
              <a:lstStyle/>
              <a:p>
                <a:r>
                  <a:rPr lang="en-US">
                    <a:noFill/>
                  </a:rPr>
                  <a:t> </a:t>
                </a:r>
              </a:p>
            </p:txBody>
          </p:sp>
        </mc:Fallback>
      </mc:AlternateContent>
      <p:grpSp>
        <p:nvGrpSpPr>
          <p:cNvPr id="33" name="Group 32"/>
          <p:cNvGrpSpPr>
            <a:grpSpLocks noChangeAspect="1"/>
          </p:cNvGrpSpPr>
          <p:nvPr/>
        </p:nvGrpSpPr>
        <p:grpSpPr>
          <a:xfrm rot="10800000">
            <a:off x="204284" y="1999593"/>
            <a:ext cx="3821630" cy="2740160"/>
            <a:chOff x="361104" y="1757842"/>
            <a:chExt cx="3821630" cy="2740160"/>
          </a:xfrm>
        </p:grpSpPr>
        <p:grpSp>
          <p:nvGrpSpPr>
            <p:cNvPr id="4" name="Group 3"/>
            <p:cNvGrpSpPr/>
            <p:nvPr/>
          </p:nvGrpSpPr>
          <p:grpSpPr>
            <a:xfrm>
              <a:off x="525134" y="2018147"/>
              <a:ext cx="3657600" cy="2479855"/>
              <a:chOff x="205955" y="1600937"/>
              <a:chExt cx="3657600" cy="2479855"/>
            </a:xfrm>
          </p:grpSpPr>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80" t="23887" r="9886" b="17647"/>
              <a:stretch/>
            </p:blipFill>
            <p:spPr bwMode="auto">
              <a:xfrm>
                <a:off x="205955" y="1600937"/>
                <a:ext cx="3657600" cy="247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rot="10800000">
                <a:off x="1276296" y="2760282"/>
                <a:ext cx="1207382" cy="307777"/>
              </a:xfrm>
              <a:prstGeom prst="rect">
                <a:avLst/>
              </a:prstGeom>
            </p:spPr>
            <p:txBody>
              <a:bodyPr wrap="none" lIns="0" tIns="0" rIns="0" bIns="0">
                <a:spAutoFit/>
              </a:bodyPr>
              <a:lstStyle/>
              <a:p>
                <a:r>
                  <a:rPr lang="en-US" sz="2000" b="1" i="0" dirty="0" smtClean="0">
                    <a:solidFill>
                      <a:schemeClr val="tx1"/>
                    </a:solidFill>
                    <a:latin typeface="Calibri" panose="020F0502020204030204" pitchFamily="34" charset="0"/>
                  </a:rPr>
                  <a:t>Actual area</a:t>
                </a:r>
                <a:endParaRPr lang="en-US" sz="2000" b="1" i="0" dirty="0">
                  <a:solidFill>
                    <a:schemeClr val="tx1"/>
                  </a:solidFill>
                  <a:latin typeface="Calibri" panose="020F0502020204030204" pitchFamily="34" charset="0"/>
                </a:endParaRPr>
              </a:p>
            </p:txBody>
          </p:sp>
        </p:grpSp>
        <p:grpSp>
          <p:nvGrpSpPr>
            <p:cNvPr id="22" name="Group 21"/>
            <p:cNvGrpSpPr/>
            <p:nvPr/>
          </p:nvGrpSpPr>
          <p:grpSpPr>
            <a:xfrm>
              <a:off x="425867" y="1848687"/>
              <a:ext cx="1126757" cy="2035417"/>
              <a:chOff x="417241" y="2254212"/>
              <a:chExt cx="1126757" cy="2035417"/>
            </a:xfrm>
          </p:grpSpPr>
          <p:cxnSp>
            <p:nvCxnSpPr>
              <p:cNvPr id="15" name="Straight Arrow Connector 14"/>
              <p:cNvCxnSpPr/>
              <p:nvPr/>
            </p:nvCxnSpPr>
            <p:spPr bwMode="auto">
              <a:xfrm flipV="1">
                <a:off x="417241" y="2254212"/>
                <a:ext cx="1126757" cy="2035417"/>
              </a:xfrm>
              <a:prstGeom prst="straightConnector1">
                <a:avLst/>
              </a:prstGeom>
              <a:noFill/>
              <a:ln w="19050" cap="flat" cmpd="sng" algn="ctr">
                <a:solidFill>
                  <a:schemeClr val="tx1"/>
                </a:solidFill>
                <a:prstDash val="solid"/>
                <a:round/>
                <a:headEnd type="stealth" w="med" len="lg"/>
                <a:tailEnd type="stealth" w="med" len="lg"/>
              </a:ln>
              <a:effectLst/>
            </p:spPr>
          </p:cxnSp>
          <p:sp>
            <p:nvSpPr>
              <p:cNvPr id="24" name="Rectangle 23"/>
              <p:cNvSpPr/>
              <p:nvPr/>
            </p:nvSpPr>
            <p:spPr>
              <a:xfrm rot="7200000">
                <a:off x="937470" y="3063276"/>
                <a:ext cx="109004" cy="307777"/>
              </a:xfrm>
              <a:prstGeom prst="rect">
                <a:avLst/>
              </a:prstGeom>
              <a:solidFill>
                <a:schemeClr val="bg1"/>
              </a:solidFill>
            </p:spPr>
            <p:txBody>
              <a:bodyPr wrap="none" lIns="0" tIns="0" rIns="0" bIns="0">
                <a:spAutoFit/>
              </a:bodyPr>
              <a:lstStyle/>
              <a:p>
                <a:r>
                  <a:rPr lang="en-US" sz="2000" i="0" dirty="0" smtClean="0">
                    <a:solidFill>
                      <a:schemeClr val="tx1"/>
                    </a:solidFill>
                    <a:latin typeface="Calibri" panose="020F0502020204030204" pitchFamily="34" charset="0"/>
                  </a:rPr>
                  <a:t>L</a:t>
                </a:r>
                <a:endParaRPr lang="en-US" sz="2000" i="0" dirty="0">
                  <a:solidFill>
                    <a:schemeClr val="tx1"/>
                  </a:solidFill>
                  <a:latin typeface="Calibri" panose="020F0502020204030204" pitchFamily="34" charset="0"/>
                </a:endParaRPr>
              </a:p>
            </p:txBody>
          </p:sp>
        </p:grpSp>
        <p:grpSp>
          <p:nvGrpSpPr>
            <p:cNvPr id="23" name="Group 22"/>
            <p:cNvGrpSpPr/>
            <p:nvPr/>
          </p:nvGrpSpPr>
          <p:grpSpPr>
            <a:xfrm>
              <a:off x="1573528" y="1795245"/>
              <a:ext cx="2393895" cy="307777"/>
              <a:chOff x="1573528" y="2123136"/>
              <a:chExt cx="2393895" cy="307777"/>
            </a:xfrm>
          </p:grpSpPr>
          <p:cxnSp>
            <p:nvCxnSpPr>
              <p:cNvPr id="12" name="Straight Arrow Connector 11"/>
              <p:cNvCxnSpPr/>
              <p:nvPr/>
            </p:nvCxnSpPr>
            <p:spPr bwMode="auto">
              <a:xfrm>
                <a:off x="1573528" y="2180714"/>
                <a:ext cx="2393895" cy="146994"/>
              </a:xfrm>
              <a:prstGeom prst="straightConnector1">
                <a:avLst/>
              </a:prstGeom>
              <a:noFill/>
              <a:ln w="15875" cap="flat" cmpd="sng" algn="ctr">
                <a:solidFill>
                  <a:schemeClr val="tx1"/>
                </a:solidFill>
                <a:prstDash val="solid"/>
                <a:round/>
                <a:headEnd type="stealth" w="med" len="lg"/>
                <a:tailEnd type="stealth" w="med" len="lg"/>
              </a:ln>
              <a:effectLst/>
            </p:spPr>
          </p:cxnSp>
          <p:sp>
            <p:nvSpPr>
              <p:cNvPr id="25" name="Rectangle 24"/>
              <p:cNvSpPr/>
              <p:nvPr/>
            </p:nvSpPr>
            <p:spPr>
              <a:xfrm rot="11207961">
                <a:off x="2730791" y="2123136"/>
                <a:ext cx="232436" cy="307777"/>
              </a:xfrm>
              <a:prstGeom prst="rect">
                <a:avLst/>
              </a:prstGeom>
              <a:solidFill>
                <a:schemeClr val="bg1"/>
              </a:solidFill>
            </p:spPr>
            <p:txBody>
              <a:bodyPr wrap="none" lIns="0" tIns="0" rIns="0" bIns="0">
                <a:spAutoFit/>
              </a:bodyPr>
              <a:lstStyle/>
              <a:p>
                <a:r>
                  <a:rPr lang="en-US" sz="2000" i="0" dirty="0" smtClean="0">
                    <a:solidFill>
                      <a:schemeClr val="tx1"/>
                    </a:solidFill>
                    <a:latin typeface="Calibri" panose="020F0502020204030204" pitchFamily="34" charset="0"/>
                  </a:rPr>
                  <a:t>W</a:t>
                </a:r>
                <a:endParaRPr lang="en-US" sz="2000" i="0" dirty="0">
                  <a:solidFill>
                    <a:schemeClr val="tx1"/>
                  </a:solidFill>
                  <a:latin typeface="Calibri" panose="020F0502020204030204" pitchFamily="34" charset="0"/>
                </a:endParaRPr>
              </a:p>
            </p:txBody>
          </p:sp>
        </p:grpSp>
        <p:cxnSp>
          <p:nvCxnSpPr>
            <p:cNvPr id="28" name="Straight Connector 27"/>
            <p:cNvCxnSpPr/>
            <p:nvPr/>
          </p:nvCxnSpPr>
          <p:spPr bwMode="auto">
            <a:xfrm>
              <a:off x="361104" y="3753952"/>
              <a:ext cx="129526" cy="260305"/>
            </a:xfrm>
            <a:prstGeom prst="line">
              <a:avLst/>
            </a:prstGeom>
            <a:noFill/>
            <a:ln w="12700" cap="flat" cmpd="sng" algn="ctr">
              <a:solidFill>
                <a:schemeClr val="tx1"/>
              </a:solidFill>
              <a:prstDash val="solid"/>
              <a:round/>
              <a:headEnd type="none"/>
              <a:tailEnd type="none"/>
            </a:ln>
            <a:effectLst/>
          </p:spPr>
        </p:cxnSp>
        <p:cxnSp>
          <p:nvCxnSpPr>
            <p:cNvPr id="31" name="Straight Connector 30"/>
            <p:cNvCxnSpPr/>
            <p:nvPr/>
          </p:nvCxnSpPr>
          <p:spPr bwMode="auto">
            <a:xfrm>
              <a:off x="1508765" y="1757842"/>
              <a:ext cx="129526" cy="260305"/>
            </a:xfrm>
            <a:prstGeom prst="line">
              <a:avLst/>
            </a:prstGeom>
            <a:noFill/>
            <a:ln w="12700" cap="flat" cmpd="sng" algn="ctr">
              <a:solidFill>
                <a:schemeClr val="tx1"/>
              </a:solidFill>
              <a:prstDash val="solid"/>
              <a:round/>
              <a:headEnd type="none"/>
              <a:tailEnd type="none"/>
            </a:ln>
            <a:effectLst/>
          </p:spPr>
        </p:cxnSp>
        <p:cxnSp>
          <p:nvCxnSpPr>
            <p:cNvPr id="32" name="Straight Connector 31"/>
            <p:cNvCxnSpPr/>
            <p:nvPr/>
          </p:nvCxnSpPr>
          <p:spPr bwMode="auto">
            <a:xfrm>
              <a:off x="3928538" y="1923696"/>
              <a:ext cx="129526" cy="260305"/>
            </a:xfrm>
            <a:prstGeom prst="line">
              <a:avLst/>
            </a:prstGeom>
            <a:noFill/>
            <a:ln w="12700" cap="flat" cmpd="sng" algn="ctr">
              <a:solidFill>
                <a:schemeClr val="tx1"/>
              </a:solidFill>
              <a:prstDash val="solid"/>
              <a:round/>
              <a:headEnd type="none"/>
              <a:tailEnd type="none"/>
            </a:ln>
            <a:effectLst/>
          </p:spPr>
        </p:cxnSp>
      </p:grpSp>
      <mc:AlternateContent xmlns:mc="http://schemas.openxmlformats.org/markup-compatibility/2006" xmlns:a14="http://schemas.microsoft.com/office/drawing/2010/main">
        <mc:Choice Requires="a14">
          <p:sp>
            <p:nvSpPr>
              <p:cNvPr id="36" name="TextBox 35"/>
              <p:cNvSpPr txBox="1"/>
              <p:nvPr/>
            </p:nvSpPr>
            <p:spPr bwMode="auto">
              <a:xfrm>
                <a:off x="328954" y="1458950"/>
                <a:ext cx="2743200" cy="4509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m:rPr>
                          <m:sty m:val="p"/>
                        </m:rPr>
                        <a:rPr lang="en-US" sz="2200" b="0" i="0" kern="0" smtClean="0">
                          <a:solidFill>
                            <a:schemeClr val="tx1"/>
                          </a:solidFill>
                          <a:latin typeface="Cambria Math"/>
                          <a:cs typeface="+mn-cs"/>
                        </a:rPr>
                        <m:t>Frontal</m:t>
                      </m:r>
                      <m:r>
                        <a:rPr lang="en-US" sz="2200" b="0" i="0" kern="0" smtClean="0">
                          <a:solidFill>
                            <a:schemeClr val="tx1"/>
                          </a:solidFill>
                          <a:latin typeface="Cambria Math"/>
                          <a:cs typeface="+mn-cs"/>
                        </a:rPr>
                        <m:t> </m:t>
                      </m:r>
                      <m:r>
                        <m:rPr>
                          <m:sty m:val="p"/>
                        </m:rPr>
                        <a:rPr lang="en-US" sz="2200" b="0" i="0" kern="0" smtClean="0">
                          <a:solidFill>
                            <a:schemeClr val="tx1"/>
                          </a:solidFill>
                          <a:latin typeface="Cambria Math"/>
                          <a:cs typeface="+mn-cs"/>
                        </a:rPr>
                        <m:t>Area</m:t>
                      </m:r>
                      <m:r>
                        <a:rPr lang="en-US" sz="2200" b="0" i="0" kern="0" smtClean="0">
                          <a:solidFill>
                            <a:schemeClr val="tx1"/>
                          </a:solidFill>
                          <a:latin typeface="Cambria Math"/>
                          <a:cs typeface="+mn-cs"/>
                        </a:rPr>
                        <m:t>=</m:t>
                      </m:r>
                      <m:r>
                        <a:rPr lang="en-US" sz="2200" b="0" i="1" kern="0" smtClean="0">
                          <a:solidFill>
                            <a:schemeClr val="tx1"/>
                          </a:solidFill>
                          <a:latin typeface="Cambria Math"/>
                          <a:cs typeface="+mn-cs"/>
                        </a:rPr>
                        <m:t>𝐿</m:t>
                      </m:r>
                      <m:r>
                        <a:rPr lang="en-US" sz="2200" b="0" i="1" kern="0" smtClean="0">
                          <a:solidFill>
                            <a:schemeClr val="tx1"/>
                          </a:solidFill>
                          <a:latin typeface="Cambria Math"/>
                          <a:cs typeface="+mn-cs"/>
                        </a:rPr>
                        <m:t>×</m:t>
                      </m:r>
                      <m:r>
                        <a:rPr lang="en-US" sz="2200" b="0" i="1" kern="0" smtClean="0">
                          <a:solidFill>
                            <a:schemeClr val="tx1"/>
                          </a:solidFill>
                          <a:latin typeface="Cambria Math"/>
                          <a:cs typeface="+mn-cs"/>
                        </a:rPr>
                        <m:t>𝑊</m:t>
                      </m:r>
                    </m:oMath>
                  </m:oMathPara>
                </a14:m>
                <a:endParaRPr lang="en-US" sz="2200" i="0" kern="0" dirty="0" smtClean="0">
                  <a:solidFill>
                    <a:schemeClr val="tx1"/>
                  </a:solidFill>
                  <a:latin typeface="Arial (Body)"/>
                  <a:cs typeface="Times New Roman" pitchFamily="18" charset="0"/>
                </a:endParaRPr>
              </a:p>
            </p:txBody>
          </p:sp>
        </mc:Choice>
        <mc:Fallback xmlns="">
          <p:sp>
            <p:nvSpPr>
              <p:cNvPr id="36" name="TextBox 35"/>
              <p:cNvSpPr txBox="1">
                <a:spLocks noRot="1" noChangeAspect="1" noMove="1" noResize="1" noEditPoints="1" noAdjustHandles="1" noChangeArrowheads="1" noChangeShapeType="1" noTextEdit="1"/>
              </p:cNvSpPr>
              <p:nvPr/>
            </p:nvSpPr>
            <p:spPr bwMode="auto">
              <a:xfrm>
                <a:off x="328954" y="1458950"/>
                <a:ext cx="2743200" cy="450941"/>
              </a:xfrm>
              <a:prstGeom prst="rect">
                <a:avLst/>
              </a:prstGeom>
              <a:blipFill rotWithShape="0">
                <a:blip r:embed="rId6"/>
                <a:stretch>
                  <a:fillRect l="-444" r="-2222"/>
                </a:stretch>
              </a:blipFill>
              <a:ln w="9525">
                <a:noFill/>
                <a:miter lim="800000"/>
                <a:headEnd/>
                <a:tailEnd/>
              </a:ln>
            </p:spPr>
            <p:txBody>
              <a:bodyPr/>
              <a:lstStyle/>
              <a:p>
                <a:r>
                  <a:rPr lang="en-US">
                    <a:noFill/>
                  </a:rPr>
                  <a:t> </a:t>
                </a:r>
              </a:p>
            </p:txBody>
          </p:sp>
        </mc:Fallback>
      </mc:AlternateContent>
      <p:sp>
        <p:nvSpPr>
          <p:cNvPr id="6" name="Rectangle 5"/>
          <p:cNvSpPr/>
          <p:nvPr/>
        </p:nvSpPr>
        <p:spPr>
          <a:xfrm>
            <a:off x="328953" y="812099"/>
            <a:ext cx="3608937" cy="369332"/>
          </a:xfrm>
          <a:prstGeom prst="rect">
            <a:avLst/>
          </a:prstGeom>
        </p:spPr>
        <p:txBody>
          <a:bodyPr wrap="none">
            <a:spAutoFit/>
          </a:bodyPr>
          <a:lstStyle/>
          <a:p>
            <a:r>
              <a:rPr lang="en-US" sz="1800" i="0" dirty="0">
                <a:solidFill>
                  <a:schemeClr val="tx1"/>
                </a:solidFill>
                <a:latin typeface="Calibri" panose="020F0502020204030204" pitchFamily="34" charset="0"/>
              </a:rPr>
              <a:t>Area of sheet with corrugation </a:t>
            </a:r>
            <a:r>
              <a:rPr lang="en-US" sz="1800" i="0" dirty="0" smtClean="0">
                <a:solidFill>
                  <a:schemeClr val="tx1"/>
                </a:solidFill>
                <a:latin typeface="Calibri" panose="020F0502020204030204" pitchFamily="34" charset="0"/>
              </a:rPr>
              <a:t>angle</a:t>
            </a:r>
            <a:endParaRPr lang="en-US" sz="1400" i="0" dirty="0">
              <a:solidFill>
                <a:schemeClr val="tx1"/>
              </a:solidFill>
            </a:endParaRPr>
          </a:p>
        </p:txBody>
      </p:sp>
    </p:spTree>
    <p:extLst>
      <p:ext uri="{BB962C8B-B14F-4D97-AF65-F5344CB8AC3E}">
        <p14:creationId xmlns:p14="http://schemas.microsoft.com/office/powerpoint/2010/main" val="1049109945"/>
      </p:ext>
    </p:extLst>
  </p:cSld>
  <p:clrMapOvr>
    <a:masterClrMapping/>
  </p:clrMapOvr>
  <p:transition spd="med"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592"/>
            <a:ext cx="8229600" cy="549275"/>
          </a:xfrm>
        </p:spPr>
        <p:txBody>
          <a:bodyPr/>
          <a:lstStyle/>
          <a:p>
            <a:r>
              <a:rPr lang="en-US" dirty="0"/>
              <a:t>Effects of Corrugation </a:t>
            </a:r>
            <a:r>
              <a:rPr lang="en-US" dirty="0" smtClean="0"/>
              <a:t>Angle</a:t>
            </a:r>
            <a:r>
              <a:rPr lang="en-US" dirty="0"/>
              <a:t> (</a:t>
            </a:r>
            <a:r>
              <a:rPr lang="en-US" dirty="0">
                <a:latin typeface="Symbol" panose="05050102010706020507" pitchFamily="18" charset="2"/>
              </a:rPr>
              <a:t>a</a:t>
            </a:r>
            <a:r>
              <a:rPr lang="en-US" dirty="0"/>
              <a:t>)</a:t>
            </a:r>
            <a:endParaRPr lang="en-US"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bwMode="auto">
              <a:xfrm>
                <a:off x="0" y="1134488"/>
                <a:ext cx="4572000" cy="69395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m:rPr>
                          <m:sty m:val="p"/>
                        </m:rPr>
                        <a:rPr lang="en-US" sz="1700" b="0" i="0" kern="0" smtClean="0">
                          <a:solidFill>
                            <a:srgbClr val="009900"/>
                          </a:solidFill>
                          <a:latin typeface="Cambria Math"/>
                          <a:cs typeface="+mn-cs"/>
                        </a:rPr>
                        <m:t>Normalized</m:t>
                      </m:r>
                      <m:r>
                        <a:rPr lang="en-US" sz="1700" b="0" i="0" kern="0" smtClean="0">
                          <a:solidFill>
                            <a:srgbClr val="009900"/>
                          </a:solidFill>
                          <a:latin typeface="Cambria Math"/>
                          <a:cs typeface="+mn-cs"/>
                        </a:rPr>
                        <m:t> </m:t>
                      </m:r>
                      <m:r>
                        <m:rPr>
                          <m:sty m:val="p"/>
                        </m:rPr>
                        <a:rPr lang="en-US" sz="1700" b="0" i="0" kern="0" smtClean="0">
                          <a:solidFill>
                            <a:srgbClr val="009900"/>
                          </a:solidFill>
                          <a:latin typeface="Cambria Math"/>
                          <a:cs typeface="+mn-cs"/>
                        </a:rPr>
                        <m:t>Interfacial</m:t>
                      </m:r>
                      <m:r>
                        <a:rPr lang="en-US" sz="1700" b="0" i="0" kern="0" smtClean="0">
                          <a:solidFill>
                            <a:srgbClr val="009900"/>
                          </a:solidFill>
                          <a:latin typeface="Cambria Math"/>
                          <a:cs typeface="+mn-cs"/>
                        </a:rPr>
                        <m:t> </m:t>
                      </m:r>
                      <m:r>
                        <m:rPr>
                          <m:sty m:val="p"/>
                        </m:rPr>
                        <a:rPr lang="en-US" sz="1700" b="0" i="0" kern="0" smtClean="0">
                          <a:solidFill>
                            <a:srgbClr val="009900"/>
                          </a:solidFill>
                          <a:latin typeface="Cambria Math"/>
                          <a:cs typeface="+mn-cs"/>
                        </a:rPr>
                        <m:t>Area</m:t>
                      </m:r>
                      <m:r>
                        <a:rPr lang="en-US" sz="1700" b="0" i="0" kern="0" smtClean="0">
                          <a:solidFill>
                            <a:srgbClr val="009900"/>
                          </a:solidFill>
                          <a:latin typeface="Cambria Math"/>
                          <a:cs typeface="+mn-cs"/>
                        </a:rPr>
                        <m:t>=</m:t>
                      </m:r>
                      <m:f>
                        <m:fPr>
                          <m:ctrlPr>
                            <a:rPr lang="en-US" sz="1700" i="1" kern="0" smtClean="0">
                              <a:solidFill>
                                <a:srgbClr val="009900"/>
                              </a:solidFill>
                              <a:latin typeface="Cambria Math" panose="02040503050406030204" pitchFamily="18" charset="0"/>
                              <a:cs typeface="+mn-cs"/>
                            </a:rPr>
                          </m:ctrlPr>
                        </m:fPr>
                        <m:num>
                          <m:r>
                            <m:rPr>
                              <m:sty m:val="p"/>
                            </m:rPr>
                            <a:rPr lang="en-US" sz="1700" b="0" i="0" kern="0" smtClean="0">
                              <a:solidFill>
                                <a:srgbClr val="009900"/>
                              </a:solidFill>
                              <a:latin typeface="Cambria Math"/>
                              <a:cs typeface="+mn-cs"/>
                            </a:rPr>
                            <m:t>Interfacial</m:t>
                          </m:r>
                          <m:r>
                            <a:rPr lang="en-US" sz="1700" b="0" i="0" kern="0" smtClean="0">
                              <a:solidFill>
                                <a:srgbClr val="009900"/>
                              </a:solidFill>
                              <a:latin typeface="Cambria Math"/>
                              <a:cs typeface="+mn-cs"/>
                            </a:rPr>
                            <m:t> </m:t>
                          </m:r>
                          <m:r>
                            <m:rPr>
                              <m:sty m:val="p"/>
                            </m:rPr>
                            <a:rPr lang="en-US" sz="1700" b="0" i="0" kern="0" smtClean="0">
                              <a:solidFill>
                                <a:srgbClr val="009900"/>
                              </a:solidFill>
                              <a:latin typeface="Cambria Math"/>
                              <a:cs typeface="+mn-cs"/>
                            </a:rPr>
                            <m:t>Area</m:t>
                          </m:r>
                        </m:num>
                        <m:den>
                          <m:r>
                            <m:rPr>
                              <m:sty m:val="p"/>
                            </m:rPr>
                            <a:rPr lang="en-US" sz="1700" b="0" i="0" kern="0" smtClean="0">
                              <a:solidFill>
                                <a:srgbClr val="009900"/>
                              </a:solidFill>
                              <a:latin typeface="Cambria Math"/>
                              <a:cs typeface="+mn-cs"/>
                            </a:rPr>
                            <m:t>Frontal</m:t>
                          </m:r>
                          <m:r>
                            <a:rPr lang="en-US" sz="1700" b="0" i="0" kern="0" smtClean="0">
                              <a:solidFill>
                                <a:srgbClr val="009900"/>
                              </a:solidFill>
                              <a:latin typeface="Cambria Math"/>
                              <a:cs typeface="+mn-cs"/>
                            </a:rPr>
                            <m:t> </m:t>
                          </m:r>
                          <m:r>
                            <m:rPr>
                              <m:sty m:val="p"/>
                            </m:rPr>
                            <a:rPr lang="en-US" sz="1700" b="0" i="0" kern="0" smtClean="0">
                              <a:solidFill>
                                <a:srgbClr val="009900"/>
                              </a:solidFill>
                              <a:latin typeface="Cambria Math"/>
                              <a:cs typeface="+mn-cs"/>
                            </a:rPr>
                            <m:t>Area</m:t>
                          </m:r>
                          <m:r>
                            <a:rPr lang="en-US" sz="1700" b="0" i="0" kern="0" smtClean="0">
                              <a:solidFill>
                                <a:srgbClr val="009900"/>
                              </a:solidFill>
                              <a:latin typeface="Cambria Math"/>
                              <a:cs typeface="+mn-cs"/>
                            </a:rPr>
                            <m:t> </m:t>
                          </m:r>
                        </m:den>
                      </m:f>
                    </m:oMath>
                  </m:oMathPara>
                </a14:m>
                <a:endParaRPr lang="en-US" sz="1700" i="0" kern="0" dirty="0" smtClean="0">
                  <a:solidFill>
                    <a:srgbClr val="009900"/>
                  </a:solidFill>
                  <a:latin typeface="Arial (Body)"/>
                  <a:cs typeface="Times New Roman"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bwMode="auto">
              <a:xfrm>
                <a:off x="0" y="1134488"/>
                <a:ext cx="4572000" cy="693953"/>
              </a:xfrm>
              <a:prstGeom prst="rect">
                <a:avLst/>
              </a:prstGeom>
              <a:blipFill rotWithShape="1">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bwMode="auto">
              <a:xfrm>
                <a:off x="4572000" y="1149895"/>
                <a:ext cx="4572000" cy="693953"/>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m:rPr>
                          <m:sty m:val="p"/>
                        </m:rPr>
                        <a:rPr lang="en-US" sz="1700" b="0" i="0" kern="0" smtClean="0">
                          <a:solidFill>
                            <a:srgbClr val="000099"/>
                          </a:solidFill>
                          <a:latin typeface="Cambria Math"/>
                          <a:cs typeface="+mn-cs"/>
                        </a:rPr>
                        <m:t>Normalized</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Wetted</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Area</m:t>
                      </m:r>
                      <m:r>
                        <a:rPr lang="en-US" sz="1700" b="0" i="0" kern="0" smtClean="0">
                          <a:solidFill>
                            <a:srgbClr val="000099"/>
                          </a:solidFill>
                          <a:latin typeface="Cambria Math"/>
                          <a:cs typeface="+mn-cs"/>
                        </a:rPr>
                        <m:t>=</m:t>
                      </m:r>
                      <m:f>
                        <m:fPr>
                          <m:ctrlPr>
                            <a:rPr lang="en-US" sz="1700" i="1" kern="0" smtClean="0">
                              <a:solidFill>
                                <a:srgbClr val="000099"/>
                              </a:solidFill>
                              <a:latin typeface="Cambria Math" panose="02040503050406030204" pitchFamily="18" charset="0"/>
                              <a:cs typeface="+mn-cs"/>
                            </a:rPr>
                          </m:ctrlPr>
                        </m:fPr>
                        <m:num>
                          <m:r>
                            <m:rPr>
                              <m:sty m:val="p"/>
                            </m:rPr>
                            <a:rPr lang="en-US" sz="1700" b="0" i="0" kern="0" smtClean="0">
                              <a:solidFill>
                                <a:srgbClr val="000099"/>
                              </a:solidFill>
                              <a:latin typeface="Cambria Math"/>
                              <a:cs typeface="+mn-cs"/>
                            </a:rPr>
                            <m:t>Wetted</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Area</m:t>
                          </m:r>
                        </m:num>
                        <m:den>
                          <m:r>
                            <m:rPr>
                              <m:sty m:val="p"/>
                            </m:rPr>
                            <a:rPr lang="en-US" sz="1700" b="0" i="0" kern="0" smtClean="0">
                              <a:solidFill>
                                <a:srgbClr val="000099"/>
                              </a:solidFill>
                              <a:latin typeface="Cambria Math"/>
                              <a:cs typeface="+mn-cs"/>
                            </a:rPr>
                            <m:t>Frontal</m:t>
                          </m:r>
                          <m:r>
                            <a:rPr lang="en-US" sz="1700" b="0" i="0" kern="0" smtClean="0">
                              <a:solidFill>
                                <a:srgbClr val="000099"/>
                              </a:solidFill>
                              <a:latin typeface="Cambria Math"/>
                              <a:cs typeface="+mn-cs"/>
                            </a:rPr>
                            <m:t> </m:t>
                          </m:r>
                          <m:r>
                            <m:rPr>
                              <m:sty m:val="p"/>
                            </m:rPr>
                            <a:rPr lang="en-US" sz="1700" b="0" i="0" kern="0" smtClean="0">
                              <a:solidFill>
                                <a:srgbClr val="000099"/>
                              </a:solidFill>
                              <a:latin typeface="Cambria Math"/>
                              <a:cs typeface="+mn-cs"/>
                            </a:rPr>
                            <m:t>Area</m:t>
                          </m:r>
                          <m:r>
                            <a:rPr lang="en-US" sz="1700" b="0" i="0" kern="0" smtClean="0">
                              <a:solidFill>
                                <a:srgbClr val="000099"/>
                              </a:solidFill>
                              <a:latin typeface="Cambria Math"/>
                              <a:cs typeface="+mn-cs"/>
                            </a:rPr>
                            <m:t> </m:t>
                          </m:r>
                        </m:den>
                      </m:f>
                    </m:oMath>
                  </m:oMathPara>
                </a14:m>
                <a:endParaRPr lang="en-US" sz="1700" i="0" kern="0" dirty="0" smtClean="0">
                  <a:solidFill>
                    <a:srgbClr val="000099"/>
                  </a:solidFill>
                  <a:latin typeface="Arial (Body)"/>
                  <a:cs typeface="Times New Roman"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bwMode="auto">
              <a:xfrm>
                <a:off x="4572000" y="1149895"/>
                <a:ext cx="4572000" cy="693953"/>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311732" y="581160"/>
                <a:ext cx="4519442" cy="407099"/>
              </a:xfrm>
              <a:prstGeom prst="rect">
                <a:avLst/>
              </a:prstGeom>
            </p:spPr>
            <p:txBody>
              <a:bodyPr wrap="none">
                <a:spAutoFit/>
              </a:bodyPr>
              <a:lstStyle/>
              <a:p>
                <a:pPr lvl="1">
                  <a:spcBef>
                    <a:spcPts val="600"/>
                  </a:spcBef>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𝐐</m:t>
                      </m:r>
                      <m:r>
                        <a:rPr lang="en-US" sz="2000" b="1">
                          <a:solidFill>
                            <a:schemeClr val="tx1"/>
                          </a:solidFill>
                          <a:latin typeface="Cambria Math"/>
                        </a:rPr>
                        <m:t>=</m:t>
                      </m:r>
                      <m:r>
                        <a:rPr lang="en-US" sz="2000" b="1" i="1">
                          <a:solidFill>
                            <a:schemeClr val="tx1"/>
                          </a:solidFill>
                          <a:latin typeface="Cambria Math"/>
                        </a:rPr>
                        <m:t>𝟐</m:t>
                      </m:r>
                      <m:r>
                        <a:rPr lang="en-US" sz="2000" b="1">
                          <a:solidFill>
                            <a:schemeClr val="tx1"/>
                          </a:solidFill>
                          <a:latin typeface="Cambria Math"/>
                        </a:rPr>
                        <m:t>×</m:t>
                      </m:r>
                      <m:sSup>
                        <m:sSupPr>
                          <m:ctrlPr>
                            <a:rPr lang="en-US" sz="2000" b="1" i="1">
                              <a:solidFill>
                                <a:schemeClr val="tx1"/>
                              </a:solidFill>
                              <a:latin typeface="Cambria Math" panose="02040503050406030204" pitchFamily="18" charset="0"/>
                            </a:rPr>
                          </m:ctrlPr>
                        </m:sSupPr>
                        <m:e>
                          <m:r>
                            <a:rPr lang="en-US" sz="2000" b="1" i="1">
                              <a:solidFill>
                                <a:schemeClr val="tx1"/>
                              </a:solidFill>
                              <a:latin typeface="Cambria Math"/>
                            </a:rPr>
                            <m:t>𝟏𝟎</m:t>
                          </m:r>
                        </m:e>
                        <m:sup>
                          <m:r>
                            <a:rPr lang="en-US" sz="2000" b="1">
                              <a:solidFill>
                                <a:schemeClr val="tx1"/>
                              </a:solidFill>
                              <a:latin typeface="Cambria Math"/>
                            </a:rPr>
                            <m:t>−</m:t>
                          </m:r>
                          <m:r>
                            <a:rPr lang="en-US" sz="2000" b="1" i="1">
                              <a:solidFill>
                                <a:schemeClr val="tx1"/>
                              </a:solidFill>
                              <a:latin typeface="Cambria Math"/>
                            </a:rPr>
                            <m:t>𝟔</m:t>
                          </m:r>
                        </m:sup>
                      </m:sSup>
                      <m:sSup>
                        <m:sSupPr>
                          <m:ctrlPr>
                            <a:rPr lang="en-US" sz="2000" b="1" i="1">
                              <a:solidFill>
                                <a:schemeClr val="tx1"/>
                              </a:solidFill>
                              <a:latin typeface="Cambria Math" panose="02040503050406030204" pitchFamily="18" charset="0"/>
                            </a:rPr>
                          </m:ctrlPr>
                        </m:sSupPr>
                        <m:e>
                          <m:r>
                            <a:rPr lang="en-US" sz="2000" b="1" i="1">
                              <a:solidFill>
                                <a:schemeClr val="tx1"/>
                              </a:solidFill>
                              <a:latin typeface="Cambria Math"/>
                            </a:rPr>
                            <m:t>𝐦</m:t>
                          </m:r>
                        </m:e>
                        <m:sup>
                          <m:r>
                            <a:rPr lang="en-US" sz="2000" b="1" i="1">
                              <a:solidFill>
                                <a:schemeClr val="tx1"/>
                              </a:solidFill>
                              <a:latin typeface="Cambria Math"/>
                            </a:rPr>
                            <m:t>𝟑</m:t>
                          </m:r>
                        </m:sup>
                      </m:sSup>
                      <m:r>
                        <m:rPr>
                          <m:lit/>
                        </m:rPr>
                        <a:rPr lang="en-US" sz="2000" b="1">
                          <a:solidFill>
                            <a:schemeClr val="tx1"/>
                          </a:solidFill>
                          <a:latin typeface="Cambria Math"/>
                        </a:rPr>
                        <m:t>/</m:t>
                      </m:r>
                      <m:r>
                        <a:rPr lang="en-US" sz="2000" b="1" i="1">
                          <a:solidFill>
                            <a:schemeClr val="tx1"/>
                          </a:solidFill>
                          <a:latin typeface="Cambria Math"/>
                        </a:rPr>
                        <m:t>𝐬𝐞𝐜</m:t>
                      </m:r>
                      <m:r>
                        <a:rPr lang="en-US" sz="2000" b="1" i="1" smtClean="0">
                          <a:solidFill>
                            <a:schemeClr val="tx1"/>
                          </a:solidFill>
                          <a:latin typeface="Cambria Math"/>
                        </a:rPr>
                        <m:t> </m:t>
                      </m:r>
                      <m:r>
                        <m:rPr>
                          <m:sty m:val="p"/>
                        </m:rPr>
                        <a:rPr lang="en-US" sz="2000" b="0" i="0" smtClean="0">
                          <a:solidFill>
                            <a:schemeClr val="tx1"/>
                          </a:solidFill>
                          <a:latin typeface="Cambria Math"/>
                        </a:rPr>
                        <m:t>and</m:t>
                      </m:r>
                      <m:r>
                        <a:rPr lang="en-US" sz="2000" b="1" i="1" smtClean="0">
                          <a:solidFill>
                            <a:schemeClr val="tx1"/>
                          </a:solidFill>
                          <a:latin typeface="Cambria Math"/>
                        </a:rPr>
                        <m:t> </m:t>
                      </m:r>
                      <m:r>
                        <a:rPr lang="en-US" sz="2000" b="1" i="1" smtClean="0">
                          <a:solidFill>
                            <a:schemeClr val="tx1"/>
                          </a:solidFill>
                          <a:latin typeface="Cambria Math"/>
                        </a:rPr>
                        <m:t>𝜸</m:t>
                      </m:r>
                      <m:r>
                        <a:rPr lang="en-US" sz="2000" b="1" i="1" smtClean="0">
                          <a:solidFill>
                            <a:schemeClr val="tx1"/>
                          </a:solidFill>
                          <a:latin typeface="Cambria Math"/>
                        </a:rPr>
                        <m:t>=</m:t>
                      </m:r>
                      <m:r>
                        <a:rPr lang="en-US" sz="2000" b="1" i="1" smtClean="0">
                          <a:solidFill>
                            <a:schemeClr val="tx1"/>
                          </a:solidFill>
                          <a:latin typeface="Cambria Math"/>
                        </a:rPr>
                        <m:t>𝟕𝟎</m:t>
                      </m:r>
                      <m:r>
                        <a:rPr lang="en-US" sz="2000" b="1" i="1" smtClean="0">
                          <a:solidFill>
                            <a:schemeClr val="tx1"/>
                          </a:solidFill>
                          <a:latin typeface="Cambria Math"/>
                        </a:rPr>
                        <m:t>°</m:t>
                      </m:r>
                    </m:oMath>
                  </m:oMathPara>
                </a14:m>
                <a:endParaRPr lang="en-US" sz="2000" b="1" dirty="0">
                  <a:solidFill>
                    <a:schemeClr val="tx1"/>
                  </a:solidFill>
                  <a:latin typeface="Calibri" panose="020F050202020403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311732" y="581160"/>
                <a:ext cx="4519442" cy="407099"/>
              </a:xfrm>
              <a:prstGeom prst="rect">
                <a:avLst/>
              </a:prstGeom>
              <a:blipFill rotWithShape="1">
                <a:blip r:embed="rId10"/>
                <a:stretch>
                  <a:fillRect b="-14925"/>
                </a:stretch>
              </a:blipFill>
            </p:spPr>
            <p:txBody>
              <a:bodyPr/>
              <a:lstStyle/>
              <a:p>
                <a:r>
                  <a:rPr lang="en-US">
                    <a:noFill/>
                  </a:rPr>
                  <a:t> </a:t>
                </a:r>
              </a:p>
            </p:txBody>
          </p:sp>
        </mc:Fallback>
      </mc:AlternateContent>
      <p:grpSp>
        <p:nvGrpSpPr>
          <p:cNvPr id="10" name="Group 9"/>
          <p:cNvGrpSpPr/>
          <p:nvPr/>
        </p:nvGrpSpPr>
        <p:grpSpPr>
          <a:xfrm>
            <a:off x="4655872" y="1982996"/>
            <a:ext cx="4268761" cy="3425692"/>
            <a:chOff x="4608242" y="2545642"/>
            <a:chExt cx="4268761" cy="3425692"/>
          </a:xfrm>
        </p:grpSpPr>
        <p:sp>
          <p:nvSpPr>
            <p:cNvPr id="11" name="Title 2"/>
            <p:cNvSpPr txBox="1">
              <a:spLocks/>
            </p:cNvSpPr>
            <p:nvPr/>
          </p:nvSpPr>
          <p:spPr bwMode="auto">
            <a:xfrm>
              <a:off x="5987607" y="2545642"/>
              <a:ext cx="151003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Film Thickness</a:t>
              </a:r>
              <a:endParaRPr lang="en-US" sz="2000" b="0" i="0" kern="0" dirty="0">
                <a:latin typeface="Calibri" panose="020F0502020204030204" pitchFamily="34" charset="0"/>
              </a:endParaRPr>
            </a:p>
          </p:txBody>
        </p:sp>
        <p:sp>
          <p:nvSpPr>
            <p:cNvPr id="19" name="Title 2"/>
            <p:cNvSpPr txBox="1">
              <a:spLocks/>
            </p:cNvSpPr>
            <p:nvPr/>
          </p:nvSpPr>
          <p:spPr bwMode="auto">
            <a:xfrm>
              <a:off x="5420946" y="5663557"/>
              <a:ext cx="264335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chemeClr val="tx1"/>
                  </a:solidFill>
                  <a:latin typeface="Calibri" panose="020F0502020204030204" pitchFamily="34" charset="0"/>
                </a:rPr>
                <a:t>film thickness </a:t>
              </a:r>
              <a:r>
                <a:rPr lang="en-US" sz="2000" i="0" kern="0" dirty="0" smtClean="0">
                  <a:solidFill>
                    <a:schemeClr val="tx1"/>
                  </a:solidFill>
                  <a:latin typeface="Calibri" panose="020F0502020204030204" pitchFamily="34" charset="0"/>
                </a:rPr>
                <a:t>unchanged</a:t>
              </a:r>
              <a:endParaRPr lang="en-US" sz="2000" i="0" kern="0" dirty="0">
                <a:solidFill>
                  <a:schemeClr val="tx1"/>
                </a:solidFill>
                <a:latin typeface="Calibri" panose="020F0502020204030204" pitchFamily="34" charset="0"/>
              </a:endParaRPr>
            </a:p>
          </p:txBody>
        </p:sp>
        <p:pic>
          <p:nvPicPr>
            <p:cNvPr id="1029"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1397" t="894" r="1800" b="1326"/>
            <a:stretch/>
          </p:blipFill>
          <p:spPr bwMode="auto">
            <a:xfrm>
              <a:off x="4608242" y="2791372"/>
              <a:ext cx="4268761" cy="278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a:off x="117172" y="1974974"/>
            <a:ext cx="4389120" cy="3688583"/>
            <a:chOff x="69542" y="2537620"/>
            <a:chExt cx="4389120" cy="3688583"/>
          </a:xfrm>
        </p:grpSpPr>
        <p:sp>
          <p:nvSpPr>
            <p:cNvPr id="9" name="Title 2"/>
            <p:cNvSpPr txBox="1">
              <a:spLocks/>
            </p:cNvSpPr>
            <p:nvPr/>
          </p:nvSpPr>
          <p:spPr bwMode="auto">
            <a:xfrm>
              <a:off x="1594047" y="2537620"/>
              <a:ext cx="1340110"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Wetted Area</a:t>
              </a:r>
              <a:endParaRPr lang="en-US" sz="2000" b="0" i="0" kern="0" dirty="0">
                <a:latin typeface="Calibri" panose="020F0502020204030204" pitchFamily="34" charset="0"/>
              </a:endParaRPr>
            </a:p>
          </p:txBody>
        </p:sp>
        <p:sp>
          <p:nvSpPr>
            <p:cNvPr id="17" name="Title 2"/>
            <p:cNvSpPr txBox="1">
              <a:spLocks/>
            </p:cNvSpPr>
            <p:nvPr/>
          </p:nvSpPr>
          <p:spPr bwMode="auto">
            <a:xfrm>
              <a:off x="300008" y="5610650"/>
              <a:ext cx="3928188" cy="61555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chemeClr val="tx1"/>
                  </a:solidFill>
                  <a:latin typeface="Calibri" panose="020F0502020204030204" pitchFamily="34" charset="0"/>
                </a:rPr>
                <a:t>wetted area shows </a:t>
              </a:r>
              <a:r>
                <a:rPr lang="en-US" sz="2000" i="0" kern="0" dirty="0" smtClean="0">
                  <a:solidFill>
                    <a:schemeClr val="tx1"/>
                  </a:solidFill>
                  <a:latin typeface="Calibri" panose="020F0502020204030204" pitchFamily="34" charset="0"/>
                </a:rPr>
                <a:t>non-monotonic</a:t>
              </a:r>
              <a:r>
                <a:rPr lang="en-US" sz="2000" b="0" i="0" kern="0" dirty="0" smtClean="0">
                  <a:solidFill>
                    <a:schemeClr val="tx1"/>
                  </a:solidFill>
                  <a:latin typeface="Calibri" panose="020F0502020204030204" pitchFamily="34" charset="0"/>
                </a:rPr>
                <a:t> variation</a:t>
              </a:r>
              <a:endParaRPr lang="en-US" sz="2000" b="0" i="0" kern="0" dirty="0">
                <a:solidFill>
                  <a:schemeClr val="tx1"/>
                </a:solidFill>
                <a:latin typeface="Calibri" panose="020F0502020204030204" pitchFamily="34" charset="0"/>
              </a:endParaRPr>
            </a:p>
          </p:txBody>
        </p:sp>
        <p:pic>
          <p:nvPicPr>
            <p:cNvPr id="10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1348" t="1127" r="1301" b="1002"/>
            <a:stretch/>
          </p:blipFill>
          <p:spPr bwMode="auto">
            <a:xfrm>
              <a:off x="69542" y="2798447"/>
              <a:ext cx="4389120" cy="279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454643050"/>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fontScale="90000"/>
          </a:bodyPr>
          <a:lstStyle/>
          <a:p>
            <a:r>
              <a:rPr lang="en-US" dirty="0" smtClean="0"/>
              <a:t>Effects of Corrugation </a:t>
            </a:r>
            <a:r>
              <a:rPr lang="en-US" dirty="0"/>
              <a:t>Angle (</a:t>
            </a:r>
            <a:r>
              <a:rPr lang="en-US" dirty="0">
                <a:latin typeface="Symbol" panose="05050102010706020507" pitchFamily="18" charset="2"/>
              </a:rPr>
              <a:t>a</a:t>
            </a:r>
            <a:r>
              <a:rPr lang="en-US" dirty="0"/>
              <a:t>) : </a:t>
            </a:r>
            <a:r>
              <a:rPr lang="en-US" dirty="0" smtClean="0"/>
              <a:t>51MPZ (Ka=50)</a:t>
            </a:r>
            <a:br>
              <a:rPr lang="en-US" dirty="0" smtClean="0"/>
            </a:br>
            <a:endParaRPr lang="en-US" dirty="0"/>
          </a:p>
        </p:txBody>
      </p:sp>
      <mc:AlternateContent xmlns:mc="http://schemas.openxmlformats.org/markup-compatibility/2006" xmlns:a14="http://schemas.microsoft.com/office/drawing/2010/main">
        <mc:Choice Requires="a14">
          <p:sp>
            <p:nvSpPr>
              <p:cNvPr id="34" name="Text Box 2060"/>
              <p:cNvSpPr txBox="1"/>
              <p:nvPr/>
            </p:nvSpPr>
            <p:spPr>
              <a:xfrm>
                <a:off x="3388456" y="516493"/>
                <a:ext cx="2255425" cy="251800"/>
              </a:xfrm>
              <a:prstGeom prst="rect">
                <a:avLst/>
              </a:prstGeom>
              <a:noFill/>
              <a:ln w="6350">
                <a:noFill/>
              </a:ln>
              <a:effectLst/>
            </p:spPr>
            <p:txBody>
              <a:bodyPr rot="0" spcFirstLastPara="0" vert="horz" wrap="none" lIns="18288" tIns="0" rIns="18288" bIns="0" numCol="1" spcCol="0" rtlCol="0" fromWordArt="0" anchor="t" anchorCtr="0" forceAA="0" compatLnSpc="1">
                <a:prstTxWarp prst="textNoShape">
                  <a:avLst/>
                </a:prstTxWarp>
                <a:spAutoFit/>
              </a:bodyPr>
              <a:lstStyle/>
              <a:p>
                <a:pPr algn="ctr">
                  <a:spcBef>
                    <a:spcPts val="0"/>
                  </a:spcBef>
                  <a:spcAft>
                    <a:spcPts val="0"/>
                  </a:spcAft>
                </a:pPr>
                <a14:m>
                  <m:oMathPara xmlns:m="http://schemas.openxmlformats.org/officeDocument/2006/math">
                    <m:oMathParaPr>
                      <m:jc m:val="centerGroup"/>
                    </m:oMathParaPr>
                    <m:oMath xmlns:m="http://schemas.openxmlformats.org/officeDocument/2006/math">
                      <m:r>
                        <a:rPr lang="en-US" sz="1600" smtClean="0">
                          <a:solidFill>
                            <a:schemeClr val="tx1"/>
                          </a:solidFill>
                          <a:latin typeface="Cambria Math" panose="02040503050406030204" pitchFamily="18" charset="0"/>
                        </a:rPr>
                        <m:t>𝑸</m:t>
                      </m:r>
                      <m:r>
                        <a:rPr lang="en-US" sz="1600" smtClean="0">
                          <a:solidFill>
                            <a:schemeClr val="tx1"/>
                          </a:solidFill>
                          <a:latin typeface="Cambria Math" panose="02040503050406030204" pitchFamily="18" charset="0"/>
                        </a:rPr>
                        <m:t>=</m:t>
                      </m:r>
                      <m:r>
                        <a:rPr lang="en-US" sz="1600" smtClean="0">
                          <a:solidFill>
                            <a:schemeClr val="tx1"/>
                          </a:solidFill>
                          <a:latin typeface="Cambria Math" panose="02040503050406030204" pitchFamily="18" charset="0"/>
                        </a:rPr>
                        <m:t>𝟐</m:t>
                      </m:r>
                      <m:r>
                        <a:rPr lang="en-US" sz="1600" smtClean="0">
                          <a:solidFill>
                            <a:schemeClr val="tx1"/>
                          </a:solidFill>
                          <a:latin typeface="Cambria Math" panose="02040503050406030204" pitchFamily="18" charset="0"/>
                        </a:rPr>
                        <m:t>.</m:t>
                      </m:r>
                      <m:r>
                        <a:rPr lang="en-US" sz="1600" smtClean="0">
                          <a:solidFill>
                            <a:schemeClr val="tx1"/>
                          </a:solidFill>
                          <a:latin typeface="Cambria Math" panose="02040503050406030204" pitchFamily="18" charset="0"/>
                        </a:rPr>
                        <m:t>𝟎</m:t>
                      </m:r>
                      <m:r>
                        <a:rPr lang="en-US" sz="1600" smtClean="0">
                          <a:solidFill>
                            <a:schemeClr val="tx1"/>
                          </a:solidFill>
                          <a:latin typeface="Cambria Math" panose="02040503050406030204" pitchFamily="18" charset="0"/>
                        </a:rPr>
                        <m:t>×</m:t>
                      </m:r>
                      <m:r>
                        <a:rPr lang="en-US" sz="1600" smtClean="0">
                          <a:solidFill>
                            <a:schemeClr val="tx1"/>
                          </a:solidFill>
                          <a:latin typeface="Cambria Math" panose="02040503050406030204" pitchFamily="18" charset="0"/>
                        </a:rPr>
                        <m:t>𝟏</m:t>
                      </m:r>
                      <m:sSup>
                        <m:sSupPr>
                          <m:ctrlPr>
                            <a:rPr lang="en-US" sz="1600" i="1">
                              <a:solidFill>
                                <a:schemeClr val="tx1"/>
                              </a:solidFill>
                              <a:latin typeface="Cambria Math" panose="02040503050406030204" pitchFamily="18" charset="0"/>
                            </a:rPr>
                          </m:ctrlPr>
                        </m:sSupPr>
                        <m:e>
                          <m:r>
                            <a:rPr lang="en-US" sz="1600">
                              <a:solidFill>
                                <a:schemeClr val="tx1"/>
                              </a:solidFill>
                              <a:latin typeface="Cambria Math" panose="02040503050406030204" pitchFamily="18" charset="0"/>
                            </a:rPr>
                            <m:t>𝟎</m:t>
                          </m:r>
                        </m:e>
                        <m:sup>
                          <m:r>
                            <a:rPr lang="en-US" sz="1600">
                              <a:solidFill>
                                <a:schemeClr val="tx1"/>
                              </a:solidFill>
                              <a:latin typeface="Cambria Math" panose="02040503050406030204" pitchFamily="18" charset="0"/>
                            </a:rPr>
                            <m:t>−</m:t>
                          </m:r>
                          <m:r>
                            <a:rPr lang="en-US" sz="1600">
                              <a:solidFill>
                                <a:schemeClr val="tx1"/>
                              </a:solidFill>
                              <a:latin typeface="Cambria Math" panose="02040503050406030204" pitchFamily="18" charset="0"/>
                            </a:rPr>
                            <m:t>𝟔</m:t>
                          </m:r>
                        </m:sup>
                      </m:sSup>
                      <m:r>
                        <a:rPr lang="en-US" sz="1600">
                          <a:solidFill>
                            <a:schemeClr val="tx1"/>
                          </a:solidFill>
                          <a:latin typeface="Cambria Math" panose="02040503050406030204" pitchFamily="18" charset="0"/>
                        </a:rPr>
                        <m:t> </m:t>
                      </m:r>
                      <m:sSup>
                        <m:sSupPr>
                          <m:ctrlPr>
                            <a:rPr lang="en-US" sz="1600" i="1">
                              <a:solidFill>
                                <a:schemeClr val="tx1"/>
                              </a:solidFill>
                              <a:latin typeface="Cambria Math" panose="02040503050406030204" pitchFamily="18" charset="0"/>
                            </a:rPr>
                          </m:ctrlPr>
                        </m:sSupPr>
                        <m:e>
                          <m:r>
                            <a:rPr lang="en-US" sz="1600" b="1" i="1">
                              <a:solidFill>
                                <a:schemeClr val="tx1"/>
                              </a:solidFill>
                              <a:latin typeface="Cambria Math" panose="02040503050406030204" pitchFamily="18" charset="0"/>
                            </a:rPr>
                            <m:t>𝒎</m:t>
                          </m:r>
                        </m:e>
                        <m:sup>
                          <m:r>
                            <a:rPr lang="en-US" sz="1600">
                              <a:solidFill>
                                <a:schemeClr val="tx1"/>
                              </a:solidFill>
                              <a:latin typeface="Cambria Math" panose="02040503050406030204" pitchFamily="18" charset="0"/>
                            </a:rPr>
                            <m:t>𝟑</m:t>
                          </m:r>
                        </m:sup>
                      </m:sSup>
                      <m:r>
                        <a:rPr lang="en-US" sz="1600">
                          <a:solidFill>
                            <a:schemeClr val="tx1"/>
                          </a:solidFill>
                          <a:latin typeface="Cambria Math" panose="02040503050406030204" pitchFamily="18" charset="0"/>
                        </a:rPr>
                        <m:t>/</m:t>
                      </m:r>
                      <m:r>
                        <a:rPr lang="en-US" sz="1600" b="1" i="1">
                          <a:solidFill>
                            <a:schemeClr val="tx1"/>
                          </a:solidFill>
                          <a:latin typeface="Cambria Math" panose="02040503050406030204" pitchFamily="18" charset="0"/>
                        </a:rPr>
                        <m:t>𝒔𝒆𝒄</m:t>
                      </m:r>
                    </m:oMath>
                  </m:oMathPara>
                </a14:m>
                <a:endParaRPr lang="en-US" sz="1600" b="1" dirty="0">
                  <a:solidFill>
                    <a:schemeClr val="tx1"/>
                  </a:solidFill>
                  <a:effectLst/>
                  <a:latin typeface="Calibri" panose="020F0502020204030204" pitchFamily="34" charset="0"/>
                  <a:ea typeface="Calibri"/>
                  <a:cs typeface="Times New Roman"/>
                </a:endParaRPr>
              </a:p>
            </p:txBody>
          </p:sp>
        </mc:Choice>
        <mc:Fallback xmlns="">
          <p:sp>
            <p:nvSpPr>
              <p:cNvPr id="34" name="Text Box 2060"/>
              <p:cNvSpPr txBox="1">
                <a:spLocks noRot="1" noChangeAspect="1" noMove="1" noResize="1" noEditPoints="1" noAdjustHandles="1" noChangeArrowheads="1" noChangeShapeType="1" noTextEdit="1"/>
              </p:cNvSpPr>
              <p:nvPr/>
            </p:nvSpPr>
            <p:spPr>
              <a:xfrm>
                <a:off x="3388456" y="516493"/>
                <a:ext cx="2255425" cy="251800"/>
              </a:xfrm>
              <a:prstGeom prst="rect">
                <a:avLst/>
              </a:prstGeom>
              <a:blipFill rotWithShape="1">
                <a:blip r:embed="rId3"/>
                <a:stretch>
                  <a:fillRect l="-2973" t="-2439" b="-31707"/>
                </a:stretch>
              </a:blipFill>
              <a:ln w="6350">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71411" y="748114"/>
                <a:ext cx="3256597" cy="369332"/>
              </a:xfrm>
              <a:prstGeom prst="rect">
                <a:avLst/>
              </a:prstGeom>
            </p:spPr>
            <p:txBody>
              <a:bodyPr wrap="none">
                <a:spAutoFit/>
              </a:bodyPr>
              <a:lstStyle/>
              <a:p>
                <a:r>
                  <a:rPr lang="en-US" sz="1800" i="0" dirty="0" smtClean="0">
                    <a:solidFill>
                      <a:schemeClr val="tx1"/>
                    </a:solidFill>
                    <a:latin typeface="Calibri" panose="020F0502020204030204" pitchFamily="34" charset="0"/>
                    <a:ea typeface="Calibri"/>
                    <a:cs typeface="Times New Roman"/>
                  </a:rPr>
                  <a:t>For fixed contact angle: </a:t>
                </a:r>
                <a14:m>
                  <m:oMath xmlns:m="http://schemas.openxmlformats.org/officeDocument/2006/math">
                    <m:r>
                      <m:rPr>
                        <m:sty m:val="p"/>
                      </m:rPr>
                      <a:rPr lang="en-US" sz="1800" b="0" i="0">
                        <a:solidFill>
                          <a:schemeClr val="tx1"/>
                        </a:solidFill>
                        <a:latin typeface="Cambria Math"/>
                        <a:ea typeface="Calibri"/>
                        <a:cs typeface="Times New Roman"/>
                      </a:rPr>
                      <m:t>γ</m:t>
                    </m:r>
                    <m:r>
                      <a:rPr lang="en-US" sz="1800" b="0" i="0">
                        <a:solidFill>
                          <a:schemeClr val="tx1"/>
                        </a:solidFill>
                        <a:latin typeface="Cambria Math"/>
                        <a:ea typeface="Calibri"/>
                        <a:cs typeface="Times New Roman"/>
                      </a:rPr>
                      <m:t>=30°</m:t>
                    </m:r>
                  </m:oMath>
                </a14:m>
                <a:endParaRPr lang="en-US" sz="1400" i="0" dirty="0">
                  <a:solidFill>
                    <a:schemeClr val="tx1"/>
                  </a:solidFill>
                  <a:latin typeface="Calibri" panose="020F050202020403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71411" y="748114"/>
                <a:ext cx="3256597" cy="369332"/>
              </a:xfrm>
              <a:prstGeom prst="rect">
                <a:avLst/>
              </a:prstGeom>
              <a:blipFill rotWithShape="1">
                <a:blip r:embed="rId4"/>
                <a:stretch>
                  <a:fillRect l="-1685" t="-8333" b="-26667"/>
                </a:stretch>
              </a:blipFill>
            </p:spPr>
            <p:txBody>
              <a:bodyPr/>
              <a:lstStyle/>
              <a:p>
                <a:r>
                  <a:rPr lang="en-US">
                    <a:noFill/>
                  </a:rPr>
                  <a:t> </a:t>
                </a:r>
              </a:p>
            </p:txBody>
          </p:sp>
        </mc:Fallback>
      </mc:AlternateContent>
      <p:grpSp>
        <p:nvGrpSpPr>
          <p:cNvPr id="40" name="Group 39"/>
          <p:cNvGrpSpPr/>
          <p:nvPr/>
        </p:nvGrpSpPr>
        <p:grpSpPr>
          <a:xfrm>
            <a:off x="1171326" y="3464609"/>
            <a:ext cx="6799219" cy="2073964"/>
            <a:chOff x="1549710" y="3582854"/>
            <a:chExt cx="6799219" cy="2073964"/>
          </a:xfrm>
        </p:grpSpPr>
        <p:grpSp>
          <p:nvGrpSpPr>
            <p:cNvPr id="41" name="Group 40"/>
            <p:cNvGrpSpPr/>
            <p:nvPr/>
          </p:nvGrpSpPr>
          <p:grpSpPr>
            <a:xfrm>
              <a:off x="6291529" y="3593834"/>
              <a:ext cx="2057400" cy="2048169"/>
              <a:chOff x="6601630" y="3429000"/>
              <a:chExt cx="2057400" cy="2048169"/>
            </a:xfrm>
          </p:grpSpPr>
          <p:pic>
            <p:nvPicPr>
              <p:cNvPr id="4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43" t="41462" r="22373" b="15856"/>
              <a:stretch/>
            </p:blipFill>
            <p:spPr bwMode="auto">
              <a:xfrm>
                <a:off x="6601630" y="3429000"/>
                <a:ext cx="2057400" cy="204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 Box 2060"/>
              <p:cNvSpPr txBox="1"/>
              <p:nvPr/>
            </p:nvSpPr>
            <p:spPr>
              <a:xfrm>
                <a:off x="7268485" y="5012222"/>
                <a:ext cx="733535" cy="304699"/>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defPPr>
                  <a:defRPr lang="en-US"/>
                </a:defPPr>
                <a:lvl1pPr algn="ctr">
                  <a:defRPr sz="1800" b="0" i="0" kern="0">
                    <a:solidFill>
                      <a:srgbClr val="FFFF00"/>
                    </a:solidFill>
                    <a:latin typeface="Calibri" panose="020F0502020204030204" pitchFamily="34" charset="0"/>
                    <a:ea typeface="+mj-ea"/>
                    <a:cs typeface="+mj-cs"/>
                  </a:defRPr>
                </a:lvl1pPr>
                <a:lvl2pPr algn="ctr">
                  <a:defRPr sz="3000" b="1"/>
                </a:lvl2pPr>
                <a:lvl3pPr algn="ctr">
                  <a:defRPr sz="3000" b="1"/>
                </a:lvl3pPr>
                <a:lvl4pPr algn="ctr">
                  <a:defRPr sz="3000" b="1"/>
                </a:lvl4pPr>
                <a:lvl5pPr algn="ctr">
                  <a:defRPr sz="3000" b="1"/>
                </a:lvl5pPr>
                <a:lvl6pPr marL="457200" algn="ctr" fontAlgn="base">
                  <a:spcBef>
                    <a:spcPct val="0"/>
                  </a:spcBef>
                  <a:spcAft>
                    <a:spcPct val="0"/>
                  </a:spcAft>
                  <a:defRPr sz="3000" b="1"/>
                </a:lvl6pPr>
                <a:lvl7pPr marL="914400" algn="ctr" fontAlgn="base">
                  <a:spcBef>
                    <a:spcPct val="0"/>
                  </a:spcBef>
                  <a:spcAft>
                    <a:spcPct val="0"/>
                  </a:spcAft>
                  <a:defRPr sz="3000" b="1"/>
                </a:lvl7pPr>
                <a:lvl8pPr marL="1371600" algn="ctr" fontAlgn="base">
                  <a:spcBef>
                    <a:spcPct val="0"/>
                  </a:spcBef>
                  <a:spcAft>
                    <a:spcPct val="0"/>
                  </a:spcAft>
                  <a:defRPr sz="3000" b="1"/>
                </a:lvl8pPr>
                <a:lvl9pPr marL="1828800" algn="ctr" fontAlgn="base">
                  <a:spcBef>
                    <a:spcPct val="0"/>
                  </a:spcBef>
                  <a:spcAft>
                    <a:spcPct val="0"/>
                  </a:spcAft>
                  <a:defRPr sz="3000" b="1"/>
                </a:lvl9pPr>
              </a:lstStyle>
              <a:p>
                <a:r>
                  <a:rPr lang="en-US" dirty="0">
                    <a:sym typeface="Symbol"/>
                  </a:rPr>
                  <a:t>= </a:t>
                </a:r>
                <a:r>
                  <a:rPr lang="en-US" dirty="0"/>
                  <a:t>55</a:t>
                </a:r>
                <a:r>
                  <a:rPr lang="en-US" dirty="0">
                    <a:sym typeface="Symbol"/>
                  </a:rPr>
                  <a:t></a:t>
                </a:r>
                <a:endParaRPr lang="en-US" dirty="0"/>
              </a:p>
            </p:txBody>
          </p:sp>
        </p:grpSp>
        <p:grpSp>
          <p:nvGrpSpPr>
            <p:cNvPr id="42" name="Group 41"/>
            <p:cNvGrpSpPr/>
            <p:nvPr/>
          </p:nvGrpSpPr>
          <p:grpSpPr>
            <a:xfrm>
              <a:off x="3920620" y="3596780"/>
              <a:ext cx="2057400" cy="2060038"/>
              <a:chOff x="4334196" y="3417131"/>
              <a:chExt cx="2057400" cy="2060038"/>
            </a:xfrm>
          </p:grpSpPr>
          <p:pic>
            <p:nvPicPr>
              <p:cNvPr id="4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595" t="41512" r="22374" b="15909"/>
              <a:stretch/>
            </p:blipFill>
            <p:spPr bwMode="auto">
              <a:xfrm>
                <a:off x="4334196" y="3417131"/>
                <a:ext cx="2057400" cy="206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 Box 2060"/>
              <p:cNvSpPr txBox="1"/>
              <p:nvPr/>
            </p:nvSpPr>
            <p:spPr>
              <a:xfrm>
                <a:off x="5029921" y="5009020"/>
                <a:ext cx="733535" cy="304699"/>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defPPr>
                  <a:defRPr lang="en-US"/>
                </a:defPPr>
                <a:lvl1pPr algn="ctr">
                  <a:defRPr sz="1800" b="0" i="0" kern="0">
                    <a:solidFill>
                      <a:srgbClr val="FFFF00"/>
                    </a:solidFill>
                    <a:latin typeface="Calibri" panose="020F0502020204030204" pitchFamily="34" charset="0"/>
                    <a:ea typeface="+mj-ea"/>
                    <a:cs typeface="+mj-cs"/>
                  </a:defRPr>
                </a:lvl1pPr>
                <a:lvl2pPr algn="ctr">
                  <a:defRPr sz="3000" b="1"/>
                </a:lvl2pPr>
                <a:lvl3pPr algn="ctr">
                  <a:defRPr sz="3000" b="1"/>
                </a:lvl3pPr>
                <a:lvl4pPr algn="ctr">
                  <a:defRPr sz="3000" b="1"/>
                </a:lvl4pPr>
                <a:lvl5pPr algn="ctr">
                  <a:defRPr sz="3000" b="1"/>
                </a:lvl5pPr>
                <a:lvl6pPr marL="457200" algn="ctr" fontAlgn="base">
                  <a:spcBef>
                    <a:spcPct val="0"/>
                  </a:spcBef>
                  <a:spcAft>
                    <a:spcPct val="0"/>
                  </a:spcAft>
                  <a:defRPr sz="3000" b="1"/>
                </a:lvl6pPr>
                <a:lvl7pPr marL="914400" algn="ctr" fontAlgn="base">
                  <a:spcBef>
                    <a:spcPct val="0"/>
                  </a:spcBef>
                  <a:spcAft>
                    <a:spcPct val="0"/>
                  </a:spcAft>
                  <a:defRPr sz="3000" b="1"/>
                </a:lvl7pPr>
                <a:lvl8pPr marL="1371600" algn="ctr" fontAlgn="base">
                  <a:spcBef>
                    <a:spcPct val="0"/>
                  </a:spcBef>
                  <a:spcAft>
                    <a:spcPct val="0"/>
                  </a:spcAft>
                  <a:defRPr sz="3000" b="1"/>
                </a:lvl8pPr>
                <a:lvl9pPr marL="1828800" algn="ctr" fontAlgn="base">
                  <a:spcBef>
                    <a:spcPct val="0"/>
                  </a:spcBef>
                  <a:spcAft>
                    <a:spcPct val="0"/>
                  </a:spcAft>
                  <a:defRPr sz="3000" b="1"/>
                </a:lvl9pPr>
              </a:lstStyle>
              <a:p>
                <a:r>
                  <a:rPr lang="en-US" dirty="0">
                    <a:sym typeface="Symbol"/>
                  </a:rPr>
                  <a:t>= </a:t>
                </a:r>
                <a:r>
                  <a:rPr lang="en-US" dirty="0"/>
                  <a:t>50</a:t>
                </a:r>
                <a:r>
                  <a:rPr lang="en-US" dirty="0">
                    <a:sym typeface="Symbol"/>
                  </a:rPr>
                  <a:t></a:t>
                </a:r>
                <a:endParaRPr lang="en-US" dirty="0"/>
              </a:p>
            </p:txBody>
          </p:sp>
        </p:grpSp>
        <p:grpSp>
          <p:nvGrpSpPr>
            <p:cNvPr id="43" name="Group 42"/>
            <p:cNvGrpSpPr/>
            <p:nvPr/>
          </p:nvGrpSpPr>
          <p:grpSpPr>
            <a:xfrm>
              <a:off x="1549710" y="3582854"/>
              <a:ext cx="2057400" cy="2066694"/>
              <a:chOff x="2005568" y="3353435"/>
              <a:chExt cx="2057400" cy="2066694"/>
            </a:xfrm>
          </p:grpSpPr>
          <p:pic>
            <p:nvPicPr>
              <p:cNvPr id="45"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429" t="41428" r="22442" b="15780"/>
              <a:stretch/>
            </p:blipFill>
            <p:spPr bwMode="auto">
              <a:xfrm>
                <a:off x="2005568" y="3353435"/>
                <a:ext cx="2057400" cy="2066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 Box 2060"/>
              <p:cNvSpPr txBox="1"/>
              <p:nvPr/>
            </p:nvSpPr>
            <p:spPr>
              <a:xfrm>
                <a:off x="2580137" y="4947636"/>
                <a:ext cx="908262" cy="304699"/>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defPPr>
                  <a:defRPr lang="en-US"/>
                </a:defPPr>
                <a:lvl1pPr algn="ctr">
                  <a:defRPr sz="1800" b="0" i="0" kern="0">
                    <a:solidFill>
                      <a:srgbClr val="FFFF00"/>
                    </a:solidFill>
                    <a:latin typeface="Calibri" panose="020F0502020204030204" pitchFamily="34" charset="0"/>
                    <a:ea typeface="+mj-ea"/>
                    <a:cs typeface="+mj-cs"/>
                  </a:defRPr>
                </a:lvl1pPr>
                <a:lvl2pPr algn="ctr">
                  <a:defRPr sz="3000" b="1"/>
                </a:lvl2pPr>
                <a:lvl3pPr algn="ctr">
                  <a:defRPr sz="3000" b="1"/>
                </a:lvl3pPr>
                <a:lvl4pPr algn="ctr">
                  <a:defRPr sz="3000" b="1"/>
                </a:lvl4pPr>
                <a:lvl5pPr algn="ctr">
                  <a:defRPr sz="3000" b="1"/>
                </a:lvl5pPr>
                <a:lvl6pPr marL="457200" algn="ctr" fontAlgn="base">
                  <a:spcBef>
                    <a:spcPct val="0"/>
                  </a:spcBef>
                  <a:spcAft>
                    <a:spcPct val="0"/>
                  </a:spcAft>
                  <a:defRPr sz="3000" b="1"/>
                </a:lvl6pPr>
                <a:lvl7pPr marL="914400" algn="ctr" fontAlgn="base">
                  <a:spcBef>
                    <a:spcPct val="0"/>
                  </a:spcBef>
                  <a:spcAft>
                    <a:spcPct val="0"/>
                  </a:spcAft>
                  <a:defRPr sz="3000" b="1"/>
                </a:lvl7pPr>
                <a:lvl8pPr marL="1371600" algn="ctr" fontAlgn="base">
                  <a:spcBef>
                    <a:spcPct val="0"/>
                  </a:spcBef>
                  <a:spcAft>
                    <a:spcPct val="0"/>
                  </a:spcAft>
                  <a:defRPr sz="3000" b="1"/>
                </a:lvl8pPr>
                <a:lvl9pPr marL="1828800" algn="ctr" fontAlgn="base">
                  <a:spcBef>
                    <a:spcPct val="0"/>
                  </a:spcBef>
                  <a:spcAft>
                    <a:spcPct val="0"/>
                  </a:spcAft>
                  <a:defRPr sz="3000" b="1"/>
                </a:lvl9pPr>
              </a:lstStyle>
              <a:p>
                <a:r>
                  <a:rPr lang="en-US" dirty="0">
                    <a:sym typeface="Symbol"/>
                  </a:rPr>
                  <a:t>= </a:t>
                </a:r>
                <a:r>
                  <a:rPr lang="en-US" dirty="0"/>
                  <a:t>47.5</a:t>
                </a:r>
                <a:r>
                  <a:rPr lang="en-US" dirty="0">
                    <a:sym typeface="Symbol"/>
                  </a:rPr>
                  <a:t></a:t>
                </a:r>
                <a:endParaRPr lang="en-US" dirty="0"/>
              </a:p>
            </p:txBody>
          </p:sp>
        </p:grpSp>
      </p:grpSp>
      <p:grpSp>
        <p:nvGrpSpPr>
          <p:cNvPr id="51" name="Group 50"/>
          <p:cNvGrpSpPr/>
          <p:nvPr/>
        </p:nvGrpSpPr>
        <p:grpSpPr>
          <a:xfrm>
            <a:off x="4744104" y="1131836"/>
            <a:ext cx="2057400" cy="2058615"/>
            <a:chOff x="4755787" y="954562"/>
            <a:chExt cx="2057400" cy="2058615"/>
          </a:xfrm>
        </p:grpSpPr>
        <p:pic>
          <p:nvPicPr>
            <p:cNvPr id="6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607" t="41462" r="22402" b="16020"/>
            <a:stretch/>
          </p:blipFill>
          <p:spPr bwMode="auto">
            <a:xfrm>
              <a:off x="4755787" y="954562"/>
              <a:ext cx="2057400" cy="2058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 Box 2060"/>
            <p:cNvSpPr txBox="1"/>
            <p:nvPr/>
          </p:nvSpPr>
          <p:spPr>
            <a:xfrm>
              <a:off x="5050952" y="2618526"/>
              <a:ext cx="733535" cy="304699"/>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defPPr>
                <a:defRPr lang="en-US"/>
              </a:defPPr>
              <a:lvl1pPr algn="ctr">
                <a:defRPr sz="1800" b="0" i="0" kern="0">
                  <a:solidFill>
                    <a:srgbClr val="FFFF00"/>
                  </a:solidFill>
                  <a:latin typeface="Calibri" panose="020F0502020204030204" pitchFamily="34" charset="0"/>
                  <a:ea typeface="+mj-ea"/>
                  <a:cs typeface="+mj-cs"/>
                </a:defRPr>
              </a:lvl1pPr>
              <a:lvl2pPr algn="ctr">
                <a:defRPr sz="3000" b="1"/>
              </a:lvl2pPr>
              <a:lvl3pPr algn="ctr">
                <a:defRPr sz="3000" b="1"/>
              </a:lvl3pPr>
              <a:lvl4pPr algn="ctr">
                <a:defRPr sz="3000" b="1"/>
              </a:lvl4pPr>
              <a:lvl5pPr algn="ctr">
                <a:defRPr sz="3000" b="1"/>
              </a:lvl5pPr>
              <a:lvl6pPr marL="457200" algn="ctr" fontAlgn="base">
                <a:spcBef>
                  <a:spcPct val="0"/>
                </a:spcBef>
                <a:spcAft>
                  <a:spcPct val="0"/>
                </a:spcAft>
                <a:defRPr sz="3000" b="1"/>
              </a:lvl6pPr>
              <a:lvl7pPr marL="914400" algn="ctr" fontAlgn="base">
                <a:spcBef>
                  <a:spcPct val="0"/>
                </a:spcBef>
                <a:spcAft>
                  <a:spcPct val="0"/>
                </a:spcAft>
                <a:defRPr sz="3000" b="1"/>
              </a:lvl7pPr>
              <a:lvl8pPr marL="1371600" algn="ctr" fontAlgn="base">
                <a:spcBef>
                  <a:spcPct val="0"/>
                </a:spcBef>
                <a:spcAft>
                  <a:spcPct val="0"/>
                </a:spcAft>
                <a:defRPr sz="3000" b="1"/>
              </a:lvl8pPr>
              <a:lvl9pPr marL="1828800" algn="ctr" fontAlgn="base">
                <a:spcBef>
                  <a:spcPct val="0"/>
                </a:spcBef>
                <a:spcAft>
                  <a:spcPct val="0"/>
                </a:spcAft>
                <a:defRPr sz="3000" b="1"/>
              </a:lvl9pPr>
            </a:lstStyle>
            <a:p>
              <a:r>
                <a:rPr lang="en-US" dirty="0">
                  <a:sym typeface="Symbol"/>
                </a:rPr>
                <a:t>= </a:t>
              </a:r>
              <a:r>
                <a:rPr lang="en-US" dirty="0"/>
                <a:t>40</a:t>
              </a:r>
              <a:r>
                <a:rPr lang="en-US" dirty="0">
                  <a:sym typeface="Symbol"/>
                </a:rPr>
                <a:t></a:t>
              </a:r>
              <a:endParaRPr lang="en-US" dirty="0"/>
            </a:p>
          </p:txBody>
        </p:sp>
      </p:grpSp>
      <p:grpSp>
        <p:nvGrpSpPr>
          <p:cNvPr id="52" name="Group 51"/>
          <p:cNvGrpSpPr/>
          <p:nvPr/>
        </p:nvGrpSpPr>
        <p:grpSpPr>
          <a:xfrm>
            <a:off x="2541440" y="1131200"/>
            <a:ext cx="2057400" cy="2063599"/>
            <a:chOff x="2505075" y="995301"/>
            <a:chExt cx="2057400" cy="2063599"/>
          </a:xfrm>
        </p:grpSpPr>
        <p:pic>
          <p:nvPicPr>
            <p:cNvPr id="60"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63" t="41463" r="22427" b="15901"/>
            <a:stretch/>
          </p:blipFill>
          <p:spPr bwMode="auto">
            <a:xfrm>
              <a:off x="2505075" y="995301"/>
              <a:ext cx="2057400" cy="206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 Box 2060"/>
            <p:cNvSpPr txBox="1"/>
            <p:nvPr/>
          </p:nvSpPr>
          <p:spPr>
            <a:xfrm>
              <a:off x="2825593" y="2664487"/>
              <a:ext cx="733535" cy="304699"/>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defPPr>
                <a:defRPr lang="en-US"/>
              </a:defPPr>
              <a:lvl1pPr algn="ctr">
                <a:defRPr sz="1800" b="0" i="0" kern="0">
                  <a:solidFill>
                    <a:srgbClr val="FFFF00"/>
                  </a:solidFill>
                  <a:latin typeface="Calibri" panose="020F0502020204030204" pitchFamily="34" charset="0"/>
                  <a:ea typeface="+mj-ea"/>
                  <a:cs typeface="+mj-cs"/>
                </a:defRPr>
              </a:lvl1pPr>
              <a:lvl2pPr algn="ctr">
                <a:defRPr sz="3000" b="1"/>
              </a:lvl2pPr>
              <a:lvl3pPr algn="ctr">
                <a:defRPr sz="3000" b="1"/>
              </a:lvl3pPr>
              <a:lvl4pPr algn="ctr">
                <a:defRPr sz="3000" b="1"/>
              </a:lvl4pPr>
              <a:lvl5pPr algn="ctr">
                <a:defRPr sz="3000" b="1"/>
              </a:lvl5pPr>
              <a:lvl6pPr marL="457200" algn="ctr" fontAlgn="base">
                <a:spcBef>
                  <a:spcPct val="0"/>
                </a:spcBef>
                <a:spcAft>
                  <a:spcPct val="0"/>
                </a:spcAft>
                <a:defRPr sz="3000" b="1"/>
              </a:lvl6pPr>
              <a:lvl7pPr marL="914400" algn="ctr" fontAlgn="base">
                <a:spcBef>
                  <a:spcPct val="0"/>
                </a:spcBef>
                <a:spcAft>
                  <a:spcPct val="0"/>
                </a:spcAft>
                <a:defRPr sz="3000" b="1"/>
              </a:lvl7pPr>
              <a:lvl8pPr marL="1371600" algn="ctr" fontAlgn="base">
                <a:spcBef>
                  <a:spcPct val="0"/>
                </a:spcBef>
                <a:spcAft>
                  <a:spcPct val="0"/>
                </a:spcAft>
                <a:defRPr sz="3000" b="1"/>
              </a:lvl8pPr>
              <a:lvl9pPr marL="1828800" algn="ctr" fontAlgn="base">
                <a:spcBef>
                  <a:spcPct val="0"/>
                </a:spcBef>
                <a:spcAft>
                  <a:spcPct val="0"/>
                </a:spcAft>
                <a:defRPr sz="3000" b="1"/>
              </a:lvl9pPr>
            </a:lstStyle>
            <a:p>
              <a:r>
                <a:rPr lang="en-US" dirty="0">
                  <a:sym typeface="Symbol"/>
                </a:rPr>
                <a:t>= </a:t>
              </a:r>
              <a:r>
                <a:rPr lang="en-US" dirty="0"/>
                <a:t>35</a:t>
              </a:r>
              <a:r>
                <a:rPr lang="en-US" dirty="0">
                  <a:sym typeface="Symbol"/>
                </a:rPr>
                <a:t></a:t>
              </a:r>
              <a:endParaRPr lang="en-US" dirty="0"/>
            </a:p>
          </p:txBody>
        </p:sp>
      </p:grpSp>
      <p:grpSp>
        <p:nvGrpSpPr>
          <p:cNvPr id="53" name="Group 52"/>
          <p:cNvGrpSpPr/>
          <p:nvPr/>
        </p:nvGrpSpPr>
        <p:grpSpPr>
          <a:xfrm>
            <a:off x="338776" y="1131294"/>
            <a:ext cx="2057400" cy="2058128"/>
            <a:chOff x="20724" y="985651"/>
            <a:chExt cx="2057400" cy="2058128"/>
          </a:xfrm>
        </p:grpSpPr>
        <p:pic>
          <p:nvPicPr>
            <p:cNvPr id="58"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071" t="40185" r="20855" b="14923"/>
            <a:stretch/>
          </p:blipFill>
          <p:spPr bwMode="auto">
            <a:xfrm>
              <a:off x="20724" y="985651"/>
              <a:ext cx="2057400" cy="205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 Box 2060"/>
            <p:cNvSpPr txBox="1"/>
            <p:nvPr/>
          </p:nvSpPr>
          <p:spPr>
            <a:xfrm>
              <a:off x="221754" y="2571629"/>
              <a:ext cx="733534" cy="304699"/>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defPPr>
                <a:defRPr lang="en-US"/>
              </a:defPPr>
              <a:lvl1pPr algn="ctr">
                <a:defRPr sz="1600" b="0" i="0" kern="0">
                  <a:solidFill>
                    <a:srgbClr val="FFFF00"/>
                  </a:solidFill>
                  <a:latin typeface="Calibri" panose="020F0502020204030204" pitchFamily="34" charset="0"/>
                  <a:ea typeface="+mj-ea"/>
                  <a:cs typeface="+mj-cs"/>
                </a:defRPr>
              </a:lvl1pPr>
              <a:lvl2pPr algn="ctr">
                <a:defRPr sz="3000" b="1"/>
              </a:lvl2pPr>
              <a:lvl3pPr algn="ctr">
                <a:defRPr sz="3000" b="1"/>
              </a:lvl3pPr>
              <a:lvl4pPr algn="ctr">
                <a:defRPr sz="3000" b="1"/>
              </a:lvl4pPr>
              <a:lvl5pPr algn="ctr">
                <a:defRPr sz="3000" b="1"/>
              </a:lvl5pPr>
              <a:lvl6pPr marL="457200" algn="ctr" fontAlgn="base">
                <a:spcBef>
                  <a:spcPct val="0"/>
                </a:spcBef>
                <a:spcAft>
                  <a:spcPct val="0"/>
                </a:spcAft>
                <a:defRPr sz="3000" b="1"/>
              </a:lvl6pPr>
              <a:lvl7pPr marL="914400" algn="ctr" fontAlgn="base">
                <a:spcBef>
                  <a:spcPct val="0"/>
                </a:spcBef>
                <a:spcAft>
                  <a:spcPct val="0"/>
                </a:spcAft>
                <a:defRPr sz="3000" b="1"/>
              </a:lvl7pPr>
              <a:lvl8pPr marL="1371600" algn="ctr" fontAlgn="base">
                <a:spcBef>
                  <a:spcPct val="0"/>
                </a:spcBef>
                <a:spcAft>
                  <a:spcPct val="0"/>
                </a:spcAft>
                <a:defRPr sz="3000" b="1"/>
              </a:lvl8pPr>
              <a:lvl9pPr marL="1828800" algn="ctr" fontAlgn="base">
                <a:spcBef>
                  <a:spcPct val="0"/>
                </a:spcBef>
                <a:spcAft>
                  <a:spcPct val="0"/>
                </a:spcAft>
                <a:defRPr sz="3000" b="1"/>
              </a:lvl9pPr>
            </a:lstStyle>
            <a:p>
              <a:r>
                <a:rPr lang="en-US" sz="1800" dirty="0">
                  <a:sym typeface="Symbol"/>
                </a:rPr>
                <a:t>= </a:t>
              </a:r>
              <a:r>
                <a:rPr lang="en-US" sz="1800" dirty="0"/>
                <a:t>30</a:t>
              </a:r>
              <a:r>
                <a:rPr lang="en-US" sz="1800" dirty="0">
                  <a:sym typeface="Symbol"/>
                </a:rPr>
                <a:t></a:t>
              </a:r>
              <a:endParaRPr lang="en-US" sz="1800" dirty="0"/>
            </a:p>
          </p:txBody>
        </p:sp>
      </p:grpSp>
      <p:grpSp>
        <p:nvGrpSpPr>
          <p:cNvPr id="54" name="Group 53"/>
          <p:cNvGrpSpPr/>
          <p:nvPr/>
        </p:nvGrpSpPr>
        <p:grpSpPr>
          <a:xfrm>
            <a:off x="6946768" y="1115680"/>
            <a:ext cx="2057400" cy="2084770"/>
            <a:chOff x="6946768" y="951778"/>
            <a:chExt cx="2057400" cy="2084770"/>
          </a:xfrm>
        </p:grpSpPr>
        <p:pic>
          <p:nvPicPr>
            <p:cNvPr id="56" name="Picture 5"/>
            <p:cNvPicPr>
              <a:picLocks noChangeAspect="1" noChangeArrowheads="1"/>
            </p:cNvPicPr>
            <p:nvPr/>
          </p:nvPicPr>
          <p:blipFill rotWithShape="1">
            <a:blip r:embed="rId11">
              <a:extLst>
                <a:ext uri="{28A0092B-C50C-407E-A947-70E740481C1C}">
                  <a14:useLocalDpi xmlns:a14="http://schemas.microsoft.com/office/drawing/2010/main" val="0"/>
                </a:ext>
              </a:extLst>
            </a:blip>
            <a:srcRect l="24627" t="42774" r="24197" b="17155"/>
            <a:stretch/>
          </p:blipFill>
          <p:spPr bwMode="auto">
            <a:xfrm>
              <a:off x="6946768" y="951778"/>
              <a:ext cx="2057400" cy="2084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Text Box 2060"/>
            <p:cNvSpPr txBox="1"/>
            <p:nvPr/>
          </p:nvSpPr>
          <p:spPr>
            <a:xfrm>
              <a:off x="7875799" y="2574712"/>
              <a:ext cx="733535" cy="304699"/>
            </a:xfrm>
            <a:prstGeom prst="rect">
              <a:avLst/>
            </a:prstGeom>
            <a:noFill/>
            <a:ln w="9525">
              <a:noFill/>
              <a:miter lim="800000"/>
              <a:headEnd/>
              <a:tailEnd/>
            </a:ln>
          </p:spPr>
          <p:txBody>
            <a:bodyPr vert="horz" wrap="none" lIns="45720" tIns="27432" rIns="45720" bIns="0" numCol="1" anchor="t" anchorCtr="0" compatLnSpc="1">
              <a:prstTxWarp prst="textNoShape">
                <a:avLst/>
              </a:prstTxWarp>
              <a:spAutoFit/>
            </a:bodyPr>
            <a:lstStyle>
              <a:defPPr>
                <a:defRPr lang="en-US"/>
              </a:defPPr>
              <a:lvl1pPr algn="ctr">
                <a:defRPr sz="1800" b="0" i="0" kern="0">
                  <a:solidFill>
                    <a:srgbClr val="FFFF00"/>
                  </a:solidFill>
                  <a:latin typeface="Calibri" panose="020F0502020204030204" pitchFamily="34" charset="0"/>
                  <a:ea typeface="+mj-ea"/>
                  <a:cs typeface="+mj-cs"/>
                </a:defRPr>
              </a:lvl1pPr>
              <a:lvl2pPr algn="ctr">
                <a:defRPr sz="3000" b="1"/>
              </a:lvl2pPr>
              <a:lvl3pPr algn="ctr">
                <a:defRPr sz="3000" b="1"/>
              </a:lvl3pPr>
              <a:lvl4pPr algn="ctr">
                <a:defRPr sz="3000" b="1"/>
              </a:lvl4pPr>
              <a:lvl5pPr algn="ctr">
                <a:defRPr sz="3000" b="1"/>
              </a:lvl5pPr>
              <a:lvl6pPr marL="457200" algn="ctr" fontAlgn="base">
                <a:spcBef>
                  <a:spcPct val="0"/>
                </a:spcBef>
                <a:spcAft>
                  <a:spcPct val="0"/>
                </a:spcAft>
                <a:defRPr sz="3000" b="1"/>
              </a:lvl6pPr>
              <a:lvl7pPr marL="914400" algn="ctr" fontAlgn="base">
                <a:spcBef>
                  <a:spcPct val="0"/>
                </a:spcBef>
                <a:spcAft>
                  <a:spcPct val="0"/>
                </a:spcAft>
                <a:defRPr sz="3000" b="1"/>
              </a:lvl7pPr>
              <a:lvl8pPr marL="1371600" algn="ctr" fontAlgn="base">
                <a:spcBef>
                  <a:spcPct val="0"/>
                </a:spcBef>
                <a:spcAft>
                  <a:spcPct val="0"/>
                </a:spcAft>
                <a:defRPr sz="3000" b="1"/>
              </a:lvl8pPr>
              <a:lvl9pPr marL="1828800" algn="ctr" fontAlgn="base">
                <a:spcBef>
                  <a:spcPct val="0"/>
                </a:spcBef>
                <a:spcAft>
                  <a:spcPct val="0"/>
                </a:spcAft>
                <a:defRPr sz="3000" b="1"/>
              </a:lvl9pPr>
            </a:lstStyle>
            <a:p>
              <a:r>
                <a:rPr lang="en-US" dirty="0">
                  <a:sym typeface="Symbol"/>
                </a:rPr>
                <a:t>= </a:t>
              </a:r>
              <a:r>
                <a:rPr lang="en-US" dirty="0"/>
                <a:t>45</a:t>
              </a:r>
              <a:r>
                <a:rPr lang="en-US" dirty="0">
                  <a:sym typeface="Symbol"/>
                </a:rPr>
                <a:t></a:t>
              </a:r>
              <a:endParaRPr lang="en-US" dirty="0"/>
            </a:p>
          </p:txBody>
        </p:sp>
      </p:grpSp>
      <p:sp>
        <p:nvSpPr>
          <p:cNvPr id="29" name="TextBox 28"/>
          <p:cNvSpPr txBox="1"/>
          <p:nvPr/>
        </p:nvSpPr>
        <p:spPr bwMode="auto">
          <a:xfrm>
            <a:off x="733148" y="5665092"/>
            <a:ext cx="7675060" cy="461665"/>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algn="ctr">
              <a:spcBef>
                <a:spcPts val="0"/>
              </a:spcBef>
            </a:pPr>
            <a:r>
              <a:rPr lang="en-US" sz="3000" b="1" i="0" kern="0" dirty="0" smtClean="0">
                <a:solidFill>
                  <a:schemeClr val="tx1"/>
                </a:solidFill>
                <a:latin typeface="Calibri" panose="020F0502020204030204" pitchFamily="34" charset="0"/>
                <a:cs typeface="+mn-cs"/>
              </a:rPr>
              <a:t>Non-monotonic </a:t>
            </a:r>
            <a:r>
              <a:rPr lang="en-US" sz="3000" i="0" kern="0" dirty="0" smtClean="0">
                <a:solidFill>
                  <a:schemeClr val="tx1"/>
                </a:solidFill>
                <a:latin typeface="Calibri" panose="020F0502020204030204" pitchFamily="34" charset="0"/>
                <a:cs typeface="+mn-cs"/>
              </a:rPr>
              <a:t>variation of wetted area</a:t>
            </a:r>
          </a:p>
        </p:txBody>
      </p:sp>
    </p:spTree>
    <p:extLst>
      <p:ext uri="{BB962C8B-B14F-4D97-AF65-F5344CB8AC3E}">
        <p14:creationId xmlns:p14="http://schemas.microsoft.com/office/powerpoint/2010/main" val="3872928982"/>
      </p:ext>
    </p:extLst>
  </p:cSld>
  <p:clrMapOvr>
    <a:masterClrMapping/>
  </p:clrMapOvr>
  <p:transition spd="med"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tIns="0" bIns="0">
            <a:spAutoFit/>
          </a:bodyPr>
          <a:lstStyle/>
          <a:p>
            <a:r>
              <a:rPr lang="en-US" dirty="0" smtClean="0">
                <a:latin typeface="Calibri" panose="020F0502020204030204" pitchFamily="34" charset="0"/>
              </a:rPr>
              <a:t>CFD Modeling of Solvent Absorption</a:t>
            </a:r>
            <a:endParaRPr lang="en-US" dirty="0">
              <a:latin typeface="Calibri" panose="020F0502020204030204" pitchFamily="34" charset="0"/>
            </a:endParaRPr>
          </a:p>
        </p:txBody>
      </p:sp>
      <p:sp>
        <p:nvSpPr>
          <p:cNvPr id="4" name="Content Placeholder 1"/>
          <p:cNvSpPr txBox="1">
            <a:spLocks/>
          </p:cNvSpPr>
          <p:nvPr/>
        </p:nvSpPr>
        <p:spPr>
          <a:xfrm>
            <a:off x="13572" y="2293869"/>
            <a:ext cx="3828513" cy="2391424"/>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2600" b="1" kern="1200">
                <a:ln>
                  <a:noFill/>
                </a:ln>
                <a:solidFill>
                  <a:schemeClr val="tx1"/>
                </a:solidFill>
                <a:latin typeface="+mn-lt"/>
                <a:ea typeface="+mn-ea"/>
                <a:cs typeface="+mn-cs"/>
              </a:defRPr>
            </a:lvl1pPr>
            <a:lvl2pPr marL="742950" indent="-279400" algn="l" defTabSz="914400" rtl="0" eaLnBrk="1" latinLnBrk="0" hangingPunct="1">
              <a:spcBef>
                <a:spcPct val="20000"/>
              </a:spcBef>
              <a:buFont typeface="Arial" pitchFamily="34" charset="0"/>
              <a:buChar char="–"/>
              <a:defRPr sz="2400" kern="1200">
                <a:ln>
                  <a:noFill/>
                </a:ln>
                <a:solidFill>
                  <a:schemeClr val="tx1"/>
                </a:solidFill>
                <a:latin typeface="+mn-lt"/>
                <a:ea typeface="+mn-ea"/>
                <a:cs typeface="+mn-cs"/>
              </a:defRPr>
            </a:lvl2pPr>
            <a:lvl3pPr marL="1090613" indent="-228600" algn="l" defTabSz="914400" rtl="0" eaLnBrk="1" latinLnBrk="0" hangingPunct="1">
              <a:spcBef>
                <a:spcPct val="20000"/>
              </a:spcBef>
              <a:buFont typeface="Arial" pitchFamily="34" charset="0"/>
              <a:buChar char="•"/>
              <a:defRPr sz="2200" kern="1200">
                <a:ln>
                  <a:noFill/>
                </a:ln>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ln>
                  <a:noFill/>
                </a:ln>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ln>
                  <a:noFill/>
                </a:ln>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i="0" dirty="0" smtClean="0">
                <a:latin typeface="Calibri" panose="020F0502020204030204" pitchFamily="34" charset="0"/>
              </a:rPr>
              <a:t>Challenges:</a:t>
            </a:r>
          </a:p>
          <a:p>
            <a:pPr marL="284163" lvl="1" indent="-228600"/>
            <a:r>
              <a:rPr lang="en-US" sz="1900" i="0" dirty="0" smtClean="0">
                <a:latin typeface="Calibri" panose="020F0502020204030204" pitchFamily="34" charset="0"/>
              </a:rPr>
              <a:t>Cannot  model entire column focusing in on all physical phenomenon</a:t>
            </a:r>
          </a:p>
          <a:p>
            <a:pPr marL="284163" lvl="1" indent="-228600"/>
            <a:r>
              <a:rPr lang="en-US" sz="1900" i="0" dirty="0" smtClean="0">
                <a:latin typeface="Calibri" panose="020F0502020204030204" pitchFamily="34" charset="0"/>
              </a:rPr>
              <a:t>Multi-scale approach required</a:t>
            </a:r>
          </a:p>
          <a:p>
            <a:pPr marL="284163" lvl="1" indent="-228600"/>
            <a:r>
              <a:rPr lang="en-US" sz="1900" i="0" dirty="0">
                <a:latin typeface="Calibri" panose="020F0502020204030204" pitchFamily="34" charset="0"/>
              </a:rPr>
              <a:t>TFM lacks suitable closure models for interphase </a:t>
            </a:r>
            <a:r>
              <a:rPr lang="en-US" sz="1900" i="0" dirty="0" smtClean="0">
                <a:latin typeface="Calibri" panose="020F0502020204030204" pitchFamily="34" charset="0"/>
              </a:rPr>
              <a:t>interactions</a:t>
            </a:r>
            <a:endParaRPr lang="en-US" sz="1900" i="0" dirty="0">
              <a:latin typeface="Calibri" panose="020F0502020204030204" pitchFamily="34" charset="0"/>
            </a:endParaRPr>
          </a:p>
        </p:txBody>
      </p:sp>
      <p:sp>
        <p:nvSpPr>
          <p:cNvPr id="5" name="TextBox 4"/>
          <p:cNvSpPr txBox="1"/>
          <p:nvPr/>
        </p:nvSpPr>
        <p:spPr>
          <a:xfrm>
            <a:off x="5501828" y="4143375"/>
            <a:ext cx="352425" cy="276999"/>
          </a:xfrm>
          <a:prstGeom prst="rect">
            <a:avLst/>
          </a:prstGeom>
          <a:noFill/>
        </p:spPr>
        <p:txBody>
          <a:bodyPr wrap="square" rtlCol="0">
            <a:spAutoFit/>
          </a:bodyPr>
          <a:lstStyle/>
          <a:p>
            <a:r>
              <a:rPr lang="en-US" sz="1200" b="1" dirty="0" smtClean="0">
                <a:latin typeface="Calibri" panose="020F0502020204030204" pitchFamily="34" charset="0"/>
              </a:rPr>
              <a:t> </a:t>
            </a:r>
            <a:endParaRPr lang="en-US" sz="1200" b="1" dirty="0">
              <a:latin typeface="Calibri" panose="020F0502020204030204" pitchFamily="34" charset="0"/>
            </a:endParaRPr>
          </a:p>
        </p:txBody>
      </p:sp>
      <p:sp>
        <p:nvSpPr>
          <p:cNvPr id="6" name="TextBox 5"/>
          <p:cNvSpPr txBox="1"/>
          <p:nvPr/>
        </p:nvSpPr>
        <p:spPr>
          <a:xfrm>
            <a:off x="3999745" y="2516044"/>
            <a:ext cx="782265" cy="738664"/>
          </a:xfrm>
          <a:prstGeom prst="rect">
            <a:avLst/>
          </a:prstGeom>
          <a:noFill/>
        </p:spPr>
        <p:txBody>
          <a:bodyPr wrap="none" lIns="0" tIns="0" rIns="0" bIns="0" rtlCol="0">
            <a:spAutoFit/>
          </a:bodyPr>
          <a:lstStyle/>
          <a:p>
            <a:r>
              <a:rPr lang="en-US" sz="1600" b="1" i="0" dirty="0" smtClean="0">
                <a:solidFill>
                  <a:schemeClr val="tx1"/>
                </a:solidFill>
                <a:latin typeface="Calibri" panose="020F0502020204030204" pitchFamily="34" charset="0"/>
              </a:rPr>
              <a:t>Column</a:t>
            </a:r>
            <a:r>
              <a:rPr lang="en-US" sz="1600" b="1" i="0" baseline="30000" dirty="0" smtClean="0">
                <a:solidFill>
                  <a:schemeClr val="tx1"/>
                </a:solidFill>
                <a:latin typeface="Calibri" panose="020F0502020204030204" pitchFamily="34" charset="0"/>
              </a:rPr>
              <a:t>2</a:t>
            </a:r>
            <a:r>
              <a:rPr lang="en-US" sz="1600" b="1" i="0" dirty="0" smtClean="0">
                <a:solidFill>
                  <a:schemeClr val="tx1"/>
                </a:solidFill>
                <a:latin typeface="Calibri" panose="020F0502020204030204" pitchFamily="34" charset="0"/>
              </a:rPr>
              <a:t>:</a:t>
            </a:r>
          </a:p>
          <a:p>
            <a:r>
              <a:rPr lang="en-US" sz="1600" b="1" i="0" dirty="0" smtClean="0">
                <a:solidFill>
                  <a:schemeClr val="tx1"/>
                </a:solidFill>
                <a:latin typeface="Symbol" panose="05050102010706020507" pitchFamily="18" charset="2"/>
              </a:rPr>
              <a:t>F</a:t>
            </a:r>
            <a:r>
              <a:rPr lang="en-US" sz="1600" b="1" i="0" dirty="0" smtClean="0">
                <a:solidFill>
                  <a:schemeClr val="tx1"/>
                </a:solidFill>
                <a:latin typeface="Calibri" panose="020F0502020204030204" pitchFamily="34" charset="0"/>
              </a:rPr>
              <a:t> ~10m</a:t>
            </a:r>
          </a:p>
          <a:p>
            <a:r>
              <a:rPr lang="en-US" sz="1600" b="1" i="0" dirty="0" smtClean="0">
                <a:solidFill>
                  <a:schemeClr val="tx1"/>
                </a:solidFill>
                <a:latin typeface="Calibri" panose="020F0502020204030204" pitchFamily="34" charset="0"/>
              </a:rPr>
              <a:t>H ~30m</a:t>
            </a:r>
            <a:endParaRPr lang="en-US" sz="1600" b="1" i="0" dirty="0">
              <a:solidFill>
                <a:schemeClr val="tx1"/>
              </a:solidFill>
              <a:latin typeface="Calibri" panose="020F0502020204030204" pitchFamily="34" charset="0"/>
            </a:endParaRPr>
          </a:p>
        </p:txBody>
      </p:sp>
      <p:grpSp>
        <p:nvGrpSpPr>
          <p:cNvPr id="7" name="Group 6"/>
          <p:cNvGrpSpPr/>
          <p:nvPr/>
        </p:nvGrpSpPr>
        <p:grpSpPr>
          <a:xfrm>
            <a:off x="5892984" y="3670386"/>
            <a:ext cx="3122840" cy="2113479"/>
            <a:chOff x="6107339" y="3550267"/>
            <a:chExt cx="3122840" cy="2113479"/>
          </a:xfrm>
        </p:grpSpPr>
        <p:grpSp>
          <p:nvGrpSpPr>
            <p:cNvPr id="8" name="Group 7"/>
            <p:cNvGrpSpPr/>
            <p:nvPr/>
          </p:nvGrpSpPr>
          <p:grpSpPr>
            <a:xfrm>
              <a:off x="6107339" y="3550267"/>
              <a:ext cx="3122840" cy="2113479"/>
              <a:chOff x="6107339" y="3550267"/>
              <a:chExt cx="3122840" cy="2113479"/>
            </a:xfrm>
          </p:grpSpPr>
          <p:grpSp>
            <p:nvGrpSpPr>
              <p:cNvPr id="10" name="Group 9"/>
              <p:cNvGrpSpPr/>
              <p:nvPr/>
            </p:nvGrpSpPr>
            <p:grpSpPr>
              <a:xfrm>
                <a:off x="6107339" y="3550267"/>
                <a:ext cx="2046061" cy="2113479"/>
                <a:chOff x="6107339" y="3550267"/>
                <a:chExt cx="2046061" cy="2113479"/>
              </a:xfrm>
            </p:grpSpPr>
            <p:cxnSp>
              <p:nvCxnSpPr>
                <p:cNvPr id="12" name="Straight Arrow Connector 11"/>
                <p:cNvCxnSpPr/>
                <p:nvPr/>
              </p:nvCxnSpPr>
              <p:spPr>
                <a:xfrm flipH="1">
                  <a:off x="7234739" y="3550267"/>
                  <a:ext cx="4261" cy="741879"/>
                </a:xfrm>
                <a:prstGeom prst="straightConnector1">
                  <a:avLst/>
                </a:prstGeom>
                <a:ln w="19050">
                  <a:solidFill>
                    <a:srgbClr val="9966FF"/>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37"/>
                <p:cNvGrpSpPr/>
                <p:nvPr/>
              </p:nvGrpSpPr>
              <p:grpSpPr>
                <a:xfrm>
                  <a:off x="6107339" y="4292146"/>
                  <a:ext cx="2046061" cy="1371600"/>
                  <a:chOff x="1943100" y="3009900"/>
                  <a:chExt cx="2046061" cy="1371600"/>
                </a:xfrm>
              </p:grpSpPr>
              <p:grpSp>
                <p:nvGrpSpPr>
                  <p:cNvPr id="14" name="Group 150"/>
                  <p:cNvGrpSpPr>
                    <a:grpSpLocks noChangeAspect="1"/>
                  </p:cNvGrpSpPr>
                  <p:nvPr/>
                </p:nvGrpSpPr>
                <p:grpSpPr>
                  <a:xfrm>
                    <a:off x="1943100" y="3009900"/>
                    <a:ext cx="2038377" cy="1371600"/>
                    <a:chOff x="228600" y="609600"/>
                    <a:chExt cx="3397295" cy="2286000"/>
                  </a:xfrm>
                </p:grpSpPr>
                <p:pic>
                  <p:nvPicPr>
                    <p:cNvPr id="16" name="Picture 2"/>
                    <p:cNvPicPr>
                      <a:picLocks noChangeAspect="1" noChangeArrowheads="1"/>
                    </p:cNvPicPr>
                    <p:nvPr/>
                  </p:nvPicPr>
                  <p:blipFill>
                    <a:blip r:embed="rId3" cstate="print"/>
                    <a:srcRect/>
                    <a:stretch>
                      <a:fillRect/>
                    </a:stretch>
                  </p:blipFill>
                  <p:spPr bwMode="auto">
                    <a:xfrm>
                      <a:off x="473120" y="609600"/>
                      <a:ext cx="3152775" cy="2143125"/>
                    </a:xfrm>
                    <a:prstGeom prst="rect">
                      <a:avLst/>
                    </a:prstGeom>
                    <a:noFill/>
                    <a:ln w="9525">
                      <a:solidFill>
                        <a:srgbClr val="9966FF"/>
                      </a:solidFill>
                      <a:miter lim="800000"/>
                      <a:headEnd/>
                      <a:tailEnd/>
                    </a:ln>
                  </p:spPr>
                </p:pic>
                <p:sp>
                  <p:nvSpPr>
                    <p:cNvPr id="17" name="Oval 16"/>
                    <p:cNvSpPr/>
                    <p:nvPr/>
                  </p:nvSpPr>
                  <p:spPr>
                    <a:xfrm>
                      <a:off x="228600" y="2057400"/>
                      <a:ext cx="12954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sp>
                <p:nvSpPr>
                  <p:cNvPr id="15" name="Rectangle 14"/>
                  <p:cNvSpPr/>
                  <p:nvPr/>
                </p:nvSpPr>
                <p:spPr>
                  <a:xfrm>
                    <a:off x="2065110" y="3020615"/>
                    <a:ext cx="1924051" cy="1273969"/>
                  </a:xfrm>
                  <a:prstGeom prst="rect">
                    <a:avLst/>
                  </a:prstGeom>
                  <a:no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grpSp>
          <p:sp>
            <p:nvSpPr>
              <p:cNvPr id="11" name="TextBox 10"/>
              <p:cNvSpPr txBox="1"/>
              <p:nvPr/>
            </p:nvSpPr>
            <p:spPr>
              <a:xfrm>
                <a:off x="8226699" y="4628276"/>
                <a:ext cx="1003480" cy="400110"/>
              </a:xfrm>
              <a:prstGeom prst="rect">
                <a:avLst/>
              </a:prstGeom>
              <a:noFill/>
            </p:spPr>
            <p:txBody>
              <a:bodyPr wrap="none" lIns="0" tIns="0" rIns="0" bIns="0" rtlCol="0">
                <a:spAutoFit/>
              </a:bodyPr>
              <a:lstStyle/>
              <a:p>
                <a:pPr algn="ctr"/>
                <a:r>
                  <a:rPr lang="en-US" sz="1300" b="1" i="0" dirty="0" smtClean="0">
                    <a:solidFill>
                      <a:srgbClr val="003399"/>
                    </a:solidFill>
                    <a:latin typeface="Calibri" panose="020F0502020204030204" pitchFamily="34" charset="0"/>
                  </a:rPr>
                  <a:t>film thickness</a:t>
                </a:r>
                <a:r>
                  <a:rPr lang="en-US" sz="1300" b="1" i="0" baseline="30000" dirty="0" smtClean="0">
                    <a:solidFill>
                      <a:srgbClr val="003399"/>
                    </a:solidFill>
                    <a:latin typeface="Calibri" panose="020F0502020204030204" pitchFamily="34" charset="0"/>
                  </a:rPr>
                  <a:t>2</a:t>
                </a:r>
                <a:endParaRPr lang="en-US" sz="1300" b="1" i="0" dirty="0" smtClean="0">
                  <a:solidFill>
                    <a:srgbClr val="003399"/>
                  </a:solidFill>
                  <a:latin typeface="Calibri" panose="020F0502020204030204" pitchFamily="34" charset="0"/>
                </a:endParaRPr>
              </a:p>
              <a:p>
                <a:pPr algn="ctr"/>
                <a:r>
                  <a:rPr lang="en-US" sz="1300" i="0" dirty="0" smtClean="0">
                    <a:solidFill>
                      <a:srgbClr val="003399"/>
                    </a:solidFill>
                    <a:latin typeface="Calibri" panose="020F0502020204030204" pitchFamily="34" charset="0"/>
                  </a:rPr>
                  <a:t>~ O(0.1mm)</a:t>
                </a:r>
                <a:endParaRPr lang="en-US" sz="1300" i="0" dirty="0">
                  <a:solidFill>
                    <a:srgbClr val="003399"/>
                  </a:solidFill>
                  <a:latin typeface="Calibri" panose="020F0502020204030204" pitchFamily="34" charset="0"/>
                </a:endParaRPr>
              </a:p>
            </p:txBody>
          </p:sp>
        </p:grpSp>
        <p:sp>
          <p:nvSpPr>
            <p:cNvPr id="9" name="TextBox 8"/>
            <p:cNvSpPr txBox="1"/>
            <p:nvPr/>
          </p:nvSpPr>
          <p:spPr>
            <a:xfrm>
              <a:off x="6335939" y="5358946"/>
              <a:ext cx="508473" cy="215444"/>
            </a:xfrm>
            <a:prstGeom prst="rect">
              <a:avLst/>
            </a:prstGeom>
            <a:noFill/>
          </p:spPr>
          <p:txBody>
            <a:bodyPr wrap="none" rtlCol="0">
              <a:spAutoFit/>
            </a:bodyPr>
            <a:lstStyle/>
            <a:p>
              <a:r>
                <a:rPr lang="en-US" sz="800" b="1" i="0" dirty="0" smtClean="0">
                  <a:latin typeface="Calibri" panose="020F0502020204030204" pitchFamily="34" charset="0"/>
                </a:rPr>
                <a:t>Source</a:t>
              </a:r>
              <a:r>
                <a:rPr lang="en-US" sz="800" b="1" i="0" baseline="30000" dirty="0">
                  <a:latin typeface="Calibri" panose="020F0502020204030204" pitchFamily="34" charset="0"/>
                </a:rPr>
                <a:t>4</a:t>
              </a:r>
            </a:p>
          </p:txBody>
        </p:sp>
      </p:grpSp>
      <p:sp>
        <p:nvSpPr>
          <p:cNvPr id="18" name="TextBox 17"/>
          <p:cNvSpPr txBox="1"/>
          <p:nvPr/>
        </p:nvSpPr>
        <p:spPr>
          <a:xfrm>
            <a:off x="4079808" y="3485156"/>
            <a:ext cx="622141" cy="215444"/>
          </a:xfrm>
          <a:prstGeom prst="rect">
            <a:avLst/>
          </a:prstGeom>
          <a:noFill/>
        </p:spPr>
        <p:txBody>
          <a:bodyPr wrap="none" lIns="0" tIns="0" rIns="0" bIns="0" rtlCol="0">
            <a:spAutoFit/>
          </a:bodyPr>
          <a:lstStyle/>
          <a:p>
            <a:r>
              <a:rPr lang="en-US" sz="1400" b="1" i="0" dirty="0" smtClean="0">
                <a:solidFill>
                  <a:srgbClr val="003399"/>
                </a:solidFill>
                <a:latin typeface="Calibri" panose="020F0502020204030204" pitchFamily="34" charset="0"/>
              </a:rPr>
              <a:t>Flue Gas</a:t>
            </a:r>
            <a:endParaRPr lang="en-US" sz="1400" b="1" i="0" dirty="0">
              <a:solidFill>
                <a:srgbClr val="003399"/>
              </a:solidFill>
              <a:latin typeface="Calibri" panose="020F0502020204030204" pitchFamily="34" charset="0"/>
            </a:endParaRPr>
          </a:p>
        </p:txBody>
      </p:sp>
      <p:sp>
        <p:nvSpPr>
          <p:cNvPr id="19" name="TextBox 18"/>
          <p:cNvSpPr txBox="1"/>
          <p:nvPr/>
        </p:nvSpPr>
        <p:spPr>
          <a:xfrm>
            <a:off x="5792077" y="1561118"/>
            <a:ext cx="945643" cy="215444"/>
          </a:xfrm>
          <a:prstGeom prst="rect">
            <a:avLst/>
          </a:prstGeom>
          <a:noFill/>
        </p:spPr>
        <p:txBody>
          <a:bodyPr wrap="none" lIns="0" tIns="0" rIns="0" bIns="0" rtlCol="0">
            <a:spAutoFit/>
          </a:bodyPr>
          <a:lstStyle/>
          <a:p>
            <a:r>
              <a:rPr lang="en-US" sz="1400" b="1" i="0" dirty="0" smtClean="0">
                <a:solidFill>
                  <a:srgbClr val="003399"/>
                </a:solidFill>
                <a:latin typeface="Calibri" panose="020F0502020204030204" pitchFamily="34" charset="0"/>
              </a:rPr>
              <a:t>Lean Solvent</a:t>
            </a:r>
            <a:endParaRPr lang="en-US" sz="1400" b="1" i="0" dirty="0">
              <a:solidFill>
                <a:srgbClr val="003399"/>
              </a:solidFill>
              <a:latin typeface="Calibri" panose="020F0502020204030204" pitchFamily="34" charset="0"/>
            </a:endParaRPr>
          </a:p>
        </p:txBody>
      </p:sp>
      <p:sp>
        <p:nvSpPr>
          <p:cNvPr id="20" name="TextBox 19"/>
          <p:cNvSpPr txBox="1"/>
          <p:nvPr/>
        </p:nvSpPr>
        <p:spPr>
          <a:xfrm>
            <a:off x="4580827" y="895677"/>
            <a:ext cx="772969" cy="523220"/>
          </a:xfrm>
          <a:prstGeom prst="rect">
            <a:avLst/>
          </a:prstGeom>
          <a:noFill/>
        </p:spPr>
        <p:txBody>
          <a:bodyPr wrap="none" rtlCol="0">
            <a:spAutoFit/>
          </a:bodyPr>
          <a:lstStyle/>
          <a:p>
            <a:r>
              <a:rPr lang="en-US" sz="1400" b="1" i="0" dirty="0" smtClean="0">
                <a:solidFill>
                  <a:srgbClr val="003399"/>
                </a:solidFill>
                <a:latin typeface="Calibri" panose="020F0502020204030204" pitchFamily="34" charset="0"/>
              </a:rPr>
              <a:t>Purified</a:t>
            </a:r>
          </a:p>
          <a:p>
            <a:r>
              <a:rPr lang="en-US" sz="1400" b="1" i="0" dirty="0" smtClean="0">
                <a:solidFill>
                  <a:srgbClr val="003399"/>
                </a:solidFill>
                <a:latin typeface="Calibri" panose="020F0502020204030204" pitchFamily="34" charset="0"/>
              </a:rPr>
              <a:t> Gas</a:t>
            </a:r>
            <a:endParaRPr lang="en-US" sz="1400" b="1" i="0" dirty="0">
              <a:solidFill>
                <a:srgbClr val="003399"/>
              </a:solidFill>
              <a:latin typeface="Calibri" panose="020F0502020204030204" pitchFamily="34" charset="0"/>
            </a:endParaRPr>
          </a:p>
        </p:txBody>
      </p:sp>
      <p:sp>
        <p:nvSpPr>
          <p:cNvPr id="21" name="TextBox 20"/>
          <p:cNvSpPr txBox="1"/>
          <p:nvPr/>
        </p:nvSpPr>
        <p:spPr>
          <a:xfrm>
            <a:off x="5116433" y="4179421"/>
            <a:ext cx="949870" cy="215444"/>
          </a:xfrm>
          <a:prstGeom prst="rect">
            <a:avLst/>
          </a:prstGeom>
          <a:noFill/>
        </p:spPr>
        <p:txBody>
          <a:bodyPr wrap="none" lIns="0" tIns="0" rIns="0" bIns="0" rtlCol="0">
            <a:spAutoFit/>
          </a:bodyPr>
          <a:lstStyle/>
          <a:p>
            <a:r>
              <a:rPr lang="en-US" sz="1400" b="1" i="0" dirty="0" smtClean="0">
                <a:solidFill>
                  <a:srgbClr val="003399"/>
                </a:solidFill>
                <a:latin typeface="Calibri" panose="020F0502020204030204" pitchFamily="34" charset="0"/>
              </a:rPr>
              <a:t>Rich Solvent</a:t>
            </a:r>
            <a:endParaRPr lang="en-US" sz="1400" b="1" i="0" dirty="0">
              <a:solidFill>
                <a:srgbClr val="003399"/>
              </a:solidFill>
              <a:latin typeface="Calibri" panose="020F0502020204030204" pitchFamily="34" charset="0"/>
            </a:endParaRPr>
          </a:p>
        </p:txBody>
      </p:sp>
      <p:sp>
        <p:nvSpPr>
          <p:cNvPr id="22" name="Rounded Rectangle 21"/>
          <p:cNvSpPr/>
          <p:nvPr/>
        </p:nvSpPr>
        <p:spPr>
          <a:xfrm>
            <a:off x="4830316" y="1638300"/>
            <a:ext cx="914400" cy="2286000"/>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3" name="Oval 22"/>
          <p:cNvSpPr/>
          <p:nvPr/>
        </p:nvSpPr>
        <p:spPr>
          <a:xfrm>
            <a:off x="4835077" y="1485900"/>
            <a:ext cx="914400" cy="51911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4" name="Rectangle 23"/>
          <p:cNvSpPr/>
          <p:nvPr/>
        </p:nvSpPr>
        <p:spPr>
          <a:xfrm>
            <a:off x="4862891" y="1738276"/>
            <a:ext cx="859536" cy="371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5" name="Oval 24"/>
          <p:cNvSpPr/>
          <p:nvPr/>
        </p:nvSpPr>
        <p:spPr>
          <a:xfrm>
            <a:off x="4839840" y="3548099"/>
            <a:ext cx="914400" cy="51911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26" name="Rectangle 25"/>
          <p:cNvSpPr/>
          <p:nvPr/>
        </p:nvSpPr>
        <p:spPr>
          <a:xfrm>
            <a:off x="4862891" y="3409933"/>
            <a:ext cx="859536" cy="371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27" name="Straight Connector 26"/>
          <p:cNvCxnSpPr>
            <a:stCxn id="26" idx="1"/>
            <a:endCxn id="24" idx="3"/>
          </p:cNvCxnSpPr>
          <p:nvPr/>
        </p:nvCxnSpPr>
        <p:spPr>
          <a:xfrm flipV="1">
            <a:off x="4862891" y="1924014"/>
            <a:ext cx="859536" cy="1671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1"/>
            <a:endCxn id="26" idx="3"/>
          </p:cNvCxnSpPr>
          <p:nvPr/>
        </p:nvCxnSpPr>
        <p:spPr>
          <a:xfrm>
            <a:off x="4862891" y="1924014"/>
            <a:ext cx="859536" cy="16716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4" idx="1"/>
            <a:endCxn id="24" idx="3"/>
          </p:cNvCxnSpPr>
          <p:nvPr/>
        </p:nvCxnSpPr>
        <p:spPr>
          <a:xfrm>
            <a:off x="4862891" y="1924014"/>
            <a:ext cx="8595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6" idx="1"/>
            <a:endCxn id="26" idx="3"/>
          </p:cNvCxnSpPr>
          <p:nvPr/>
        </p:nvCxnSpPr>
        <p:spPr>
          <a:xfrm>
            <a:off x="4862891" y="3595671"/>
            <a:ext cx="8595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454078" y="3695700"/>
            <a:ext cx="381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2" name="Shape 60"/>
          <p:cNvCxnSpPr>
            <a:stCxn id="25" idx="4"/>
          </p:cNvCxnSpPr>
          <p:nvPr/>
        </p:nvCxnSpPr>
        <p:spPr>
          <a:xfrm rot="5400000" flipH="1" flipV="1">
            <a:off x="5606881" y="3648390"/>
            <a:ext cx="108979" cy="728663"/>
          </a:xfrm>
          <a:prstGeom prst="bentConnector4">
            <a:avLst>
              <a:gd name="adj1" fmla="val -102193"/>
              <a:gd name="adj2" fmla="val 75045"/>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749478" y="1790700"/>
            <a:ext cx="361950"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3" idx="0"/>
          </p:cNvCxnSpPr>
          <p:nvPr/>
        </p:nvCxnSpPr>
        <p:spPr>
          <a:xfrm flipV="1">
            <a:off x="5292277" y="1157287"/>
            <a:ext cx="4763" cy="3286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4835075" y="3756819"/>
            <a:ext cx="937056" cy="123075"/>
          </a:xfrm>
          <a:custGeom>
            <a:avLst/>
            <a:gdLst>
              <a:gd name="connsiteX0" fmla="*/ 0 w 914400"/>
              <a:gd name="connsiteY0" fmla="*/ 38100 h 76200"/>
              <a:gd name="connsiteX1" fmla="*/ 419232 w 914400"/>
              <a:gd name="connsiteY1" fmla="*/ 132 h 76200"/>
              <a:gd name="connsiteX2" fmla="*/ 457200 w 914400"/>
              <a:gd name="connsiteY2" fmla="*/ 0 h 76200"/>
              <a:gd name="connsiteX3" fmla="*/ 495168 w 914400"/>
              <a:gd name="connsiteY3" fmla="*/ 132 h 76200"/>
              <a:gd name="connsiteX4" fmla="*/ 914399 w 914400"/>
              <a:gd name="connsiteY4" fmla="*/ 38101 h 76200"/>
              <a:gd name="connsiteX5" fmla="*/ 495167 w 914400"/>
              <a:gd name="connsiteY5" fmla="*/ 76069 h 76200"/>
              <a:gd name="connsiteX6" fmla="*/ 457199 w 914400"/>
              <a:gd name="connsiteY6" fmla="*/ 76201 h 76200"/>
              <a:gd name="connsiteX7" fmla="*/ 419231 w 914400"/>
              <a:gd name="connsiteY7" fmla="*/ 76069 h 76200"/>
              <a:gd name="connsiteX8" fmla="*/ -1 w 914400"/>
              <a:gd name="connsiteY8" fmla="*/ 38100 h 76200"/>
              <a:gd name="connsiteX9" fmla="*/ 0 w 914400"/>
              <a:gd name="connsiteY9" fmla="*/ 38100 h 76200"/>
              <a:gd name="connsiteX0" fmla="*/ 4 w 914408"/>
              <a:gd name="connsiteY0" fmla="*/ 38100 h 95119"/>
              <a:gd name="connsiteX1" fmla="*/ 419236 w 914408"/>
              <a:gd name="connsiteY1" fmla="*/ 132 h 95119"/>
              <a:gd name="connsiteX2" fmla="*/ 457204 w 914408"/>
              <a:gd name="connsiteY2" fmla="*/ 0 h 95119"/>
              <a:gd name="connsiteX3" fmla="*/ 495172 w 914408"/>
              <a:gd name="connsiteY3" fmla="*/ 132 h 95119"/>
              <a:gd name="connsiteX4" fmla="*/ 914403 w 914408"/>
              <a:gd name="connsiteY4" fmla="*/ 38101 h 95119"/>
              <a:gd name="connsiteX5" fmla="*/ 495171 w 914408"/>
              <a:gd name="connsiteY5" fmla="*/ 76069 h 95119"/>
              <a:gd name="connsiteX6" fmla="*/ 457203 w 914408"/>
              <a:gd name="connsiteY6" fmla="*/ 76201 h 95119"/>
              <a:gd name="connsiteX7" fmla="*/ 309698 w 914408"/>
              <a:gd name="connsiteY7" fmla="*/ 95119 h 95119"/>
              <a:gd name="connsiteX8" fmla="*/ 3 w 914408"/>
              <a:gd name="connsiteY8" fmla="*/ 38100 h 95119"/>
              <a:gd name="connsiteX9" fmla="*/ 4 w 914408"/>
              <a:gd name="connsiteY9" fmla="*/ 38100 h 95119"/>
              <a:gd name="connsiteX0" fmla="*/ 4 w 914408"/>
              <a:gd name="connsiteY0" fmla="*/ 38100 h 76223"/>
              <a:gd name="connsiteX1" fmla="*/ 419236 w 914408"/>
              <a:gd name="connsiteY1" fmla="*/ 132 h 76223"/>
              <a:gd name="connsiteX2" fmla="*/ 457204 w 914408"/>
              <a:gd name="connsiteY2" fmla="*/ 0 h 76223"/>
              <a:gd name="connsiteX3" fmla="*/ 495172 w 914408"/>
              <a:gd name="connsiteY3" fmla="*/ 132 h 76223"/>
              <a:gd name="connsiteX4" fmla="*/ 914403 w 914408"/>
              <a:gd name="connsiteY4" fmla="*/ 38101 h 76223"/>
              <a:gd name="connsiteX5" fmla="*/ 495171 w 914408"/>
              <a:gd name="connsiteY5" fmla="*/ 76069 h 76223"/>
              <a:gd name="connsiteX6" fmla="*/ 457203 w 914408"/>
              <a:gd name="connsiteY6" fmla="*/ 76201 h 76223"/>
              <a:gd name="connsiteX7" fmla="*/ 304804 w 914408"/>
              <a:gd name="connsiteY7" fmla="*/ 76200 h 76223"/>
              <a:gd name="connsiteX8" fmla="*/ 3 w 914408"/>
              <a:gd name="connsiteY8" fmla="*/ 38100 h 76223"/>
              <a:gd name="connsiteX9" fmla="*/ 4 w 914408"/>
              <a:gd name="connsiteY9" fmla="*/ 38100 h 76223"/>
              <a:gd name="connsiteX0" fmla="*/ 4 w 914408"/>
              <a:gd name="connsiteY0" fmla="*/ 38100 h 76222"/>
              <a:gd name="connsiteX1" fmla="*/ 419236 w 914408"/>
              <a:gd name="connsiteY1" fmla="*/ 132 h 76222"/>
              <a:gd name="connsiteX2" fmla="*/ 457204 w 914408"/>
              <a:gd name="connsiteY2" fmla="*/ 0 h 76222"/>
              <a:gd name="connsiteX3" fmla="*/ 495172 w 914408"/>
              <a:gd name="connsiteY3" fmla="*/ 132 h 76222"/>
              <a:gd name="connsiteX4" fmla="*/ 914403 w 914408"/>
              <a:gd name="connsiteY4" fmla="*/ 38101 h 76222"/>
              <a:gd name="connsiteX5" fmla="*/ 495171 w 914408"/>
              <a:gd name="connsiteY5" fmla="*/ 76069 h 76222"/>
              <a:gd name="connsiteX6" fmla="*/ 457204 w 914408"/>
              <a:gd name="connsiteY6" fmla="*/ 76200 h 76222"/>
              <a:gd name="connsiteX7" fmla="*/ 304804 w 914408"/>
              <a:gd name="connsiteY7" fmla="*/ 76200 h 76222"/>
              <a:gd name="connsiteX8" fmla="*/ 3 w 914408"/>
              <a:gd name="connsiteY8" fmla="*/ 38100 h 76222"/>
              <a:gd name="connsiteX9" fmla="*/ 4 w 914408"/>
              <a:gd name="connsiteY9" fmla="*/ 38100 h 76222"/>
              <a:gd name="connsiteX0" fmla="*/ 4 w 922768"/>
              <a:gd name="connsiteY0" fmla="*/ 38100 h 76200"/>
              <a:gd name="connsiteX1" fmla="*/ 419236 w 922768"/>
              <a:gd name="connsiteY1" fmla="*/ 132 h 76200"/>
              <a:gd name="connsiteX2" fmla="*/ 457204 w 922768"/>
              <a:gd name="connsiteY2" fmla="*/ 0 h 76200"/>
              <a:gd name="connsiteX3" fmla="*/ 495172 w 922768"/>
              <a:gd name="connsiteY3" fmla="*/ 132 h 76200"/>
              <a:gd name="connsiteX4" fmla="*/ 914403 w 922768"/>
              <a:gd name="connsiteY4" fmla="*/ 38101 h 76200"/>
              <a:gd name="connsiteX5" fmla="*/ 685804 w 922768"/>
              <a:gd name="connsiteY5" fmla="*/ 76200 h 76200"/>
              <a:gd name="connsiteX6" fmla="*/ 457204 w 922768"/>
              <a:gd name="connsiteY6" fmla="*/ 76200 h 76200"/>
              <a:gd name="connsiteX7" fmla="*/ 304804 w 922768"/>
              <a:gd name="connsiteY7" fmla="*/ 76200 h 76200"/>
              <a:gd name="connsiteX8" fmla="*/ 3 w 922768"/>
              <a:gd name="connsiteY8" fmla="*/ 38100 h 76200"/>
              <a:gd name="connsiteX9" fmla="*/ 4 w 922768"/>
              <a:gd name="connsiteY9" fmla="*/ 38100 h 76200"/>
              <a:gd name="connsiteX0" fmla="*/ 4 w 922768"/>
              <a:gd name="connsiteY0" fmla="*/ 38100 h 76200"/>
              <a:gd name="connsiteX1" fmla="*/ 419236 w 922768"/>
              <a:gd name="connsiteY1" fmla="*/ 132 h 76200"/>
              <a:gd name="connsiteX2" fmla="*/ 457204 w 922768"/>
              <a:gd name="connsiteY2" fmla="*/ 0 h 76200"/>
              <a:gd name="connsiteX3" fmla="*/ 609604 w 922768"/>
              <a:gd name="connsiteY3" fmla="*/ 0 h 76200"/>
              <a:gd name="connsiteX4" fmla="*/ 914403 w 922768"/>
              <a:gd name="connsiteY4" fmla="*/ 38101 h 76200"/>
              <a:gd name="connsiteX5" fmla="*/ 685804 w 922768"/>
              <a:gd name="connsiteY5" fmla="*/ 76200 h 76200"/>
              <a:gd name="connsiteX6" fmla="*/ 457204 w 922768"/>
              <a:gd name="connsiteY6" fmla="*/ 76200 h 76200"/>
              <a:gd name="connsiteX7" fmla="*/ 304804 w 922768"/>
              <a:gd name="connsiteY7" fmla="*/ 76200 h 76200"/>
              <a:gd name="connsiteX8" fmla="*/ 3 w 922768"/>
              <a:gd name="connsiteY8" fmla="*/ 38100 h 76200"/>
              <a:gd name="connsiteX9" fmla="*/ 4 w 922768"/>
              <a:gd name="connsiteY9" fmla="*/ 38100 h 76200"/>
              <a:gd name="connsiteX0" fmla="*/ 4 w 922768"/>
              <a:gd name="connsiteY0" fmla="*/ 38100 h 76200"/>
              <a:gd name="connsiteX1" fmla="*/ 304804 w 922768"/>
              <a:gd name="connsiteY1" fmla="*/ 0 h 76200"/>
              <a:gd name="connsiteX2" fmla="*/ 457204 w 922768"/>
              <a:gd name="connsiteY2" fmla="*/ 0 h 76200"/>
              <a:gd name="connsiteX3" fmla="*/ 609604 w 922768"/>
              <a:gd name="connsiteY3" fmla="*/ 0 h 76200"/>
              <a:gd name="connsiteX4" fmla="*/ 914403 w 922768"/>
              <a:gd name="connsiteY4" fmla="*/ 38101 h 76200"/>
              <a:gd name="connsiteX5" fmla="*/ 685804 w 922768"/>
              <a:gd name="connsiteY5" fmla="*/ 76200 h 76200"/>
              <a:gd name="connsiteX6" fmla="*/ 457204 w 922768"/>
              <a:gd name="connsiteY6" fmla="*/ 76200 h 76200"/>
              <a:gd name="connsiteX7" fmla="*/ 304804 w 922768"/>
              <a:gd name="connsiteY7" fmla="*/ 76200 h 76200"/>
              <a:gd name="connsiteX8" fmla="*/ 3 w 922768"/>
              <a:gd name="connsiteY8" fmla="*/ 38100 h 76200"/>
              <a:gd name="connsiteX9" fmla="*/ 4 w 922768"/>
              <a:gd name="connsiteY9" fmla="*/ 38100 h 76200"/>
              <a:gd name="connsiteX0" fmla="*/ 4 w 922768"/>
              <a:gd name="connsiteY0" fmla="*/ 49212 h 87312"/>
              <a:gd name="connsiteX1" fmla="*/ 171454 w 922768"/>
              <a:gd name="connsiteY1" fmla="*/ 6350 h 87312"/>
              <a:gd name="connsiteX2" fmla="*/ 304804 w 922768"/>
              <a:gd name="connsiteY2" fmla="*/ 11112 h 87312"/>
              <a:gd name="connsiteX3" fmla="*/ 457204 w 922768"/>
              <a:gd name="connsiteY3" fmla="*/ 11112 h 87312"/>
              <a:gd name="connsiteX4" fmla="*/ 609604 w 922768"/>
              <a:gd name="connsiteY4" fmla="*/ 11112 h 87312"/>
              <a:gd name="connsiteX5" fmla="*/ 914403 w 922768"/>
              <a:gd name="connsiteY5" fmla="*/ 49213 h 87312"/>
              <a:gd name="connsiteX6" fmla="*/ 685804 w 922768"/>
              <a:gd name="connsiteY6" fmla="*/ 87312 h 87312"/>
              <a:gd name="connsiteX7" fmla="*/ 457204 w 922768"/>
              <a:gd name="connsiteY7" fmla="*/ 87312 h 87312"/>
              <a:gd name="connsiteX8" fmla="*/ 304804 w 922768"/>
              <a:gd name="connsiteY8" fmla="*/ 87312 h 87312"/>
              <a:gd name="connsiteX9" fmla="*/ 3 w 922768"/>
              <a:gd name="connsiteY9" fmla="*/ 49212 h 87312"/>
              <a:gd name="connsiteX10" fmla="*/ 4 w 922768"/>
              <a:gd name="connsiteY10" fmla="*/ 49212 h 87312"/>
              <a:gd name="connsiteX0" fmla="*/ 4 w 922768"/>
              <a:gd name="connsiteY0" fmla="*/ 49212 h 87312"/>
              <a:gd name="connsiteX1" fmla="*/ 171454 w 922768"/>
              <a:gd name="connsiteY1" fmla="*/ 6350 h 87312"/>
              <a:gd name="connsiteX2" fmla="*/ 304804 w 922768"/>
              <a:gd name="connsiteY2" fmla="*/ 11112 h 87312"/>
              <a:gd name="connsiteX3" fmla="*/ 471492 w 922768"/>
              <a:gd name="connsiteY3" fmla="*/ 30162 h 87312"/>
              <a:gd name="connsiteX4" fmla="*/ 609604 w 922768"/>
              <a:gd name="connsiteY4" fmla="*/ 11112 h 87312"/>
              <a:gd name="connsiteX5" fmla="*/ 914403 w 922768"/>
              <a:gd name="connsiteY5" fmla="*/ 49213 h 87312"/>
              <a:gd name="connsiteX6" fmla="*/ 685804 w 922768"/>
              <a:gd name="connsiteY6" fmla="*/ 87312 h 87312"/>
              <a:gd name="connsiteX7" fmla="*/ 457204 w 922768"/>
              <a:gd name="connsiteY7" fmla="*/ 87312 h 87312"/>
              <a:gd name="connsiteX8" fmla="*/ 304804 w 922768"/>
              <a:gd name="connsiteY8" fmla="*/ 87312 h 87312"/>
              <a:gd name="connsiteX9" fmla="*/ 3 w 922768"/>
              <a:gd name="connsiteY9" fmla="*/ 49212 h 87312"/>
              <a:gd name="connsiteX10" fmla="*/ 4 w 922768"/>
              <a:gd name="connsiteY10" fmla="*/ 49212 h 87312"/>
              <a:gd name="connsiteX0" fmla="*/ 4 w 922768"/>
              <a:gd name="connsiteY0" fmla="*/ 52387 h 90487"/>
              <a:gd name="connsiteX1" fmla="*/ 171454 w 922768"/>
              <a:gd name="connsiteY1" fmla="*/ 9525 h 90487"/>
              <a:gd name="connsiteX2" fmla="*/ 304804 w 922768"/>
              <a:gd name="connsiteY2" fmla="*/ 14287 h 90487"/>
              <a:gd name="connsiteX3" fmla="*/ 471492 w 922768"/>
              <a:gd name="connsiteY3" fmla="*/ 33337 h 90487"/>
              <a:gd name="connsiteX4" fmla="*/ 652467 w 922768"/>
              <a:gd name="connsiteY4" fmla="*/ 0 h 90487"/>
              <a:gd name="connsiteX5" fmla="*/ 609604 w 922768"/>
              <a:gd name="connsiteY5" fmla="*/ 14287 h 90487"/>
              <a:gd name="connsiteX6" fmla="*/ 914403 w 922768"/>
              <a:gd name="connsiteY6" fmla="*/ 52388 h 90487"/>
              <a:gd name="connsiteX7" fmla="*/ 685804 w 922768"/>
              <a:gd name="connsiteY7" fmla="*/ 90487 h 90487"/>
              <a:gd name="connsiteX8" fmla="*/ 457204 w 922768"/>
              <a:gd name="connsiteY8" fmla="*/ 90487 h 90487"/>
              <a:gd name="connsiteX9" fmla="*/ 304804 w 922768"/>
              <a:gd name="connsiteY9" fmla="*/ 90487 h 90487"/>
              <a:gd name="connsiteX10" fmla="*/ 3 w 922768"/>
              <a:gd name="connsiteY10" fmla="*/ 52387 h 90487"/>
              <a:gd name="connsiteX11" fmla="*/ 4 w 922768"/>
              <a:gd name="connsiteY11" fmla="*/ 52387 h 90487"/>
              <a:gd name="connsiteX0" fmla="*/ 4 w 922768"/>
              <a:gd name="connsiteY0" fmla="*/ 52387 h 90487"/>
              <a:gd name="connsiteX1" fmla="*/ 171454 w 922768"/>
              <a:gd name="connsiteY1" fmla="*/ 9525 h 90487"/>
              <a:gd name="connsiteX2" fmla="*/ 304804 w 922768"/>
              <a:gd name="connsiteY2" fmla="*/ 14287 h 90487"/>
              <a:gd name="connsiteX3" fmla="*/ 457204 w 922768"/>
              <a:gd name="connsiteY3" fmla="*/ 4762 h 90487"/>
              <a:gd name="connsiteX4" fmla="*/ 652467 w 922768"/>
              <a:gd name="connsiteY4" fmla="*/ 0 h 90487"/>
              <a:gd name="connsiteX5" fmla="*/ 609604 w 922768"/>
              <a:gd name="connsiteY5" fmla="*/ 14287 h 90487"/>
              <a:gd name="connsiteX6" fmla="*/ 914403 w 922768"/>
              <a:gd name="connsiteY6" fmla="*/ 52388 h 90487"/>
              <a:gd name="connsiteX7" fmla="*/ 685804 w 922768"/>
              <a:gd name="connsiteY7" fmla="*/ 90487 h 90487"/>
              <a:gd name="connsiteX8" fmla="*/ 457204 w 922768"/>
              <a:gd name="connsiteY8" fmla="*/ 90487 h 90487"/>
              <a:gd name="connsiteX9" fmla="*/ 304804 w 922768"/>
              <a:gd name="connsiteY9" fmla="*/ 90487 h 90487"/>
              <a:gd name="connsiteX10" fmla="*/ 3 w 922768"/>
              <a:gd name="connsiteY10" fmla="*/ 52387 h 90487"/>
              <a:gd name="connsiteX11" fmla="*/ 4 w 922768"/>
              <a:gd name="connsiteY11" fmla="*/ 52387 h 90487"/>
              <a:gd name="connsiteX0" fmla="*/ 4 w 960871"/>
              <a:gd name="connsiteY0" fmla="*/ 52387 h 90487"/>
              <a:gd name="connsiteX1" fmla="*/ 171454 w 960871"/>
              <a:gd name="connsiteY1" fmla="*/ 9525 h 90487"/>
              <a:gd name="connsiteX2" fmla="*/ 304804 w 960871"/>
              <a:gd name="connsiteY2" fmla="*/ 14287 h 90487"/>
              <a:gd name="connsiteX3" fmla="*/ 457204 w 960871"/>
              <a:gd name="connsiteY3" fmla="*/ 4762 h 90487"/>
              <a:gd name="connsiteX4" fmla="*/ 652467 w 960871"/>
              <a:gd name="connsiteY4" fmla="*/ 0 h 90487"/>
              <a:gd name="connsiteX5" fmla="*/ 723904 w 960871"/>
              <a:gd name="connsiteY5" fmla="*/ 14287 h 90487"/>
              <a:gd name="connsiteX6" fmla="*/ 914403 w 960871"/>
              <a:gd name="connsiteY6" fmla="*/ 52388 h 90487"/>
              <a:gd name="connsiteX7" fmla="*/ 685804 w 960871"/>
              <a:gd name="connsiteY7" fmla="*/ 90487 h 90487"/>
              <a:gd name="connsiteX8" fmla="*/ 457204 w 960871"/>
              <a:gd name="connsiteY8" fmla="*/ 90487 h 90487"/>
              <a:gd name="connsiteX9" fmla="*/ 304804 w 960871"/>
              <a:gd name="connsiteY9" fmla="*/ 90487 h 90487"/>
              <a:gd name="connsiteX10" fmla="*/ 3 w 960871"/>
              <a:gd name="connsiteY10" fmla="*/ 52387 h 90487"/>
              <a:gd name="connsiteX11" fmla="*/ 4 w 960871"/>
              <a:gd name="connsiteY11" fmla="*/ 52387 h 90487"/>
              <a:gd name="connsiteX0" fmla="*/ 4 w 960871"/>
              <a:gd name="connsiteY0" fmla="*/ 52387 h 100012"/>
              <a:gd name="connsiteX1" fmla="*/ 171454 w 960871"/>
              <a:gd name="connsiteY1" fmla="*/ 9525 h 100012"/>
              <a:gd name="connsiteX2" fmla="*/ 304804 w 960871"/>
              <a:gd name="connsiteY2" fmla="*/ 14287 h 100012"/>
              <a:gd name="connsiteX3" fmla="*/ 457204 w 960871"/>
              <a:gd name="connsiteY3" fmla="*/ 4762 h 100012"/>
              <a:gd name="connsiteX4" fmla="*/ 652467 w 960871"/>
              <a:gd name="connsiteY4" fmla="*/ 0 h 100012"/>
              <a:gd name="connsiteX5" fmla="*/ 723904 w 960871"/>
              <a:gd name="connsiteY5" fmla="*/ 14287 h 100012"/>
              <a:gd name="connsiteX6" fmla="*/ 914403 w 960871"/>
              <a:gd name="connsiteY6" fmla="*/ 52388 h 100012"/>
              <a:gd name="connsiteX7" fmla="*/ 685804 w 960871"/>
              <a:gd name="connsiteY7" fmla="*/ 90487 h 100012"/>
              <a:gd name="connsiteX8" fmla="*/ 457204 w 960871"/>
              <a:gd name="connsiteY8" fmla="*/ 90487 h 100012"/>
              <a:gd name="connsiteX9" fmla="*/ 242891 w 960871"/>
              <a:gd name="connsiteY9" fmla="*/ 100012 h 100012"/>
              <a:gd name="connsiteX10" fmla="*/ 3 w 960871"/>
              <a:gd name="connsiteY10" fmla="*/ 52387 h 100012"/>
              <a:gd name="connsiteX11" fmla="*/ 4 w 960871"/>
              <a:gd name="connsiteY11" fmla="*/ 52387 h 100012"/>
              <a:gd name="connsiteX0" fmla="*/ 4 w 960871"/>
              <a:gd name="connsiteY0" fmla="*/ 52387 h 122281"/>
              <a:gd name="connsiteX1" fmla="*/ 171454 w 960871"/>
              <a:gd name="connsiteY1" fmla="*/ 9525 h 122281"/>
              <a:gd name="connsiteX2" fmla="*/ 304804 w 960871"/>
              <a:gd name="connsiteY2" fmla="*/ 14287 h 122281"/>
              <a:gd name="connsiteX3" fmla="*/ 457204 w 960871"/>
              <a:gd name="connsiteY3" fmla="*/ 4762 h 122281"/>
              <a:gd name="connsiteX4" fmla="*/ 652467 w 960871"/>
              <a:gd name="connsiteY4" fmla="*/ 0 h 122281"/>
              <a:gd name="connsiteX5" fmla="*/ 723904 w 960871"/>
              <a:gd name="connsiteY5" fmla="*/ 14287 h 122281"/>
              <a:gd name="connsiteX6" fmla="*/ 914403 w 960871"/>
              <a:gd name="connsiteY6" fmla="*/ 52388 h 122281"/>
              <a:gd name="connsiteX7" fmla="*/ 685804 w 960871"/>
              <a:gd name="connsiteY7" fmla="*/ 90487 h 122281"/>
              <a:gd name="connsiteX8" fmla="*/ 457204 w 960871"/>
              <a:gd name="connsiteY8" fmla="*/ 90487 h 122281"/>
              <a:gd name="connsiteX9" fmla="*/ 242891 w 960871"/>
              <a:gd name="connsiteY9" fmla="*/ 100012 h 122281"/>
              <a:gd name="connsiteX10" fmla="*/ 3 w 960871"/>
              <a:gd name="connsiteY10" fmla="*/ 52387 h 122281"/>
              <a:gd name="connsiteX11" fmla="*/ 4 w 960871"/>
              <a:gd name="connsiteY11" fmla="*/ 52387 h 122281"/>
              <a:gd name="connsiteX0" fmla="*/ 4 w 960871"/>
              <a:gd name="connsiteY0" fmla="*/ 52387 h 122281"/>
              <a:gd name="connsiteX1" fmla="*/ 171454 w 960871"/>
              <a:gd name="connsiteY1" fmla="*/ 9525 h 122281"/>
              <a:gd name="connsiteX2" fmla="*/ 304804 w 960871"/>
              <a:gd name="connsiteY2" fmla="*/ 14287 h 122281"/>
              <a:gd name="connsiteX3" fmla="*/ 457204 w 960871"/>
              <a:gd name="connsiteY3" fmla="*/ 4762 h 122281"/>
              <a:gd name="connsiteX4" fmla="*/ 652467 w 960871"/>
              <a:gd name="connsiteY4" fmla="*/ 0 h 122281"/>
              <a:gd name="connsiteX5" fmla="*/ 723904 w 960871"/>
              <a:gd name="connsiteY5" fmla="*/ 14287 h 122281"/>
              <a:gd name="connsiteX6" fmla="*/ 914403 w 960871"/>
              <a:gd name="connsiteY6" fmla="*/ 52388 h 122281"/>
              <a:gd name="connsiteX7" fmla="*/ 685804 w 960871"/>
              <a:gd name="connsiteY7" fmla="*/ 90487 h 122281"/>
              <a:gd name="connsiteX8" fmla="*/ 485779 w 960871"/>
              <a:gd name="connsiteY8" fmla="*/ 95249 h 122281"/>
              <a:gd name="connsiteX9" fmla="*/ 242891 w 960871"/>
              <a:gd name="connsiteY9" fmla="*/ 100012 h 122281"/>
              <a:gd name="connsiteX10" fmla="*/ 3 w 960871"/>
              <a:gd name="connsiteY10" fmla="*/ 52387 h 122281"/>
              <a:gd name="connsiteX11" fmla="*/ 4 w 960871"/>
              <a:gd name="connsiteY11" fmla="*/ 52387 h 122281"/>
              <a:gd name="connsiteX0" fmla="*/ 4 w 960871"/>
              <a:gd name="connsiteY0" fmla="*/ 52387 h 122281"/>
              <a:gd name="connsiteX1" fmla="*/ 171454 w 960871"/>
              <a:gd name="connsiteY1" fmla="*/ 9525 h 122281"/>
              <a:gd name="connsiteX2" fmla="*/ 304804 w 960871"/>
              <a:gd name="connsiteY2" fmla="*/ 14287 h 122281"/>
              <a:gd name="connsiteX3" fmla="*/ 457204 w 960871"/>
              <a:gd name="connsiteY3" fmla="*/ 4762 h 122281"/>
              <a:gd name="connsiteX4" fmla="*/ 652467 w 960871"/>
              <a:gd name="connsiteY4" fmla="*/ 0 h 122281"/>
              <a:gd name="connsiteX5" fmla="*/ 723904 w 960871"/>
              <a:gd name="connsiteY5" fmla="*/ 14287 h 122281"/>
              <a:gd name="connsiteX6" fmla="*/ 914403 w 960871"/>
              <a:gd name="connsiteY6" fmla="*/ 52388 h 122281"/>
              <a:gd name="connsiteX7" fmla="*/ 685804 w 960871"/>
              <a:gd name="connsiteY7" fmla="*/ 90487 h 122281"/>
              <a:gd name="connsiteX8" fmla="*/ 485779 w 960871"/>
              <a:gd name="connsiteY8" fmla="*/ 95249 h 122281"/>
              <a:gd name="connsiteX9" fmla="*/ 242891 w 960871"/>
              <a:gd name="connsiteY9" fmla="*/ 100012 h 122281"/>
              <a:gd name="connsiteX10" fmla="*/ 3 w 960871"/>
              <a:gd name="connsiteY10" fmla="*/ 52387 h 122281"/>
              <a:gd name="connsiteX11" fmla="*/ 4 w 960871"/>
              <a:gd name="connsiteY11" fmla="*/ 52387 h 122281"/>
              <a:gd name="connsiteX0" fmla="*/ 4 w 960871"/>
              <a:gd name="connsiteY0" fmla="*/ 52387 h 122281"/>
              <a:gd name="connsiteX1" fmla="*/ 171454 w 960871"/>
              <a:gd name="connsiteY1" fmla="*/ 9525 h 122281"/>
              <a:gd name="connsiteX2" fmla="*/ 304804 w 960871"/>
              <a:gd name="connsiteY2" fmla="*/ 14287 h 122281"/>
              <a:gd name="connsiteX3" fmla="*/ 457204 w 960871"/>
              <a:gd name="connsiteY3" fmla="*/ 4762 h 122281"/>
              <a:gd name="connsiteX4" fmla="*/ 652467 w 960871"/>
              <a:gd name="connsiteY4" fmla="*/ 0 h 122281"/>
              <a:gd name="connsiteX5" fmla="*/ 723904 w 960871"/>
              <a:gd name="connsiteY5" fmla="*/ 14287 h 122281"/>
              <a:gd name="connsiteX6" fmla="*/ 914403 w 960871"/>
              <a:gd name="connsiteY6" fmla="*/ 52388 h 122281"/>
              <a:gd name="connsiteX7" fmla="*/ 685804 w 960871"/>
              <a:gd name="connsiteY7" fmla="*/ 90487 h 122281"/>
              <a:gd name="connsiteX8" fmla="*/ 485779 w 960871"/>
              <a:gd name="connsiteY8" fmla="*/ 95249 h 122281"/>
              <a:gd name="connsiteX9" fmla="*/ 242891 w 960871"/>
              <a:gd name="connsiteY9" fmla="*/ 100012 h 122281"/>
              <a:gd name="connsiteX10" fmla="*/ 3 w 960871"/>
              <a:gd name="connsiteY10" fmla="*/ 52387 h 122281"/>
              <a:gd name="connsiteX11" fmla="*/ 4 w 960871"/>
              <a:gd name="connsiteY11" fmla="*/ 52387 h 122281"/>
              <a:gd name="connsiteX0" fmla="*/ 4 w 960871"/>
              <a:gd name="connsiteY0" fmla="*/ 52387 h 122281"/>
              <a:gd name="connsiteX1" fmla="*/ 171454 w 960871"/>
              <a:gd name="connsiteY1" fmla="*/ 9525 h 122281"/>
              <a:gd name="connsiteX2" fmla="*/ 304804 w 960871"/>
              <a:gd name="connsiteY2" fmla="*/ 14287 h 122281"/>
              <a:gd name="connsiteX3" fmla="*/ 457204 w 960871"/>
              <a:gd name="connsiteY3" fmla="*/ 4762 h 122281"/>
              <a:gd name="connsiteX4" fmla="*/ 652467 w 960871"/>
              <a:gd name="connsiteY4" fmla="*/ 0 h 122281"/>
              <a:gd name="connsiteX5" fmla="*/ 723904 w 960871"/>
              <a:gd name="connsiteY5" fmla="*/ 14287 h 122281"/>
              <a:gd name="connsiteX6" fmla="*/ 914403 w 960871"/>
              <a:gd name="connsiteY6" fmla="*/ 52388 h 122281"/>
              <a:gd name="connsiteX7" fmla="*/ 700092 w 960871"/>
              <a:gd name="connsiteY7" fmla="*/ 104775 h 122281"/>
              <a:gd name="connsiteX8" fmla="*/ 485779 w 960871"/>
              <a:gd name="connsiteY8" fmla="*/ 95249 h 122281"/>
              <a:gd name="connsiteX9" fmla="*/ 242891 w 960871"/>
              <a:gd name="connsiteY9" fmla="*/ 100012 h 122281"/>
              <a:gd name="connsiteX10" fmla="*/ 3 w 960871"/>
              <a:gd name="connsiteY10" fmla="*/ 52387 h 122281"/>
              <a:gd name="connsiteX11" fmla="*/ 4 w 960871"/>
              <a:gd name="connsiteY11" fmla="*/ 52387 h 122281"/>
              <a:gd name="connsiteX0" fmla="*/ 4 w 960871"/>
              <a:gd name="connsiteY0" fmla="*/ 53181 h 123075"/>
              <a:gd name="connsiteX1" fmla="*/ 171454 w 960871"/>
              <a:gd name="connsiteY1" fmla="*/ 10319 h 123075"/>
              <a:gd name="connsiteX2" fmla="*/ 304804 w 960871"/>
              <a:gd name="connsiteY2" fmla="*/ 794 h 123075"/>
              <a:gd name="connsiteX3" fmla="*/ 457204 w 960871"/>
              <a:gd name="connsiteY3" fmla="*/ 5556 h 123075"/>
              <a:gd name="connsiteX4" fmla="*/ 652467 w 960871"/>
              <a:gd name="connsiteY4" fmla="*/ 794 h 123075"/>
              <a:gd name="connsiteX5" fmla="*/ 723904 w 960871"/>
              <a:gd name="connsiteY5" fmla="*/ 15081 h 123075"/>
              <a:gd name="connsiteX6" fmla="*/ 914403 w 960871"/>
              <a:gd name="connsiteY6" fmla="*/ 53182 h 123075"/>
              <a:gd name="connsiteX7" fmla="*/ 700092 w 960871"/>
              <a:gd name="connsiteY7" fmla="*/ 105569 h 123075"/>
              <a:gd name="connsiteX8" fmla="*/ 485779 w 960871"/>
              <a:gd name="connsiteY8" fmla="*/ 96043 h 123075"/>
              <a:gd name="connsiteX9" fmla="*/ 242891 w 960871"/>
              <a:gd name="connsiteY9" fmla="*/ 100806 h 123075"/>
              <a:gd name="connsiteX10" fmla="*/ 3 w 960871"/>
              <a:gd name="connsiteY10" fmla="*/ 53181 h 123075"/>
              <a:gd name="connsiteX11" fmla="*/ 4 w 960871"/>
              <a:gd name="connsiteY11" fmla="*/ 53181 h 123075"/>
              <a:gd name="connsiteX0" fmla="*/ 4 w 1003734"/>
              <a:gd name="connsiteY0" fmla="*/ 53181 h 123075"/>
              <a:gd name="connsiteX1" fmla="*/ 171454 w 1003734"/>
              <a:gd name="connsiteY1" fmla="*/ 10319 h 123075"/>
              <a:gd name="connsiteX2" fmla="*/ 304804 w 1003734"/>
              <a:gd name="connsiteY2" fmla="*/ 794 h 123075"/>
              <a:gd name="connsiteX3" fmla="*/ 457204 w 1003734"/>
              <a:gd name="connsiteY3" fmla="*/ 5556 h 123075"/>
              <a:gd name="connsiteX4" fmla="*/ 652467 w 1003734"/>
              <a:gd name="connsiteY4" fmla="*/ 794 h 123075"/>
              <a:gd name="connsiteX5" fmla="*/ 766767 w 1003734"/>
              <a:gd name="connsiteY5" fmla="*/ 5556 h 123075"/>
              <a:gd name="connsiteX6" fmla="*/ 914403 w 1003734"/>
              <a:gd name="connsiteY6" fmla="*/ 53182 h 123075"/>
              <a:gd name="connsiteX7" fmla="*/ 700092 w 1003734"/>
              <a:gd name="connsiteY7" fmla="*/ 105569 h 123075"/>
              <a:gd name="connsiteX8" fmla="*/ 485779 w 1003734"/>
              <a:gd name="connsiteY8" fmla="*/ 96043 h 123075"/>
              <a:gd name="connsiteX9" fmla="*/ 242891 w 1003734"/>
              <a:gd name="connsiteY9" fmla="*/ 100806 h 123075"/>
              <a:gd name="connsiteX10" fmla="*/ 3 w 1003734"/>
              <a:gd name="connsiteY10" fmla="*/ 53181 h 123075"/>
              <a:gd name="connsiteX11" fmla="*/ 4 w 1003734"/>
              <a:gd name="connsiteY11" fmla="*/ 53181 h 123075"/>
              <a:gd name="connsiteX0" fmla="*/ 4 w 937056"/>
              <a:gd name="connsiteY0" fmla="*/ 53181 h 123075"/>
              <a:gd name="connsiteX1" fmla="*/ 171454 w 937056"/>
              <a:gd name="connsiteY1" fmla="*/ 10319 h 123075"/>
              <a:gd name="connsiteX2" fmla="*/ 304804 w 937056"/>
              <a:gd name="connsiteY2" fmla="*/ 794 h 123075"/>
              <a:gd name="connsiteX3" fmla="*/ 457204 w 937056"/>
              <a:gd name="connsiteY3" fmla="*/ 5556 h 123075"/>
              <a:gd name="connsiteX4" fmla="*/ 652467 w 937056"/>
              <a:gd name="connsiteY4" fmla="*/ 794 h 123075"/>
              <a:gd name="connsiteX5" fmla="*/ 652467 w 937056"/>
              <a:gd name="connsiteY5" fmla="*/ 5556 h 123075"/>
              <a:gd name="connsiteX6" fmla="*/ 914403 w 937056"/>
              <a:gd name="connsiteY6" fmla="*/ 53182 h 123075"/>
              <a:gd name="connsiteX7" fmla="*/ 700092 w 937056"/>
              <a:gd name="connsiteY7" fmla="*/ 105569 h 123075"/>
              <a:gd name="connsiteX8" fmla="*/ 485779 w 937056"/>
              <a:gd name="connsiteY8" fmla="*/ 96043 h 123075"/>
              <a:gd name="connsiteX9" fmla="*/ 242891 w 937056"/>
              <a:gd name="connsiteY9" fmla="*/ 100806 h 123075"/>
              <a:gd name="connsiteX10" fmla="*/ 3 w 937056"/>
              <a:gd name="connsiteY10" fmla="*/ 53181 h 123075"/>
              <a:gd name="connsiteX11" fmla="*/ 4 w 937056"/>
              <a:gd name="connsiteY11" fmla="*/ 53181 h 123075"/>
              <a:gd name="connsiteX0" fmla="*/ 4 w 937056"/>
              <a:gd name="connsiteY0" fmla="*/ 53181 h 123075"/>
              <a:gd name="connsiteX1" fmla="*/ 171454 w 937056"/>
              <a:gd name="connsiteY1" fmla="*/ 10319 h 123075"/>
              <a:gd name="connsiteX2" fmla="*/ 304804 w 937056"/>
              <a:gd name="connsiteY2" fmla="*/ 794 h 123075"/>
              <a:gd name="connsiteX3" fmla="*/ 457204 w 937056"/>
              <a:gd name="connsiteY3" fmla="*/ 5556 h 123075"/>
              <a:gd name="connsiteX4" fmla="*/ 652467 w 937056"/>
              <a:gd name="connsiteY4" fmla="*/ 794 h 123075"/>
              <a:gd name="connsiteX5" fmla="*/ 623892 w 937056"/>
              <a:gd name="connsiteY5" fmla="*/ 10319 h 123075"/>
              <a:gd name="connsiteX6" fmla="*/ 914403 w 937056"/>
              <a:gd name="connsiteY6" fmla="*/ 53182 h 123075"/>
              <a:gd name="connsiteX7" fmla="*/ 700092 w 937056"/>
              <a:gd name="connsiteY7" fmla="*/ 105569 h 123075"/>
              <a:gd name="connsiteX8" fmla="*/ 485779 w 937056"/>
              <a:gd name="connsiteY8" fmla="*/ 96043 h 123075"/>
              <a:gd name="connsiteX9" fmla="*/ 242891 w 937056"/>
              <a:gd name="connsiteY9" fmla="*/ 100806 h 123075"/>
              <a:gd name="connsiteX10" fmla="*/ 3 w 937056"/>
              <a:gd name="connsiteY10" fmla="*/ 53181 h 123075"/>
              <a:gd name="connsiteX11" fmla="*/ 4 w 937056"/>
              <a:gd name="connsiteY11" fmla="*/ 53181 h 123075"/>
              <a:gd name="connsiteX0" fmla="*/ 4 w 937056"/>
              <a:gd name="connsiteY0" fmla="*/ 53181 h 123075"/>
              <a:gd name="connsiteX1" fmla="*/ 171454 w 937056"/>
              <a:gd name="connsiteY1" fmla="*/ 10319 h 123075"/>
              <a:gd name="connsiteX2" fmla="*/ 304804 w 937056"/>
              <a:gd name="connsiteY2" fmla="*/ 794 h 123075"/>
              <a:gd name="connsiteX3" fmla="*/ 457204 w 937056"/>
              <a:gd name="connsiteY3" fmla="*/ 5556 h 123075"/>
              <a:gd name="connsiteX4" fmla="*/ 557217 w 937056"/>
              <a:gd name="connsiteY4" fmla="*/ 5557 h 123075"/>
              <a:gd name="connsiteX5" fmla="*/ 623892 w 937056"/>
              <a:gd name="connsiteY5" fmla="*/ 10319 h 123075"/>
              <a:gd name="connsiteX6" fmla="*/ 914403 w 937056"/>
              <a:gd name="connsiteY6" fmla="*/ 53182 h 123075"/>
              <a:gd name="connsiteX7" fmla="*/ 700092 w 937056"/>
              <a:gd name="connsiteY7" fmla="*/ 105569 h 123075"/>
              <a:gd name="connsiteX8" fmla="*/ 485779 w 937056"/>
              <a:gd name="connsiteY8" fmla="*/ 96043 h 123075"/>
              <a:gd name="connsiteX9" fmla="*/ 242891 w 937056"/>
              <a:gd name="connsiteY9" fmla="*/ 100806 h 123075"/>
              <a:gd name="connsiteX10" fmla="*/ 3 w 937056"/>
              <a:gd name="connsiteY10" fmla="*/ 53181 h 123075"/>
              <a:gd name="connsiteX11" fmla="*/ 4 w 937056"/>
              <a:gd name="connsiteY11" fmla="*/ 53181 h 123075"/>
              <a:gd name="connsiteX0" fmla="*/ 4 w 937056"/>
              <a:gd name="connsiteY0" fmla="*/ 53181 h 123075"/>
              <a:gd name="connsiteX1" fmla="*/ 171454 w 937056"/>
              <a:gd name="connsiteY1" fmla="*/ 10319 h 123075"/>
              <a:gd name="connsiteX2" fmla="*/ 304804 w 937056"/>
              <a:gd name="connsiteY2" fmla="*/ 794 h 123075"/>
              <a:gd name="connsiteX3" fmla="*/ 457204 w 937056"/>
              <a:gd name="connsiteY3" fmla="*/ 5556 h 123075"/>
              <a:gd name="connsiteX4" fmla="*/ 557217 w 937056"/>
              <a:gd name="connsiteY4" fmla="*/ 5557 h 123075"/>
              <a:gd name="connsiteX5" fmla="*/ 614367 w 937056"/>
              <a:gd name="connsiteY5" fmla="*/ 10319 h 123075"/>
              <a:gd name="connsiteX6" fmla="*/ 914403 w 937056"/>
              <a:gd name="connsiteY6" fmla="*/ 53182 h 123075"/>
              <a:gd name="connsiteX7" fmla="*/ 700092 w 937056"/>
              <a:gd name="connsiteY7" fmla="*/ 105569 h 123075"/>
              <a:gd name="connsiteX8" fmla="*/ 485779 w 937056"/>
              <a:gd name="connsiteY8" fmla="*/ 96043 h 123075"/>
              <a:gd name="connsiteX9" fmla="*/ 242891 w 937056"/>
              <a:gd name="connsiteY9" fmla="*/ 100806 h 123075"/>
              <a:gd name="connsiteX10" fmla="*/ 3 w 937056"/>
              <a:gd name="connsiteY10" fmla="*/ 53181 h 123075"/>
              <a:gd name="connsiteX11" fmla="*/ 4 w 937056"/>
              <a:gd name="connsiteY11" fmla="*/ 53181 h 1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7056" h="123075">
                <a:moveTo>
                  <a:pt x="4" y="53181"/>
                </a:moveTo>
                <a:lnTo>
                  <a:pt x="171454" y="10319"/>
                </a:lnTo>
                <a:cubicBezTo>
                  <a:pt x="222254" y="3969"/>
                  <a:pt x="274642" y="0"/>
                  <a:pt x="304804" y="794"/>
                </a:cubicBezTo>
                <a:lnTo>
                  <a:pt x="457204" y="5556"/>
                </a:lnTo>
                <a:lnTo>
                  <a:pt x="557217" y="5557"/>
                </a:lnTo>
                <a:lnTo>
                  <a:pt x="614367" y="10319"/>
                </a:lnTo>
                <a:cubicBezTo>
                  <a:pt x="851334" y="11965"/>
                  <a:pt x="914408" y="33367"/>
                  <a:pt x="914403" y="53182"/>
                </a:cubicBezTo>
                <a:cubicBezTo>
                  <a:pt x="914403" y="72997"/>
                  <a:pt x="937056" y="103924"/>
                  <a:pt x="700092" y="105569"/>
                </a:cubicBezTo>
                <a:cubicBezTo>
                  <a:pt x="633417" y="107156"/>
                  <a:pt x="566742" y="113506"/>
                  <a:pt x="485779" y="96043"/>
                </a:cubicBezTo>
                <a:cubicBezTo>
                  <a:pt x="431804" y="110331"/>
                  <a:pt x="320634" y="123075"/>
                  <a:pt x="242891" y="100806"/>
                </a:cubicBezTo>
                <a:cubicBezTo>
                  <a:pt x="5925" y="99160"/>
                  <a:pt x="0" y="72997"/>
                  <a:pt x="3" y="53181"/>
                </a:cubicBezTo>
                <a:lnTo>
                  <a:pt x="4" y="53181"/>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nvGrpSpPr>
          <p:cNvPr id="37" name="Group 36"/>
          <p:cNvGrpSpPr/>
          <p:nvPr/>
        </p:nvGrpSpPr>
        <p:grpSpPr>
          <a:xfrm>
            <a:off x="4832685" y="2105244"/>
            <a:ext cx="4200234" cy="1609138"/>
            <a:chOff x="5135601" y="2105244"/>
            <a:chExt cx="4200234" cy="1609138"/>
          </a:xfrm>
        </p:grpSpPr>
        <p:grpSp>
          <p:nvGrpSpPr>
            <p:cNvPr id="38" name="Group 37"/>
            <p:cNvGrpSpPr/>
            <p:nvPr/>
          </p:nvGrpSpPr>
          <p:grpSpPr>
            <a:xfrm>
              <a:off x="5135601" y="2105244"/>
              <a:ext cx="4200234" cy="1609138"/>
              <a:chOff x="5135601" y="2105244"/>
              <a:chExt cx="4200234" cy="1609138"/>
            </a:xfrm>
          </p:grpSpPr>
          <p:grpSp>
            <p:nvGrpSpPr>
              <p:cNvPr id="41" name="Group 23"/>
              <p:cNvGrpSpPr/>
              <p:nvPr/>
            </p:nvGrpSpPr>
            <p:grpSpPr>
              <a:xfrm>
                <a:off x="6845527" y="2105244"/>
                <a:ext cx="723900" cy="588645"/>
                <a:chOff x="3024188" y="984923"/>
                <a:chExt cx="723900" cy="588645"/>
              </a:xfrm>
            </p:grpSpPr>
            <p:pic>
              <p:nvPicPr>
                <p:cNvPr id="95" name="Picture 3"/>
                <p:cNvPicPr>
                  <a:picLocks noChangeAspect="1" noChangeArrowheads="1"/>
                </p:cNvPicPr>
                <p:nvPr/>
              </p:nvPicPr>
              <p:blipFill>
                <a:blip r:embed="rId4" cstate="print"/>
                <a:srcRect/>
                <a:stretch>
                  <a:fillRect/>
                </a:stretch>
              </p:blipFill>
              <p:spPr bwMode="auto">
                <a:xfrm>
                  <a:off x="3024188" y="984923"/>
                  <a:ext cx="723900" cy="588645"/>
                </a:xfrm>
                <a:prstGeom prst="rect">
                  <a:avLst/>
                </a:prstGeom>
                <a:noFill/>
                <a:ln w="9525">
                  <a:solidFill>
                    <a:schemeClr val="accent4"/>
                  </a:solidFill>
                  <a:miter lim="800000"/>
                  <a:headEnd/>
                  <a:tailEnd/>
                </a:ln>
              </p:spPr>
            </p:pic>
            <p:sp>
              <p:nvSpPr>
                <p:cNvPr id="96" name="Rectangle 95"/>
                <p:cNvSpPr/>
                <p:nvPr/>
              </p:nvSpPr>
              <p:spPr>
                <a:xfrm>
                  <a:off x="3033713" y="990550"/>
                  <a:ext cx="700089" cy="56673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cxnSp>
            <p:nvCxnSpPr>
              <p:cNvPr id="42" name="Straight Arrow Connector 41"/>
              <p:cNvCxnSpPr>
                <a:stCxn id="40" idx="3"/>
              </p:cNvCxnSpPr>
              <p:nvPr/>
            </p:nvCxnSpPr>
            <p:spPr>
              <a:xfrm flipV="1">
                <a:off x="5954940" y="2537115"/>
                <a:ext cx="900112" cy="50"/>
              </a:xfrm>
              <a:prstGeom prst="straightConnector1">
                <a:avLst/>
              </a:prstGeom>
              <a:ln w="1905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8079931" y="2149349"/>
                <a:ext cx="1133644" cy="492443"/>
              </a:xfrm>
              <a:prstGeom prst="rect">
                <a:avLst/>
              </a:prstGeom>
              <a:noFill/>
            </p:spPr>
            <p:txBody>
              <a:bodyPr wrap="none" rtlCol="0">
                <a:spAutoFit/>
              </a:bodyPr>
              <a:lstStyle/>
              <a:p>
                <a:pPr algn="ctr"/>
                <a:r>
                  <a:rPr lang="en-US" sz="1300" b="1" i="0" dirty="0">
                    <a:latin typeface="Calibri" panose="020F0502020204030204" pitchFamily="34" charset="0"/>
                  </a:rPr>
                  <a:t>L</a:t>
                </a:r>
                <a:r>
                  <a:rPr lang="en-US" sz="1300" b="1" i="0" dirty="0" smtClean="0">
                    <a:solidFill>
                      <a:srgbClr val="003399"/>
                    </a:solidFill>
                    <a:latin typeface="Calibri" panose="020F0502020204030204" pitchFamily="34" charset="0"/>
                  </a:rPr>
                  <a:t>ayer height</a:t>
                </a:r>
                <a:r>
                  <a:rPr lang="en-US" sz="1300" b="1" i="0" baseline="30000" dirty="0" smtClean="0">
                    <a:solidFill>
                      <a:srgbClr val="003399"/>
                    </a:solidFill>
                    <a:latin typeface="Calibri" panose="020F0502020204030204" pitchFamily="34" charset="0"/>
                  </a:rPr>
                  <a:t>2</a:t>
                </a:r>
                <a:r>
                  <a:rPr lang="en-US" sz="1300" b="1" i="0" dirty="0" smtClean="0">
                    <a:solidFill>
                      <a:srgbClr val="003399"/>
                    </a:solidFill>
                    <a:latin typeface="Calibri" panose="020F0502020204030204" pitchFamily="34" charset="0"/>
                  </a:rPr>
                  <a:t>:</a:t>
                </a:r>
              </a:p>
              <a:p>
                <a:pPr algn="ctr"/>
                <a:r>
                  <a:rPr lang="en-US" sz="1300" i="0" dirty="0" smtClean="0">
                    <a:solidFill>
                      <a:srgbClr val="003399"/>
                    </a:solidFill>
                    <a:latin typeface="Calibri" panose="020F0502020204030204" pitchFamily="34" charset="0"/>
                  </a:rPr>
                  <a:t>~20cm</a:t>
                </a:r>
                <a:endParaRPr lang="en-US" sz="1300" i="0" dirty="0">
                  <a:solidFill>
                    <a:srgbClr val="003399"/>
                  </a:solidFill>
                  <a:latin typeface="Calibri" panose="020F0502020204030204" pitchFamily="34" charset="0"/>
                </a:endParaRPr>
              </a:p>
            </p:txBody>
          </p:sp>
          <p:sp>
            <p:nvSpPr>
              <p:cNvPr id="44" name="Rectangle 43"/>
              <p:cNvSpPr/>
              <p:nvPr/>
            </p:nvSpPr>
            <p:spPr>
              <a:xfrm>
                <a:off x="7934297" y="3194489"/>
                <a:ext cx="1401538" cy="400110"/>
              </a:xfrm>
              <a:prstGeom prst="rect">
                <a:avLst/>
              </a:prstGeom>
            </p:spPr>
            <p:txBody>
              <a:bodyPr wrap="none" lIns="0" tIns="0" rIns="0" bIns="0">
                <a:spAutoFit/>
              </a:bodyPr>
              <a:lstStyle/>
              <a:p>
                <a:pPr algn="ctr"/>
                <a:r>
                  <a:rPr lang="en-US" sz="1300" b="1" i="0" dirty="0" smtClean="0">
                    <a:solidFill>
                      <a:srgbClr val="003399"/>
                    </a:solidFill>
                    <a:latin typeface="Calibri" panose="020F0502020204030204" pitchFamily="34" charset="0"/>
                  </a:rPr>
                  <a:t>Corrugation height</a:t>
                </a:r>
                <a:r>
                  <a:rPr lang="en-US" sz="1300" b="1" i="0" baseline="30000" dirty="0" smtClean="0">
                    <a:solidFill>
                      <a:srgbClr val="003399"/>
                    </a:solidFill>
                    <a:latin typeface="Calibri" panose="020F0502020204030204" pitchFamily="34" charset="0"/>
                  </a:rPr>
                  <a:t>2</a:t>
                </a:r>
                <a:r>
                  <a:rPr lang="en-US" sz="1300" b="1" i="0" dirty="0" smtClean="0">
                    <a:solidFill>
                      <a:srgbClr val="003399"/>
                    </a:solidFill>
                    <a:latin typeface="Calibri" panose="020F0502020204030204" pitchFamily="34" charset="0"/>
                  </a:rPr>
                  <a:t>:</a:t>
                </a:r>
              </a:p>
              <a:p>
                <a:pPr algn="ctr"/>
                <a:r>
                  <a:rPr lang="en-US" sz="1300" b="1" i="0" dirty="0" smtClean="0">
                    <a:solidFill>
                      <a:srgbClr val="003399"/>
                    </a:solidFill>
                    <a:latin typeface="Calibri" panose="020F0502020204030204" pitchFamily="34" charset="0"/>
                  </a:rPr>
                  <a:t>     </a:t>
                </a:r>
                <a:r>
                  <a:rPr lang="en-US" sz="1300" i="0" dirty="0" smtClean="0">
                    <a:solidFill>
                      <a:srgbClr val="003399"/>
                    </a:solidFill>
                    <a:latin typeface="Calibri" panose="020F0502020204030204" pitchFamily="34" charset="0"/>
                  </a:rPr>
                  <a:t>O(mm)</a:t>
                </a:r>
                <a:endParaRPr lang="en-US" sz="1300" i="0" dirty="0">
                  <a:solidFill>
                    <a:srgbClr val="003399"/>
                  </a:solidFill>
                  <a:latin typeface="Calibri" panose="020F0502020204030204" pitchFamily="34" charset="0"/>
                </a:endParaRPr>
              </a:p>
            </p:txBody>
          </p:sp>
          <p:grpSp>
            <p:nvGrpSpPr>
              <p:cNvPr id="45" name="Group 32"/>
              <p:cNvGrpSpPr/>
              <p:nvPr/>
            </p:nvGrpSpPr>
            <p:grpSpPr>
              <a:xfrm>
                <a:off x="6764563" y="3037226"/>
                <a:ext cx="1019176" cy="677156"/>
                <a:chOff x="3076574" y="2193130"/>
                <a:chExt cx="1019176" cy="677156"/>
              </a:xfrm>
            </p:grpSpPr>
            <p:pic>
              <p:nvPicPr>
                <p:cNvPr id="93" name="Picture 1"/>
                <p:cNvPicPr>
                  <a:picLocks noChangeAspect="1" noChangeArrowheads="1"/>
                </p:cNvPicPr>
                <p:nvPr/>
              </p:nvPicPr>
              <p:blipFill>
                <a:blip r:embed="rId5" cstate="print"/>
                <a:srcRect r="16696"/>
                <a:stretch>
                  <a:fillRect/>
                </a:stretch>
              </p:blipFill>
              <p:spPr bwMode="auto">
                <a:xfrm>
                  <a:off x="3088480" y="2202299"/>
                  <a:ext cx="980073" cy="667987"/>
                </a:xfrm>
                <a:prstGeom prst="rect">
                  <a:avLst/>
                </a:prstGeom>
                <a:noFill/>
                <a:ln w="9525">
                  <a:solidFill>
                    <a:srgbClr val="92D050"/>
                  </a:solidFill>
                  <a:miter lim="800000"/>
                  <a:headEnd/>
                  <a:tailEnd/>
                </a:ln>
              </p:spPr>
            </p:pic>
            <p:sp>
              <p:nvSpPr>
                <p:cNvPr id="94" name="Rectangle 93"/>
                <p:cNvSpPr/>
                <p:nvPr/>
              </p:nvSpPr>
              <p:spPr>
                <a:xfrm>
                  <a:off x="3076574" y="2193130"/>
                  <a:ext cx="1019176" cy="664369"/>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grpSp>
          <p:cxnSp>
            <p:nvCxnSpPr>
              <p:cNvPr id="46" name="Straight Arrow Connector 45"/>
              <p:cNvCxnSpPr>
                <a:stCxn id="39" idx="2"/>
                <a:endCxn id="94" idx="0"/>
              </p:cNvCxnSpPr>
              <p:nvPr/>
            </p:nvCxnSpPr>
            <p:spPr>
              <a:xfrm>
                <a:off x="7262246" y="2410959"/>
                <a:ext cx="11905" cy="626267"/>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nvGrpSpPr>
              <p:cNvPr id="47" name="Group 113"/>
              <p:cNvGrpSpPr/>
              <p:nvPr/>
            </p:nvGrpSpPr>
            <p:grpSpPr>
              <a:xfrm>
                <a:off x="5135601" y="2459153"/>
                <a:ext cx="928056" cy="162132"/>
                <a:chOff x="904687" y="1691257"/>
                <a:chExt cx="928056" cy="162132"/>
              </a:xfrm>
            </p:grpSpPr>
            <p:sp>
              <p:nvSpPr>
                <p:cNvPr id="71" name="Rectangle 63"/>
                <p:cNvSpPr/>
                <p:nvPr/>
              </p:nvSpPr>
              <p:spPr>
                <a:xfrm>
                  <a:off x="909638" y="1695450"/>
                  <a:ext cx="914400" cy="157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72" name="Straight Connector 71"/>
                <p:cNvCxnSpPr/>
                <p:nvPr/>
              </p:nvCxnSpPr>
              <p:spPr>
                <a:xfrm flipH="1">
                  <a:off x="987552" y="1700212"/>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94183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noChangeAspect="1"/>
                </p:cNvCxnSpPr>
                <p:nvPr/>
              </p:nvCxnSpPr>
              <p:spPr>
                <a:xfrm flipH="1">
                  <a:off x="908017" y="1700784"/>
                  <a:ext cx="128588" cy="128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03327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078992" y="170259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123949" y="170021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169193"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214437" y="1703165"/>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262062" y="1698402"/>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1307305" y="170078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352549" y="1698401"/>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395411" y="170078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44475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487614"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53619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579054"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1626679" y="169840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167335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noChangeAspect="1"/>
                </p:cNvCxnSpPr>
                <p:nvPr/>
              </p:nvCxnSpPr>
              <p:spPr>
                <a:xfrm flipH="1">
                  <a:off x="1716692" y="1734119"/>
                  <a:ext cx="116051" cy="116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noChangeAspect="1"/>
                </p:cNvCxnSpPr>
                <p:nvPr/>
              </p:nvCxnSpPr>
              <p:spPr>
                <a:xfrm flipH="1">
                  <a:off x="1759555" y="1784125"/>
                  <a:ext cx="69264" cy="69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noChangeAspect="1"/>
                </p:cNvCxnSpPr>
                <p:nvPr/>
              </p:nvCxnSpPr>
              <p:spPr>
                <a:xfrm flipH="1">
                  <a:off x="904687" y="1691257"/>
                  <a:ext cx="90012" cy="900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8" name="Group 115"/>
              <p:cNvGrpSpPr/>
              <p:nvPr/>
            </p:nvGrpSpPr>
            <p:grpSpPr>
              <a:xfrm flipH="1">
                <a:off x="5135602" y="2616322"/>
                <a:ext cx="928056" cy="162132"/>
                <a:chOff x="904687" y="1691257"/>
                <a:chExt cx="928056" cy="162132"/>
              </a:xfrm>
            </p:grpSpPr>
            <p:sp>
              <p:nvSpPr>
                <p:cNvPr id="49" name="Rectangle 48"/>
                <p:cNvSpPr/>
                <p:nvPr/>
              </p:nvSpPr>
              <p:spPr>
                <a:xfrm>
                  <a:off x="909638" y="1695450"/>
                  <a:ext cx="914400" cy="15716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cxnSp>
              <p:nvCxnSpPr>
                <p:cNvPr id="50" name="Straight Connector 49"/>
                <p:cNvCxnSpPr/>
                <p:nvPr/>
              </p:nvCxnSpPr>
              <p:spPr>
                <a:xfrm flipH="1">
                  <a:off x="987552" y="1700212"/>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94183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noChangeAspect="1"/>
                </p:cNvCxnSpPr>
                <p:nvPr/>
              </p:nvCxnSpPr>
              <p:spPr>
                <a:xfrm flipH="1">
                  <a:off x="908017" y="1700784"/>
                  <a:ext cx="128588" cy="128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03327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078992" y="170259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123949" y="170021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169193"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214437" y="1703165"/>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262062" y="1698402"/>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307305" y="170078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352549" y="1698401"/>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395411" y="170078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144475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487614"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53619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579054"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1626679" y="1698403"/>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673352" y="1700784"/>
                  <a:ext cx="142875"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noChangeAspect="1"/>
                </p:cNvCxnSpPr>
                <p:nvPr/>
              </p:nvCxnSpPr>
              <p:spPr>
                <a:xfrm flipH="1">
                  <a:off x="1716692" y="1734119"/>
                  <a:ext cx="116051" cy="116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noChangeAspect="1"/>
                </p:cNvCxnSpPr>
                <p:nvPr/>
              </p:nvCxnSpPr>
              <p:spPr>
                <a:xfrm flipH="1">
                  <a:off x="1759555" y="1784125"/>
                  <a:ext cx="69264" cy="69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cxnSpLocks noChangeAspect="1"/>
                </p:cNvCxnSpPr>
                <p:nvPr/>
              </p:nvCxnSpPr>
              <p:spPr>
                <a:xfrm flipH="1">
                  <a:off x="904687" y="1691257"/>
                  <a:ext cx="90012" cy="90012"/>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39" name="Rectangle 38"/>
            <p:cNvSpPr/>
            <p:nvPr/>
          </p:nvSpPr>
          <p:spPr>
            <a:xfrm>
              <a:off x="7212239" y="2313327"/>
              <a:ext cx="100013" cy="9763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40" name="Rectangle 54"/>
            <p:cNvSpPr/>
            <p:nvPr/>
          </p:nvSpPr>
          <p:spPr>
            <a:xfrm>
              <a:off x="5802540" y="2463346"/>
              <a:ext cx="152400" cy="147637"/>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97" name="Rectangle 96"/>
          <p:cNvSpPr/>
          <p:nvPr/>
        </p:nvSpPr>
        <p:spPr>
          <a:xfrm>
            <a:off x="28724" y="1061403"/>
            <a:ext cx="4673225" cy="738664"/>
          </a:xfrm>
          <a:prstGeom prst="rect">
            <a:avLst/>
          </a:prstGeom>
          <a:ln w="25400">
            <a:noFill/>
          </a:ln>
        </p:spPr>
        <p:txBody>
          <a:bodyPr wrap="square" lIns="0" tIns="0" rIns="0" bIns="0">
            <a:spAutoFit/>
          </a:bodyPr>
          <a:lstStyle/>
          <a:p>
            <a:r>
              <a:rPr lang="en-US" sz="2400" i="0" dirty="0" smtClean="0">
                <a:solidFill>
                  <a:srgbClr val="003399"/>
                </a:solidFill>
                <a:latin typeface="Calibri" panose="020F0502020204030204" pitchFamily="34" charset="0"/>
              </a:rPr>
              <a:t>CO</a:t>
            </a:r>
            <a:r>
              <a:rPr lang="en-US" sz="2400" i="0" baseline="-25000" dirty="0" smtClean="0">
                <a:solidFill>
                  <a:srgbClr val="003399"/>
                </a:solidFill>
                <a:latin typeface="Calibri" panose="020F0502020204030204" pitchFamily="34" charset="0"/>
              </a:rPr>
              <a:t>2</a:t>
            </a:r>
            <a:r>
              <a:rPr lang="en-US" sz="2400" i="0" dirty="0" smtClean="0">
                <a:solidFill>
                  <a:srgbClr val="003399"/>
                </a:solidFill>
                <a:latin typeface="Calibri" panose="020F0502020204030204" pitchFamily="34" charset="0"/>
              </a:rPr>
              <a:t> absorption depends on</a:t>
            </a:r>
          </a:p>
          <a:p>
            <a:r>
              <a:rPr lang="en-US" sz="2400" i="0" dirty="0" smtClean="0">
                <a:solidFill>
                  <a:srgbClr val="003399"/>
                </a:solidFill>
                <a:latin typeface="Calibri" panose="020F0502020204030204" pitchFamily="34" charset="0"/>
              </a:rPr>
              <a:t>hydrodynamics</a:t>
            </a:r>
            <a:r>
              <a:rPr lang="en-US" sz="2400" b="1" i="0" dirty="0" smtClean="0">
                <a:solidFill>
                  <a:srgbClr val="003399"/>
                </a:solidFill>
                <a:latin typeface="Calibri" panose="020F0502020204030204" pitchFamily="34" charset="0"/>
              </a:rPr>
              <a:t> </a:t>
            </a:r>
            <a:r>
              <a:rPr lang="en-US" sz="2400" i="0" dirty="0" smtClean="0">
                <a:solidFill>
                  <a:srgbClr val="003399"/>
                </a:solidFill>
                <a:latin typeface="Calibri" panose="020F0502020204030204" pitchFamily="34" charset="0"/>
              </a:rPr>
              <a:t>of </a:t>
            </a:r>
            <a:r>
              <a:rPr lang="en-US" sz="2400" b="1" i="0" dirty="0" smtClean="0">
                <a:solidFill>
                  <a:srgbClr val="003399"/>
                </a:solidFill>
                <a:latin typeface="Calibri" panose="020F0502020204030204" pitchFamily="34" charset="0"/>
              </a:rPr>
              <a:t>global</a:t>
            </a:r>
            <a:r>
              <a:rPr lang="en-US" sz="2400" i="0" dirty="0" smtClean="0">
                <a:solidFill>
                  <a:srgbClr val="003399"/>
                </a:solidFill>
                <a:latin typeface="Calibri" panose="020F0502020204030204" pitchFamily="34" charset="0"/>
              </a:rPr>
              <a:t> &amp; </a:t>
            </a:r>
            <a:r>
              <a:rPr lang="en-US" sz="2400" b="1" i="0" dirty="0" smtClean="0">
                <a:solidFill>
                  <a:srgbClr val="003399"/>
                </a:solidFill>
                <a:latin typeface="Calibri" panose="020F0502020204030204" pitchFamily="34" charset="0"/>
              </a:rPr>
              <a:t>local</a:t>
            </a:r>
            <a:r>
              <a:rPr lang="en-US" sz="2400" i="0" dirty="0" smtClean="0">
                <a:solidFill>
                  <a:srgbClr val="003399"/>
                </a:solidFill>
                <a:latin typeface="Calibri" panose="020F0502020204030204" pitchFamily="34" charset="0"/>
              </a:rPr>
              <a:t> flow</a:t>
            </a:r>
            <a:r>
              <a:rPr lang="en-US" sz="2000" dirty="0" smtClean="0">
                <a:solidFill>
                  <a:srgbClr val="003399"/>
                </a:solidFill>
                <a:latin typeface="Calibri" panose="020F0502020204030204" pitchFamily="34" charset="0"/>
              </a:rPr>
              <a:t>         </a:t>
            </a:r>
          </a:p>
        </p:txBody>
      </p:sp>
      <p:sp>
        <p:nvSpPr>
          <p:cNvPr id="98" name="TextBox 97"/>
          <p:cNvSpPr txBox="1"/>
          <p:nvPr/>
        </p:nvSpPr>
        <p:spPr>
          <a:xfrm>
            <a:off x="6022048" y="3842204"/>
            <a:ext cx="799771" cy="215444"/>
          </a:xfrm>
          <a:prstGeom prst="rect">
            <a:avLst/>
          </a:prstGeom>
          <a:noFill/>
        </p:spPr>
        <p:txBody>
          <a:bodyPr wrap="none" lIns="0" tIns="0" rIns="0" bIns="0" rtlCol="0">
            <a:spAutoFit/>
          </a:bodyPr>
          <a:lstStyle/>
          <a:p>
            <a:r>
              <a:rPr lang="en-US" sz="1400" b="1" i="0" dirty="0" smtClean="0">
                <a:solidFill>
                  <a:srgbClr val="003399"/>
                </a:solidFill>
                <a:latin typeface="Calibri" panose="020F0502020204030204" pitchFamily="34" charset="0"/>
              </a:rPr>
              <a:t>to Stripper</a:t>
            </a:r>
            <a:endParaRPr lang="en-US" sz="1400" b="1" i="0" dirty="0">
              <a:solidFill>
                <a:srgbClr val="003399"/>
              </a:solidFill>
              <a:latin typeface="Calibri" panose="020F0502020204030204" pitchFamily="34" charset="0"/>
            </a:endParaRPr>
          </a:p>
        </p:txBody>
      </p:sp>
      <p:sp>
        <p:nvSpPr>
          <p:cNvPr id="99" name="Rectangle 98"/>
          <p:cNvSpPr/>
          <p:nvPr/>
        </p:nvSpPr>
        <p:spPr>
          <a:xfrm>
            <a:off x="14668" y="5091496"/>
            <a:ext cx="5449522" cy="830997"/>
          </a:xfrm>
          <a:prstGeom prst="rect">
            <a:avLst/>
          </a:prstGeom>
        </p:spPr>
        <p:txBody>
          <a:bodyPr wrap="square">
            <a:spAutoFit/>
          </a:bodyPr>
          <a:lstStyle/>
          <a:p>
            <a:r>
              <a:rPr lang="en-US" sz="2400" i="0" dirty="0" smtClean="0">
                <a:solidFill>
                  <a:srgbClr val="003399"/>
                </a:solidFill>
                <a:latin typeface="Calibri" panose="020F0502020204030204" pitchFamily="34" charset="0"/>
              </a:rPr>
              <a:t>Study the </a:t>
            </a:r>
            <a:r>
              <a:rPr lang="en-US" sz="2400" b="1" i="0" dirty="0" smtClean="0">
                <a:solidFill>
                  <a:srgbClr val="003399"/>
                </a:solidFill>
                <a:latin typeface="Calibri" panose="020F0502020204030204" pitchFamily="34" charset="0"/>
              </a:rPr>
              <a:t>hydrodynamics</a:t>
            </a:r>
            <a:r>
              <a:rPr lang="en-US" sz="2400" i="0" dirty="0" smtClean="0">
                <a:solidFill>
                  <a:srgbClr val="003399"/>
                </a:solidFill>
                <a:latin typeface="Calibri" panose="020F0502020204030204" pitchFamily="34" charset="0"/>
              </a:rPr>
              <a:t> of rivulet flow over </a:t>
            </a:r>
            <a:r>
              <a:rPr lang="en-US" sz="2400" b="1" i="0" dirty="0" smtClean="0">
                <a:solidFill>
                  <a:srgbClr val="003399"/>
                </a:solidFill>
                <a:latin typeface="Calibri" panose="020F0502020204030204" pitchFamily="34" charset="0"/>
              </a:rPr>
              <a:t>corrugated sheet</a:t>
            </a:r>
          </a:p>
        </p:txBody>
      </p:sp>
      <p:sp>
        <p:nvSpPr>
          <p:cNvPr id="107" name="TextBox 106"/>
          <p:cNvSpPr txBox="1"/>
          <p:nvPr/>
        </p:nvSpPr>
        <p:spPr>
          <a:xfrm>
            <a:off x="8080890" y="914400"/>
            <a:ext cx="684483" cy="615553"/>
          </a:xfrm>
          <a:prstGeom prst="rect">
            <a:avLst/>
          </a:prstGeom>
          <a:noFill/>
        </p:spPr>
        <p:txBody>
          <a:bodyPr wrap="none" lIns="0" tIns="0" rIns="0" bIns="0" rtlCol="0">
            <a:spAutoFit/>
          </a:bodyPr>
          <a:lstStyle/>
          <a:p>
            <a:r>
              <a:rPr lang="en-US" sz="1400" b="1" i="0" dirty="0" smtClean="0">
                <a:solidFill>
                  <a:srgbClr val="003399"/>
                </a:solidFill>
                <a:latin typeface="Calibri" panose="020F0502020204030204" pitchFamily="34" charset="0"/>
              </a:rPr>
              <a:t>Column</a:t>
            </a:r>
            <a:r>
              <a:rPr lang="en-US" sz="1400" b="1" i="0" baseline="30000" dirty="0" smtClean="0">
                <a:solidFill>
                  <a:srgbClr val="003399"/>
                </a:solidFill>
                <a:latin typeface="Calibri" panose="020F0502020204030204" pitchFamily="34" charset="0"/>
              </a:rPr>
              <a:t>2</a:t>
            </a:r>
            <a:r>
              <a:rPr lang="en-US" sz="1400" b="1" i="0" dirty="0" smtClean="0">
                <a:solidFill>
                  <a:srgbClr val="003399"/>
                </a:solidFill>
                <a:latin typeface="Calibri" panose="020F0502020204030204" pitchFamily="34" charset="0"/>
              </a:rPr>
              <a:t>:</a:t>
            </a:r>
          </a:p>
          <a:p>
            <a:pPr algn="ctr"/>
            <a:r>
              <a:rPr lang="en-US" sz="1300" i="0" dirty="0" smtClean="0">
                <a:solidFill>
                  <a:srgbClr val="003399"/>
                </a:solidFill>
                <a:latin typeface="Symbol" panose="05050102010706020507" pitchFamily="18" charset="2"/>
              </a:rPr>
              <a:t>F </a:t>
            </a:r>
            <a:r>
              <a:rPr lang="en-US" sz="1300" i="0" dirty="0" smtClean="0">
                <a:solidFill>
                  <a:srgbClr val="003399"/>
                </a:solidFill>
                <a:latin typeface="Calibri" panose="020F0502020204030204" pitchFamily="34" charset="0"/>
              </a:rPr>
              <a:t>~10m</a:t>
            </a:r>
          </a:p>
          <a:p>
            <a:pPr algn="ctr"/>
            <a:r>
              <a:rPr lang="en-US" sz="1300" i="0" dirty="0" smtClean="0">
                <a:solidFill>
                  <a:srgbClr val="003399"/>
                </a:solidFill>
                <a:latin typeface="Calibri" panose="020F0502020204030204" pitchFamily="34" charset="0"/>
              </a:rPr>
              <a:t>H ~30m</a:t>
            </a:r>
            <a:endParaRPr lang="en-US" sz="1300" i="0" dirty="0">
              <a:solidFill>
                <a:srgbClr val="003399"/>
              </a:solidFill>
              <a:latin typeface="Calibri" panose="020F0502020204030204" pitchFamily="34" charset="0"/>
            </a:endParaRPr>
          </a:p>
        </p:txBody>
      </p:sp>
      <p:grpSp>
        <p:nvGrpSpPr>
          <p:cNvPr id="108" name="Group 107"/>
          <p:cNvGrpSpPr/>
          <p:nvPr/>
        </p:nvGrpSpPr>
        <p:grpSpPr>
          <a:xfrm>
            <a:off x="8414085" y="1573571"/>
            <a:ext cx="0" cy="3055211"/>
            <a:chOff x="8347854" y="1573571"/>
            <a:chExt cx="0" cy="3055211"/>
          </a:xfrm>
        </p:grpSpPr>
        <p:cxnSp>
          <p:nvCxnSpPr>
            <p:cNvPr id="109" name="Straight Arrow Connector 108"/>
            <p:cNvCxnSpPr/>
            <p:nvPr/>
          </p:nvCxnSpPr>
          <p:spPr>
            <a:xfrm flipV="1">
              <a:off x="8347854" y="3714382"/>
              <a:ext cx="0" cy="914400"/>
            </a:xfrm>
            <a:prstGeom prst="straightConnector1">
              <a:avLst/>
            </a:prstGeom>
            <a:ln w="38100" cmpd="sng">
              <a:solidFill>
                <a:srgbClr val="003399"/>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8347854" y="2623466"/>
              <a:ext cx="0" cy="548640"/>
            </a:xfrm>
            <a:prstGeom prst="straightConnector1">
              <a:avLst/>
            </a:prstGeom>
            <a:ln w="38100" cmpd="sng">
              <a:solidFill>
                <a:srgbClr val="003399"/>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8347854" y="1573571"/>
              <a:ext cx="0" cy="594360"/>
            </a:xfrm>
            <a:prstGeom prst="straightConnector1">
              <a:avLst/>
            </a:prstGeom>
            <a:ln w="38100" cmpd="sng">
              <a:solidFill>
                <a:srgbClr val="003399"/>
              </a:solidFill>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4691714"/>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97" grpId="0"/>
      <p:bldP spid="99" grpId="0"/>
      <p:bldP spid="10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wrap="none" lIns="0" tIns="0" rIns="0" bIns="0"/>
          <a:lstStyle/>
          <a:p>
            <a:r>
              <a:rPr lang="en-US" sz="3200" dirty="0" smtClean="0">
                <a:latin typeface="Calibri" panose="020F0502020204030204" pitchFamily="34" charset="0"/>
              </a:rPr>
              <a:t>Problem Setup</a:t>
            </a:r>
            <a:endParaRPr lang="en-US" sz="3200" dirty="0">
              <a:latin typeface="Calibri" panose="020F0502020204030204" pitchFamily="34" charset="0"/>
            </a:endParaRPr>
          </a:p>
        </p:txBody>
      </p:sp>
      <p:sp>
        <p:nvSpPr>
          <p:cNvPr id="11" name="Title 2"/>
          <p:cNvSpPr txBox="1">
            <a:spLocks/>
          </p:cNvSpPr>
          <p:nvPr/>
        </p:nvSpPr>
        <p:spPr bwMode="auto">
          <a:xfrm>
            <a:off x="92315" y="2225822"/>
            <a:ext cx="3820150" cy="61555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marL="687388" indent="-687388" algn="l"/>
            <a:r>
              <a:rPr lang="en-US" sz="2000" b="0" i="0" kern="0" dirty="0" smtClean="0">
                <a:solidFill>
                  <a:schemeClr val="tx1"/>
                </a:solidFill>
                <a:latin typeface="Calibri" panose="020F0502020204030204" pitchFamily="34" charset="0"/>
              </a:rPr>
              <a:t>Sheets: 	arranged vertical &amp; 	perpendicular to each other</a:t>
            </a:r>
            <a:endParaRPr lang="en-US" sz="2000" b="0" i="0" kern="0" dirty="0">
              <a:solidFill>
                <a:schemeClr val="tx1"/>
              </a:solidFill>
              <a:latin typeface="Calibri" panose="020F0502020204030204" pitchFamily="34" charset="0"/>
            </a:endParaRPr>
          </a:p>
        </p:txBody>
      </p:sp>
      <p:grpSp>
        <p:nvGrpSpPr>
          <p:cNvPr id="8" name="Group 7"/>
          <p:cNvGrpSpPr/>
          <p:nvPr/>
        </p:nvGrpSpPr>
        <p:grpSpPr>
          <a:xfrm>
            <a:off x="215428" y="517134"/>
            <a:ext cx="3407385" cy="1488343"/>
            <a:chOff x="29754" y="1345295"/>
            <a:chExt cx="3407385" cy="1488343"/>
          </a:xfrm>
        </p:grpSpPr>
        <p:sp>
          <p:nvSpPr>
            <p:cNvPr id="19" name="Title 2"/>
            <p:cNvSpPr txBox="1">
              <a:spLocks/>
            </p:cNvSpPr>
            <p:nvPr/>
          </p:nvSpPr>
          <p:spPr bwMode="auto">
            <a:xfrm>
              <a:off x="29754" y="1345295"/>
              <a:ext cx="1270902" cy="43088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1400" b="0" dirty="0" smtClean="0">
                  <a:solidFill>
                    <a:schemeClr val="tx1"/>
                  </a:solidFill>
                  <a:latin typeface="Calibri" panose="020F0502020204030204" pitchFamily="34" charset="0"/>
                </a:rPr>
                <a:t>FLEXIPAC </a:t>
              </a:r>
              <a:r>
                <a:rPr lang="en-US" sz="1400" b="0" i="0" kern="0" dirty="0">
                  <a:solidFill>
                    <a:schemeClr val="tx1"/>
                  </a:solidFill>
                  <a:latin typeface="Calibri" panose="020F0502020204030204" pitchFamily="34" charset="0"/>
                </a:rPr>
                <a:t>P</a:t>
              </a:r>
              <a:r>
                <a:rPr lang="en-US" sz="1400" b="0" i="0" kern="0" dirty="0" smtClean="0">
                  <a:solidFill>
                    <a:schemeClr val="tx1"/>
                  </a:solidFill>
                  <a:latin typeface="Calibri" panose="020F0502020204030204" pitchFamily="34" charset="0"/>
                </a:rPr>
                <a:t>acking</a:t>
              </a:r>
            </a:p>
            <a:p>
              <a:r>
                <a:rPr lang="en-US" sz="1400" b="0" i="0" kern="0" dirty="0" smtClean="0">
                  <a:latin typeface="Calibri" panose="020F0502020204030204" pitchFamily="34" charset="0"/>
                </a:rPr>
                <a:t>(Representation) </a:t>
              </a:r>
              <a:endParaRPr lang="en-US" sz="1400" b="0" i="0" kern="0" dirty="0">
                <a:latin typeface="Calibri" panose="020F0502020204030204" pitchFamily="34" charset="0"/>
              </a:endParaRPr>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2620" t="48771" r="9844" b="32927"/>
            <a:stretch/>
          </p:blipFill>
          <p:spPr bwMode="auto">
            <a:xfrm>
              <a:off x="502520" y="1827798"/>
              <a:ext cx="2934619"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3"/>
          <p:cNvGrpSpPr>
            <a:grpSpLocks noChangeAspect="1"/>
          </p:cNvGrpSpPr>
          <p:nvPr/>
        </p:nvGrpSpPr>
        <p:grpSpPr>
          <a:xfrm>
            <a:off x="4526412" y="805680"/>
            <a:ext cx="3626070" cy="2907565"/>
            <a:chOff x="4698201" y="690097"/>
            <a:chExt cx="3745972" cy="3003710"/>
          </a:xfrm>
        </p:grpSpPr>
        <p:grpSp>
          <p:nvGrpSpPr>
            <p:cNvPr id="35" name="Group 34"/>
            <p:cNvGrpSpPr/>
            <p:nvPr/>
          </p:nvGrpSpPr>
          <p:grpSpPr>
            <a:xfrm>
              <a:off x="4698201" y="690097"/>
              <a:ext cx="3745972" cy="3003710"/>
              <a:chOff x="4698201" y="690097"/>
              <a:chExt cx="3745972" cy="3003710"/>
            </a:xfrm>
          </p:grpSpPr>
          <p:pic>
            <p:nvPicPr>
              <p:cNvPr id="3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201" t="29993" r="11995" b="8670"/>
              <a:stretch/>
            </p:blipFill>
            <p:spPr bwMode="auto">
              <a:xfrm>
                <a:off x="5453323" y="690097"/>
                <a:ext cx="2990850" cy="263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0" name="Group 39"/>
              <p:cNvGrpSpPr/>
              <p:nvPr/>
            </p:nvGrpSpPr>
            <p:grpSpPr>
              <a:xfrm>
                <a:off x="4698201" y="2784828"/>
                <a:ext cx="1076325" cy="908979"/>
                <a:chOff x="284854" y="4324350"/>
                <a:chExt cx="1076325" cy="908979"/>
              </a:xfrm>
            </p:grpSpPr>
            <p:grpSp>
              <p:nvGrpSpPr>
                <p:cNvPr id="48" name="Group 47"/>
                <p:cNvGrpSpPr/>
                <p:nvPr/>
              </p:nvGrpSpPr>
              <p:grpSpPr>
                <a:xfrm>
                  <a:off x="284854" y="4324350"/>
                  <a:ext cx="1076325" cy="685800"/>
                  <a:chOff x="977503" y="4333875"/>
                  <a:chExt cx="1076325" cy="685800"/>
                </a:xfrm>
              </p:grpSpPr>
              <p:sp>
                <p:nvSpPr>
                  <p:cNvPr id="52" name="Isosceles Triangle 51"/>
                  <p:cNvSpPr/>
                  <p:nvPr/>
                </p:nvSpPr>
                <p:spPr bwMode="auto">
                  <a:xfrm>
                    <a:off x="977503" y="4333875"/>
                    <a:ext cx="1076325" cy="676275"/>
                  </a:xfrm>
                  <a:prstGeom prst="triangle">
                    <a:avLst/>
                  </a:prstGeom>
                  <a:no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anose="020F0502020204030204" pitchFamily="34" charset="0"/>
                    </a:endParaRPr>
                  </a:p>
                </p:txBody>
              </p:sp>
              <p:cxnSp>
                <p:nvCxnSpPr>
                  <p:cNvPr id="53" name="Straight Connector 52"/>
                  <p:cNvCxnSpPr/>
                  <p:nvPr/>
                </p:nvCxnSpPr>
                <p:spPr bwMode="auto">
                  <a:xfrm>
                    <a:off x="1515665" y="4343400"/>
                    <a:ext cx="0" cy="676275"/>
                  </a:xfrm>
                  <a:prstGeom prst="line">
                    <a:avLst/>
                  </a:prstGeom>
                  <a:noFill/>
                  <a:ln w="15875" cap="flat" cmpd="sng" algn="ctr">
                    <a:solidFill>
                      <a:schemeClr val="tx1"/>
                    </a:solidFill>
                    <a:prstDash val="lgDash"/>
                    <a:round/>
                    <a:headEnd type="none"/>
                    <a:tailEnd type="none"/>
                  </a:ln>
                  <a:effectLst/>
                </p:spPr>
              </p:cxnSp>
            </p:grpSp>
            <p:sp>
              <p:nvSpPr>
                <p:cNvPr id="49" name="Title 2"/>
                <p:cNvSpPr txBox="1">
                  <a:spLocks/>
                </p:cNvSpPr>
                <p:nvPr/>
              </p:nvSpPr>
              <p:spPr bwMode="auto">
                <a:xfrm rot="18281854">
                  <a:off x="407760" y="4512105"/>
                  <a:ext cx="82801" cy="2543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600" b="0" i="0" kern="0" dirty="0">
                      <a:latin typeface="Calibri" panose="020F0502020204030204" pitchFamily="34" charset="0"/>
                    </a:rPr>
                    <a:t>s</a:t>
                  </a:r>
                </a:p>
              </p:txBody>
            </p:sp>
            <p:sp>
              <p:nvSpPr>
                <p:cNvPr id="50" name="Title 2"/>
                <p:cNvSpPr txBox="1">
                  <a:spLocks/>
                </p:cNvSpPr>
                <p:nvPr/>
              </p:nvSpPr>
              <p:spPr bwMode="auto">
                <a:xfrm>
                  <a:off x="772508" y="5010761"/>
                  <a:ext cx="101017" cy="22256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latin typeface="Calibri" panose="020F0502020204030204" pitchFamily="34" charset="0"/>
                    </a:rPr>
                    <a:t>B</a:t>
                  </a:r>
                  <a:endParaRPr lang="en-US" sz="1400" b="0" i="0" kern="0" dirty="0">
                    <a:latin typeface="Calibri" panose="020F0502020204030204" pitchFamily="34" charset="0"/>
                  </a:endParaRPr>
                </a:p>
              </p:txBody>
            </p:sp>
            <p:sp>
              <p:nvSpPr>
                <p:cNvPr id="51" name="Title 2"/>
                <p:cNvSpPr txBox="1">
                  <a:spLocks/>
                </p:cNvSpPr>
                <p:nvPr/>
              </p:nvSpPr>
              <p:spPr bwMode="auto">
                <a:xfrm>
                  <a:off x="885254" y="4574865"/>
                  <a:ext cx="97705" cy="22256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400" b="0" i="0" kern="0" dirty="0" smtClean="0">
                      <a:latin typeface="Calibri" panose="020F0502020204030204" pitchFamily="34" charset="0"/>
                    </a:rPr>
                    <a:t>h</a:t>
                  </a:r>
                  <a:endParaRPr lang="en-US" sz="1400" b="0" i="0" kern="0" dirty="0">
                    <a:latin typeface="Calibri" panose="020F0502020204030204" pitchFamily="34" charset="0"/>
                  </a:endParaRPr>
                </a:p>
              </p:txBody>
            </p:sp>
          </p:grpSp>
          <p:sp>
            <p:nvSpPr>
              <p:cNvPr id="41" name="Oval 40"/>
              <p:cNvSpPr/>
              <p:nvPr/>
            </p:nvSpPr>
            <p:spPr bwMode="auto">
              <a:xfrm>
                <a:off x="5414326" y="2754434"/>
                <a:ext cx="467622" cy="364641"/>
              </a:xfrm>
              <a:prstGeom prst="ellipse">
                <a:avLst/>
              </a:prstGeom>
              <a:noFill/>
              <a:ln w="19050" cap="flat" cmpd="sng" algn="ctr">
                <a:solidFill>
                  <a:srgbClr val="FF0000"/>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anose="020F0502020204030204" pitchFamily="34" charset="0"/>
                </a:endParaRPr>
              </a:p>
            </p:txBody>
          </p:sp>
          <p:grpSp>
            <p:nvGrpSpPr>
              <p:cNvPr id="42" name="Group 41"/>
              <p:cNvGrpSpPr/>
              <p:nvPr/>
            </p:nvGrpSpPr>
            <p:grpSpPr>
              <a:xfrm>
                <a:off x="6241736" y="2449091"/>
                <a:ext cx="1809750" cy="1172504"/>
                <a:chOff x="1352550" y="3708386"/>
                <a:chExt cx="1809750" cy="1172504"/>
              </a:xfrm>
            </p:grpSpPr>
            <p:grpSp>
              <p:nvGrpSpPr>
                <p:cNvPr id="43" name="Group 42"/>
                <p:cNvGrpSpPr/>
                <p:nvPr/>
              </p:nvGrpSpPr>
              <p:grpSpPr>
                <a:xfrm>
                  <a:off x="1352550" y="3708386"/>
                  <a:ext cx="1809750" cy="1036031"/>
                  <a:chOff x="1352550" y="3708386"/>
                  <a:chExt cx="1809750" cy="1036031"/>
                </a:xfrm>
              </p:grpSpPr>
              <p:cxnSp>
                <p:nvCxnSpPr>
                  <p:cNvPr id="46" name="Straight Connector 45"/>
                  <p:cNvCxnSpPr/>
                  <p:nvPr/>
                </p:nvCxnSpPr>
                <p:spPr bwMode="auto">
                  <a:xfrm flipV="1">
                    <a:off x="1352550" y="3708386"/>
                    <a:ext cx="1809750" cy="913054"/>
                  </a:xfrm>
                  <a:prstGeom prst="line">
                    <a:avLst/>
                  </a:prstGeom>
                  <a:noFill/>
                  <a:ln w="12700" cap="flat" cmpd="sng" algn="ctr">
                    <a:solidFill>
                      <a:schemeClr val="tx1"/>
                    </a:solidFill>
                    <a:prstDash val="solid"/>
                    <a:round/>
                    <a:headEnd type="none"/>
                    <a:tailEnd type="none"/>
                  </a:ln>
                  <a:effectLst/>
                </p:spPr>
              </p:cxnSp>
              <p:cxnSp>
                <p:nvCxnSpPr>
                  <p:cNvPr id="47" name="Straight Connector 46"/>
                  <p:cNvCxnSpPr/>
                  <p:nvPr/>
                </p:nvCxnSpPr>
                <p:spPr bwMode="auto">
                  <a:xfrm>
                    <a:off x="1352550" y="4623922"/>
                    <a:ext cx="1438275" cy="120495"/>
                  </a:xfrm>
                  <a:prstGeom prst="line">
                    <a:avLst/>
                  </a:prstGeom>
                  <a:noFill/>
                  <a:ln w="12700" cap="flat" cmpd="sng" algn="ctr">
                    <a:solidFill>
                      <a:schemeClr val="tx1"/>
                    </a:solidFill>
                    <a:prstDash val="solid"/>
                    <a:round/>
                    <a:headEnd type="none"/>
                    <a:tailEnd type="none"/>
                  </a:ln>
                  <a:effectLst/>
                </p:spPr>
              </p:cxnSp>
            </p:grpSp>
            <p:sp>
              <p:nvSpPr>
                <p:cNvPr id="44" name="Arc 43"/>
                <p:cNvSpPr/>
                <p:nvPr/>
              </p:nvSpPr>
              <p:spPr bwMode="auto">
                <a:xfrm>
                  <a:off x="1352550" y="4485684"/>
                  <a:ext cx="533400" cy="395206"/>
                </a:xfrm>
                <a:prstGeom prst="arc">
                  <a:avLst/>
                </a:prstGeom>
                <a:noFill/>
                <a:ln w="19050" cap="flat" cmpd="sng" algn="ctr">
                  <a:solidFill>
                    <a:schemeClr val="tx1"/>
                  </a:solidFill>
                  <a:prstDash val="solid"/>
                  <a:round/>
                  <a:headEnd type="stealth"/>
                  <a:tailEnd type="stealth"/>
                </a:ln>
                <a:effectLst/>
              </p:spPr>
              <p:txBody>
                <a:bodyPr rtlCol="0" anchor="ctr"/>
                <a:lstStyle/>
                <a:p>
                  <a:pPr algn="ctr"/>
                  <a:endParaRPr lang="en-US">
                    <a:latin typeface="Calibri" panose="020F0502020204030204" pitchFamily="34" charset="0"/>
                  </a:endParaRPr>
                </a:p>
              </p:txBody>
            </p:sp>
            <p:sp>
              <p:nvSpPr>
                <p:cNvPr id="45" name="Title 2"/>
                <p:cNvSpPr txBox="1">
                  <a:spLocks/>
                </p:cNvSpPr>
                <p:nvPr/>
              </p:nvSpPr>
              <p:spPr bwMode="auto">
                <a:xfrm>
                  <a:off x="1859070" y="4369639"/>
                  <a:ext cx="135794" cy="28615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l-GR" sz="1800" b="0" i="0" kern="0" dirty="0" smtClean="0">
                      <a:latin typeface="Calibri" panose="020F0502020204030204" pitchFamily="34" charset="0"/>
                    </a:rPr>
                    <a:t>α</a:t>
                  </a:r>
                  <a:endParaRPr lang="en-US" sz="1800" b="0" i="0" kern="0" dirty="0">
                    <a:latin typeface="Calibri" panose="020F0502020204030204" pitchFamily="34" charset="0"/>
                  </a:endParaRPr>
                </a:p>
              </p:txBody>
            </p:sp>
          </p:grpSp>
        </p:grpSp>
        <p:grpSp>
          <p:nvGrpSpPr>
            <p:cNvPr id="36" name="Group 35"/>
            <p:cNvGrpSpPr/>
            <p:nvPr/>
          </p:nvGrpSpPr>
          <p:grpSpPr>
            <a:xfrm>
              <a:off x="4805454" y="3195295"/>
              <a:ext cx="283233" cy="285784"/>
              <a:chOff x="4805454" y="3195295"/>
              <a:chExt cx="283233" cy="285784"/>
            </a:xfrm>
          </p:grpSpPr>
          <p:sp>
            <p:nvSpPr>
              <p:cNvPr id="37" name="Arc 36"/>
              <p:cNvSpPr/>
              <p:nvPr/>
            </p:nvSpPr>
            <p:spPr bwMode="auto">
              <a:xfrm>
                <a:off x="4805454" y="3248174"/>
                <a:ext cx="124031" cy="232905"/>
              </a:xfrm>
              <a:prstGeom prst="arc">
                <a:avLst>
                  <a:gd name="adj1" fmla="val 16200000"/>
                  <a:gd name="adj2" fmla="val 4781709"/>
                </a:avLst>
              </a:prstGeom>
              <a:noFill/>
              <a:ln w="19050" cap="flat" cmpd="sng" algn="ctr">
                <a:solidFill>
                  <a:schemeClr val="tx1"/>
                </a:solidFill>
                <a:prstDash val="solid"/>
                <a:round/>
                <a:headEnd type="triangle" w="med" len="med"/>
                <a:tailEnd type="triangle" w="med" len="med"/>
              </a:ln>
              <a:effectLst/>
            </p:spPr>
            <p:txBody>
              <a:bodyPr rtlCol="0" anchor="ctr"/>
              <a:lstStyle/>
              <a:p>
                <a:pPr algn="ctr"/>
                <a:endParaRPr lang="en-US">
                  <a:latin typeface="Calibri" panose="020F0502020204030204" pitchFamily="34" charset="0"/>
                </a:endParaRPr>
              </a:p>
            </p:txBody>
          </p:sp>
          <p:sp>
            <p:nvSpPr>
              <p:cNvPr id="38" name="Title 2"/>
              <p:cNvSpPr txBox="1">
                <a:spLocks/>
              </p:cNvSpPr>
              <p:nvPr/>
            </p:nvSpPr>
            <p:spPr bwMode="auto">
              <a:xfrm>
                <a:off x="4977734" y="3195295"/>
                <a:ext cx="110953" cy="2543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l-GR" sz="1600" b="0" i="0" kern="0" dirty="0" smtClean="0">
                    <a:latin typeface="Calibri" panose="020F0502020204030204" pitchFamily="34" charset="0"/>
                    <a:sym typeface="Symbol"/>
                  </a:rPr>
                  <a:t></a:t>
                </a:r>
                <a:endParaRPr lang="en-US" sz="1600" b="0" i="0" kern="0" dirty="0">
                  <a:latin typeface="Calibri" panose="020F0502020204030204" pitchFamily="34" charset="0"/>
                </a:endParaRPr>
              </a:p>
            </p:txBody>
          </p:sp>
        </p:grpSp>
      </p:grpSp>
      <p:grpSp>
        <p:nvGrpSpPr>
          <p:cNvPr id="13" name="Group 12"/>
          <p:cNvGrpSpPr/>
          <p:nvPr/>
        </p:nvGrpSpPr>
        <p:grpSpPr>
          <a:xfrm>
            <a:off x="427582" y="3090645"/>
            <a:ext cx="3157819" cy="3129470"/>
            <a:chOff x="427582" y="3090645"/>
            <a:chExt cx="3157819" cy="3129470"/>
          </a:xfrm>
        </p:grpSpPr>
        <p:grpSp>
          <p:nvGrpSpPr>
            <p:cNvPr id="10" name="Group 9"/>
            <p:cNvGrpSpPr>
              <a:grpSpLocks noChangeAspect="1"/>
            </p:cNvGrpSpPr>
            <p:nvPr/>
          </p:nvGrpSpPr>
          <p:grpSpPr>
            <a:xfrm>
              <a:off x="427582" y="3090645"/>
              <a:ext cx="3157819" cy="3129470"/>
              <a:chOff x="188084" y="2923641"/>
              <a:chExt cx="2990236" cy="2963390"/>
            </a:xfrm>
          </p:grpSpPr>
          <p:grpSp>
            <p:nvGrpSpPr>
              <p:cNvPr id="5" name="Group 4"/>
              <p:cNvGrpSpPr>
                <a:grpSpLocks noChangeAspect="1"/>
              </p:cNvGrpSpPr>
              <p:nvPr/>
            </p:nvGrpSpPr>
            <p:grpSpPr>
              <a:xfrm>
                <a:off x="188084" y="2923641"/>
                <a:ext cx="2990236" cy="2963390"/>
                <a:chOff x="186338" y="2734448"/>
                <a:chExt cx="3273548" cy="3244159"/>
              </a:xfrm>
            </p:grpSpPr>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646" y="2734448"/>
                  <a:ext cx="3063240" cy="305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186338" y="2773790"/>
                  <a:ext cx="206161" cy="3017075"/>
                  <a:chOff x="3742330" y="1886779"/>
                  <a:chExt cx="253406" cy="3708488"/>
                </a:xfrm>
              </p:grpSpPr>
              <p:grpSp>
                <p:nvGrpSpPr>
                  <p:cNvPr id="29" name="Group 28"/>
                  <p:cNvGrpSpPr/>
                  <p:nvPr/>
                </p:nvGrpSpPr>
                <p:grpSpPr>
                  <a:xfrm rot="16200000">
                    <a:off x="1997565" y="3634807"/>
                    <a:ext cx="3705225" cy="215695"/>
                    <a:chOff x="5243511" y="5371521"/>
                    <a:chExt cx="3705225" cy="215695"/>
                  </a:xfrm>
                </p:grpSpPr>
                <p:cxnSp>
                  <p:nvCxnSpPr>
                    <p:cNvPr id="32" name="Straight Arrow Connector 31"/>
                    <p:cNvCxnSpPr/>
                    <p:nvPr/>
                  </p:nvCxnSpPr>
                  <p:spPr bwMode="auto">
                    <a:xfrm>
                      <a:off x="5243511" y="5510627"/>
                      <a:ext cx="3705225" cy="0"/>
                    </a:xfrm>
                    <a:prstGeom prst="straightConnector1">
                      <a:avLst/>
                    </a:prstGeom>
                    <a:noFill/>
                    <a:ln w="19050" cap="flat" cmpd="sng" algn="ctr">
                      <a:solidFill>
                        <a:schemeClr val="tx1"/>
                      </a:solidFill>
                      <a:prstDash val="solid"/>
                      <a:round/>
                      <a:headEnd type="arrow"/>
                      <a:tailEnd type="arrow"/>
                    </a:ln>
                    <a:effectLst/>
                  </p:spPr>
                </p:cxnSp>
                <p:sp>
                  <p:nvSpPr>
                    <p:cNvPr id="33" name="TextBox 32"/>
                    <p:cNvSpPr txBox="1"/>
                    <p:nvPr/>
                  </p:nvSpPr>
                  <p:spPr bwMode="auto">
                    <a:xfrm>
                      <a:off x="6826151" y="5371521"/>
                      <a:ext cx="646024" cy="215695"/>
                    </a:xfrm>
                    <a:prstGeom prst="rect">
                      <a:avLst/>
                    </a:prstGeom>
                    <a:solidFill>
                      <a:schemeClr val="bg1"/>
                    </a:solidFill>
                    <a:ln w="9525">
                      <a:noFill/>
                      <a:miter lim="800000"/>
                      <a:headEnd/>
                      <a:tailEnd/>
                    </a:ln>
                  </p:spPr>
                  <p:txBody>
                    <a:bodyPr vert="horz" wrap="none" lIns="0" tIns="0" rIns="27432" bIns="0" numCol="1" rtlCol="0" anchor="t" anchorCtr="0" compatLnSpc="1">
                      <a:prstTxWarp prst="textNoShape">
                        <a:avLst/>
                      </a:prstTxWarp>
                      <a:spAutoFit/>
                    </a:bodyPr>
                    <a:lstStyle/>
                    <a:p>
                      <a:pPr>
                        <a:spcBef>
                          <a:spcPts val="0"/>
                        </a:spcBef>
                      </a:pPr>
                      <a:r>
                        <a:rPr lang="en-US" sz="1100" b="1" i="0" kern="0" dirty="0" smtClean="0">
                          <a:solidFill>
                            <a:schemeClr val="tx1"/>
                          </a:solidFill>
                          <a:latin typeface="Calibri" panose="020F0502020204030204" pitchFamily="34" charset="0"/>
                          <a:cs typeface="+mn-cs"/>
                        </a:rPr>
                        <a:t>100 mm</a:t>
                      </a:r>
                    </a:p>
                  </p:txBody>
                </p:sp>
              </p:grpSp>
              <p:cxnSp>
                <p:nvCxnSpPr>
                  <p:cNvPr id="30" name="Straight Connector 29"/>
                  <p:cNvCxnSpPr/>
                  <p:nvPr/>
                </p:nvCxnSpPr>
                <p:spPr bwMode="auto">
                  <a:xfrm>
                    <a:off x="3767136" y="1886779"/>
                    <a:ext cx="228600" cy="0"/>
                  </a:xfrm>
                  <a:prstGeom prst="line">
                    <a:avLst/>
                  </a:prstGeom>
                  <a:noFill/>
                  <a:ln w="19050" cap="flat" cmpd="sng" algn="ctr">
                    <a:solidFill>
                      <a:schemeClr val="tx1"/>
                    </a:solidFill>
                    <a:prstDash val="solid"/>
                    <a:round/>
                    <a:headEnd type="none"/>
                    <a:tailEnd type="none"/>
                  </a:ln>
                  <a:effectLst/>
                </p:spPr>
              </p:cxnSp>
              <p:cxnSp>
                <p:nvCxnSpPr>
                  <p:cNvPr id="31" name="Straight Connector 30"/>
                  <p:cNvCxnSpPr/>
                  <p:nvPr/>
                </p:nvCxnSpPr>
                <p:spPr bwMode="auto">
                  <a:xfrm>
                    <a:off x="3767136" y="5578389"/>
                    <a:ext cx="228600" cy="0"/>
                  </a:xfrm>
                  <a:prstGeom prst="line">
                    <a:avLst/>
                  </a:prstGeom>
                  <a:noFill/>
                  <a:ln w="19050" cap="flat" cmpd="sng" algn="ctr">
                    <a:solidFill>
                      <a:schemeClr val="tx1"/>
                    </a:solidFill>
                    <a:prstDash val="solid"/>
                    <a:round/>
                    <a:headEnd type="none"/>
                    <a:tailEnd type="none"/>
                  </a:ln>
                  <a:effectLst/>
                </p:spPr>
              </p:cxnSp>
            </p:grpSp>
            <p:grpSp>
              <p:nvGrpSpPr>
                <p:cNvPr id="23" name="Group 22"/>
                <p:cNvGrpSpPr/>
                <p:nvPr/>
              </p:nvGrpSpPr>
              <p:grpSpPr>
                <a:xfrm>
                  <a:off x="392501" y="5792362"/>
                  <a:ext cx="3014420" cy="186245"/>
                  <a:chOff x="4033836" y="5597113"/>
                  <a:chExt cx="3705225" cy="228926"/>
                </a:xfrm>
              </p:grpSpPr>
              <p:grpSp>
                <p:nvGrpSpPr>
                  <p:cNvPr id="24" name="Group 23"/>
                  <p:cNvGrpSpPr/>
                  <p:nvPr/>
                </p:nvGrpSpPr>
                <p:grpSpPr>
                  <a:xfrm>
                    <a:off x="4033836" y="5597113"/>
                    <a:ext cx="3705225" cy="215695"/>
                    <a:chOff x="5243511" y="5396001"/>
                    <a:chExt cx="3705225" cy="215695"/>
                  </a:xfrm>
                </p:grpSpPr>
                <p:cxnSp>
                  <p:nvCxnSpPr>
                    <p:cNvPr id="27" name="Straight Arrow Connector 26"/>
                    <p:cNvCxnSpPr/>
                    <p:nvPr/>
                  </p:nvCxnSpPr>
                  <p:spPr bwMode="auto">
                    <a:xfrm>
                      <a:off x="5243511" y="5510627"/>
                      <a:ext cx="3705225" cy="0"/>
                    </a:xfrm>
                    <a:prstGeom prst="straightConnector1">
                      <a:avLst/>
                    </a:prstGeom>
                    <a:noFill/>
                    <a:ln w="19050" cap="flat" cmpd="sng" algn="ctr">
                      <a:solidFill>
                        <a:schemeClr val="tx1"/>
                      </a:solidFill>
                      <a:prstDash val="solid"/>
                      <a:round/>
                      <a:headEnd type="arrow"/>
                      <a:tailEnd type="arrow"/>
                    </a:ln>
                    <a:effectLst/>
                  </p:spPr>
                </p:cxnSp>
                <p:sp>
                  <p:nvSpPr>
                    <p:cNvPr id="28" name="TextBox 27"/>
                    <p:cNvSpPr txBox="1"/>
                    <p:nvPr/>
                  </p:nvSpPr>
                  <p:spPr bwMode="auto">
                    <a:xfrm>
                      <a:off x="6724694" y="5396001"/>
                      <a:ext cx="646024" cy="215695"/>
                    </a:xfrm>
                    <a:prstGeom prst="rect">
                      <a:avLst/>
                    </a:prstGeom>
                    <a:solidFill>
                      <a:schemeClr val="bg1"/>
                    </a:solidFill>
                    <a:ln w="9525">
                      <a:noFill/>
                      <a:miter lim="800000"/>
                      <a:headEnd/>
                      <a:tailEnd/>
                    </a:ln>
                  </p:spPr>
                  <p:txBody>
                    <a:bodyPr vert="horz" wrap="none" lIns="0" tIns="0" rIns="27432" bIns="0" numCol="1" rtlCol="0" anchor="t" anchorCtr="0" compatLnSpc="1">
                      <a:prstTxWarp prst="textNoShape">
                        <a:avLst/>
                      </a:prstTxWarp>
                      <a:spAutoFit/>
                    </a:bodyPr>
                    <a:lstStyle/>
                    <a:p>
                      <a:pPr>
                        <a:spcBef>
                          <a:spcPts val="0"/>
                        </a:spcBef>
                      </a:pPr>
                      <a:r>
                        <a:rPr lang="en-US" sz="1100" b="1" i="0" kern="0" dirty="0" smtClean="0">
                          <a:solidFill>
                            <a:schemeClr val="tx1"/>
                          </a:solidFill>
                          <a:latin typeface="Calibri" panose="020F0502020204030204" pitchFamily="34" charset="0"/>
                          <a:cs typeface="+mn-cs"/>
                        </a:rPr>
                        <a:t>100 mm</a:t>
                      </a:r>
                    </a:p>
                  </p:txBody>
                </p:sp>
              </p:grpSp>
              <p:cxnSp>
                <p:nvCxnSpPr>
                  <p:cNvPr id="25" name="Straight Connector 24"/>
                  <p:cNvCxnSpPr/>
                  <p:nvPr/>
                </p:nvCxnSpPr>
                <p:spPr bwMode="auto">
                  <a:xfrm rot="5400000">
                    <a:off x="3919536" y="5711739"/>
                    <a:ext cx="228600" cy="0"/>
                  </a:xfrm>
                  <a:prstGeom prst="line">
                    <a:avLst/>
                  </a:prstGeom>
                  <a:noFill/>
                  <a:ln w="19050" cap="flat" cmpd="sng" algn="ctr">
                    <a:solidFill>
                      <a:schemeClr val="tx1"/>
                    </a:solidFill>
                    <a:prstDash val="solid"/>
                    <a:round/>
                    <a:headEnd type="none"/>
                    <a:tailEnd type="none"/>
                  </a:ln>
                  <a:effectLst/>
                </p:spPr>
              </p:cxnSp>
              <p:cxnSp>
                <p:nvCxnSpPr>
                  <p:cNvPr id="26" name="Straight Connector 25"/>
                  <p:cNvCxnSpPr/>
                  <p:nvPr/>
                </p:nvCxnSpPr>
                <p:spPr bwMode="auto">
                  <a:xfrm rot="5400000">
                    <a:off x="7624761" y="5711739"/>
                    <a:ext cx="228600" cy="0"/>
                  </a:xfrm>
                  <a:prstGeom prst="line">
                    <a:avLst/>
                  </a:prstGeom>
                  <a:noFill/>
                  <a:ln w="19050" cap="flat" cmpd="sng" algn="ctr">
                    <a:solidFill>
                      <a:schemeClr val="tx1"/>
                    </a:solidFill>
                    <a:prstDash val="solid"/>
                    <a:round/>
                    <a:headEnd type="none"/>
                    <a:tailEnd type="none"/>
                  </a:ln>
                  <a:effectLst/>
                </p:spPr>
              </p:cxnSp>
            </p:grpSp>
          </p:grpSp>
          <p:sp>
            <p:nvSpPr>
              <p:cNvPr id="14" name="Title 2"/>
              <p:cNvSpPr txBox="1">
                <a:spLocks/>
              </p:cNvSpPr>
              <p:nvPr/>
            </p:nvSpPr>
            <p:spPr bwMode="auto">
              <a:xfrm>
                <a:off x="1753085" y="3182742"/>
                <a:ext cx="1193095" cy="641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2200" i="0" kern="0" dirty="0" smtClean="0">
                    <a:solidFill>
                      <a:srgbClr val="FFFF00"/>
                    </a:solidFill>
                    <a:latin typeface="Calibri" panose="020F0502020204030204" pitchFamily="34" charset="0"/>
                  </a:rPr>
                  <a:t>Simulation</a:t>
                </a:r>
              </a:p>
              <a:p>
                <a:r>
                  <a:rPr lang="en-US" sz="2200" i="0" kern="0" dirty="0" smtClean="0">
                    <a:solidFill>
                      <a:srgbClr val="FFFF00"/>
                    </a:solidFill>
                    <a:latin typeface="Calibri" panose="020F0502020204030204" pitchFamily="34" charset="0"/>
                  </a:rPr>
                  <a:t>setup</a:t>
                </a:r>
                <a:endParaRPr lang="en-US" sz="2200" i="0" kern="0" dirty="0">
                  <a:solidFill>
                    <a:srgbClr val="FFFF00"/>
                  </a:solidFill>
                  <a:latin typeface="Calibri" panose="020F0502020204030204" pitchFamily="34" charset="0"/>
                </a:endParaRPr>
              </a:p>
            </p:txBody>
          </p:sp>
        </p:grpSp>
        <p:sp>
          <p:nvSpPr>
            <p:cNvPr id="12" name="Title 2"/>
            <p:cNvSpPr txBox="1">
              <a:spLocks/>
            </p:cNvSpPr>
            <p:nvPr/>
          </p:nvSpPr>
          <p:spPr bwMode="auto">
            <a:xfrm>
              <a:off x="692185" y="5068830"/>
              <a:ext cx="2842125" cy="62068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200" b="0" i="0" kern="0" dirty="0" smtClean="0">
                  <a:solidFill>
                    <a:schemeClr val="bg1"/>
                  </a:solidFill>
                  <a:latin typeface="Calibri" panose="020F0502020204030204" pitchFamily="34" charset="0"/>
                </a:rPr>
                <a:t>Rivulet flow over vertical</a:t>
              </a:r>
            </a:p>
            <a:p>
              <a:pPr>
                <a:lnSpc>
                  <a:spcPts val="2200"/>
                </a:lnSpc>
              </a:pPr>
              <a:r>
                <a:rPr lang="en-US" sz="2200" b="0" i="0" kern="0" dirty="0" smtClean="0">
                  <a:solidFill>
                    <a:schemeClr val="bg1"/>
                  </a:solidFill>
                  <a:latin typeface="Calibri" panose="020F0502020204030204" pitchFamily="34" charset="0"/>
                </a:rPr>
                <a:t>corrugated sheet</a:t>
              </a:r>
              <a:endParaRPr lang="en-US" sz="2200" b="0" i="0" kern="0" dirty="0">
                <a:solidFill>
                  <a:schemeClr val="bg1"/>
                </a:solidFill>
                <a:latin typeface="Calibri" panose="020F0502020204030204" pitchFamily="34" charset="0"/>
              </a:endParaRPr>
            </a:p>
          </p:txBody>
        </p:sp>
      </p:grpSp>
      <p:graphicFrame>
        <p:nvGraphicFramePr>
          <p:cNvPr id="55" name="Table 54"/>
          <p:cNvGraphicFramePr>
            <a:graphicFrameLocks noGrp="1"/>
          </p:cNvGraphicFramePr>
          <p:nvPr>
            <p:extLst>
              <p:ext uri="{D42A27DB-BD31-4B8C-83A1-F6EECF244321}">
                <p14:modId xmlns:p14="http://schemas.microsoft.com/office/powerpoint/2010/main" val="4268625010"/>
              </p:ext>
            </p:extLst>
          </p:nvPr>
        </p:nvGraphicFramePr>
        <p:xfrm>
          <a:off x="5043338" y="3759308"/>
          <a:ext cx="3548875" cy="2400083"/>
        </p:xfrm>
        <a:graphic>
          <a:graphicData uri="http://schemas.openxmlformats.org/drawingml/2006/table">
            <a:tbl>
              <a:tblPr firstRow="1" bandRow="1">
                <a:tableStyleId>{5C22544A-7EE6-4342-B048-85BDC9FD1C3A}</a:tableStyleId>
              </a:tblPr>
              <a:tblGrid>
                <a:gridCol w="2090565"/>
                <a:gridCol w="1458310"/>
              </a:tblGrid>
              <a:tr h="351641">
                <a:tc gridSpan="2">
                  <a:txBody>
                    <a:bodyPr/>
                    <a:lstStyle/>
                    <a:p>
                      <a:pPr algn="ctr"/>
                      <a:r>
                        <a:rPr lang="en-US" sz="1500" dirty="0" smtClean="0"/>
                        <a:t>Design Parameters of the Sheet</a:t>
                      </a:r>
                      <a:endParaRPr lang="en-US" sz="1500" dirty="0"/>
                    </a:p>
                  </a:txBody>
                  <a:tcPr/>
                </a:tc>
                <a:tc hMerge="1">
                  <a:txBody>
                    <a:bodyPr/>
                    <a:lstStyle/>
                    <a:p>
                      <a:endParaRPr lang="en-US" dirty="0"/>
                    </a:p>
                  </a:txBody>
                  <a:tcPr/>
                </a:tc>
              </a:tr>
              <a:tr h="341407">
                <a:tc>
                  <a:txBody>
                    <a:bodyPr/>
                    <a:lstStyle/>
                    <a:p>
                      <a:r>
                        <a:rPr lang="en-US" sz="1500" dirty="0" smtClean="0"/>
                        <a:t>Corrugation angle (</a:t>
                      </a:r>
                      <a:r>
                        <a:rPr lang="en-US" sz="1500" dirty="0" smtClean="0">
                          <a:sym typeface="Symbol"/>
                        </a:rPr>
                        <a:t>)</a:t>
                      </a:r>
                      <a:endParaRPr lang="en-US" sz="1500" dirty="0"/>
                    </a:p>
                  </a:txBody>
                  <a:tcPr/>
                </a:tc>
                <a:tc>
                  <a:txBody>
                    <a:bodyPr/>
                    <a:lstStyle/>
                    <a:p>
                      <a:r>
                        <a:rPr lang="en-US" sz="1500" dirty="0" smtClean="0"/>
                        <a:t>45</a:t>
                      </a:r>
                      <a:r>
                        <a:rPr lang="en-US" sz="1500" dirty="0" smtClean="0">
                          <a:sym typeface="Symbol"/>
                        </a:rPr>
                        <a:t></a:t>
                      </a:r>
                      <a:endParaRPr lang="en-US" sz="1500" dirty="0"/>
                    </a:p>
                  </a:txBody>
                  <a:tcPr/>
                </a:tc>
              </a:tr>
              <a:tr h="341407">
                <a:tc>
                  <a:txBody>
                    <a:bodyPr/>
                    <a:lstStyle/>
                    <a:p>
                      <a:r>
                        <a:rPr lang="en-US" sz="1500" dirty="0" smtClean="0"/>
                        <a:t>Crimp Angle (</a:t>
                      </a:r>
                      <a:r>
                        <a:rPr lang="en-US" sz="1500" dirty="0" smtClean="0">
                          <a:sym typeface="Symbol"/>
                        </a:rPr>
                        <a:t>)</a:t>
                      </a:r>
                      <a:endParaRPr lang="en-US" sz="1500" dirty="0"/>
                    </a:p>
                  </a:txBody>
                  <a:tcPr/>
                </a:tc>
                <a:tc>
                  <a:txBody>
                    <a:bodyPr/>
                    <a:lstStyle/>
                    <a:p>
                      <a:r>
                        <a:rPr lang="en-US" sz="1500" dirty="0" smtClean="0"/>
                        <a:t>45</a:t>
                      </a:r>
                      <a:r>
                        <a:rPr lang="en-US" sz="1500" dirty="0" smtClean="0">
                          <a:sym typeface="Symbol"/>
                        </a:rPr>
                        <a:t></a:t>
                      </a:r>
                      <a:endParaRPr lang="en-US" sz="1500" dirty="0"/>
                    </a:p>
                  </a:txBody>
                  <a:tcPr/>
                </a:tc>
              </a:tr>
              <a:tr h="341407">
                <a:tc>
                  <a:txBody>
                    <a:bodyPr/>
                    <a:lstStyle/>
                    <a:p>
                      <a:r>
                        <a:rPr lang="en-US" sz="1500" dirty="0" smtClean="0"/>
                        <a:t>Corrugation base (B)</a:t>
                      </a:r>
                      <a:endParaRPr lang="en-US" sz="1500" dirty="0"/>
                    </a:p>
                  </a:txBody>
                  <a:tcPr/>
                </a:tc>
                <a:tc>
                  <a:txBody>
                    <a:bodyPr/>
                    <a:lstStyle/>
                    <a:p>
                      <a:r>
                        <a:rPr lang="en-US" sz="1500" dirty="0" smtClean="0"/>
                        <a:t>18 mm</a:t>
                      </a:r>
                      <a:endParaRPr lang="en-US" sz="1500" dirty="0"/>
                    </a:p>
                  </a:txBody>
                  <a:tcPr/>
                </a:tc>
              </a:tr>
              <a:tr h="341407">
                <a:tc>
                  <a:txBody>
                    <a:bodyPr/>
                    <a:lstStyle/>
                    <a:p>
                      <a:r>
                        <a:rPr lang="en-US" sz="1500" dirty="0" smtClean="0"/>
                        <a:t>Corrugation height (h)</a:t>
                      </a:r>
                      <a:endParaRPr lang="en-US" sz="1500" dirty="0"/>
                    </a:p>
                  </a:txBody>
                  <a:tcPr/>
                </a:tc>
                <a:tc>
                  <a:txBody>
                    <a:bodyPr/>
                    <a:lstStyle/>
                    <a:p>
                      <a:r>
                        <a:rPr lang="en-US" sz="1500" dirty="0" smtClean="0"/>
                        <a:t>9 mm</a:t>
                      </a:r>
                      <a:endParaRPr lang="en-US" sz="1500" dirty="0"/>
                    </a:p>
                  </a:txBody>
                  <a:tcPr/>
                </a:tc>
              </a:tr>
              <a:tr h="341407">
                <a:tc>
                  <a:txBody>
                    <a:bodyPr/>
                    <a:lstStyle/>
                    <a:p>
                      <a:r>
                        <a:rPr lang="en-US" sz="1500" dirty="0" smtClean="0"/>
                        <a:t>Corrugation side (s)</a:t>
                      </a:r>
                      <a:endParaRPr lang="en-US" sz="1500" dirty="0"/>
                    </a:p>
                  </a:txBody>
                  <a:tcPr/>
                </a:tc>
                <a:tc>
                  <a:txBody>
                    <a:bodyPr/>
                    <a:lstStyle/>
                    <a:p>
                      <a:r>
                        <a:rPr lang="en-US" sz="1500" dirty="0" smtClean="0"/>
                        <a:t>12.73 mm</a:t>
                      </a:r>
                      <a:endParaRPr lang="en-US" sz="1500" dirty="0"/>
                    </a:p>
                  </a:txBody>
                  <a:tcPr/>
                </a:tc>
              </a:tr>
              <a:tr h="341407">
                <a:tc>
                  <a:txBody>
                    <a:bodyPr/>
                    <a:lstStyle/>
                    <a:p>
                      <a:r>
                        <a:rPr lang="en-US" sz="1500" dirty="0" smtClean="0"/>
                        <a:t>Frontal size</a:t>
                      </a:r>
                      <a:endParaRPr lang="en-US" sz="1500" dirty="0"/>
                    </a:p>
                  </a:txBody>
                  <a:tcPr/>
                </a:tc>
                <a:tc>
                  <a:txBody>
                    <a:bodyPr/>
                    <a:lstStyle/>
                    <a:p>
                      <a:r>
                        <a:rPr lang="en-US" sz="1500" dirty="0" smtClean="0"/>
                        <a:t>100</a:t>
                      </a:r>
                      <a:r>
                        <a:rPr lang="en-US" sz="1500" dirty="0" smtClean="0">
                          <a:sym typeface="Symbol"/>
                        </a:rPr>
                        <a:t>100 mm</a:t>
                      </a:r>
                      <a:r>
                        <a:rPr lang="en-US" sz="1500" baseline="30000" dirty="0" smtClean="0">
                          <a:sym typeface="Symbol"/>
                        </a:rPr>
                        <a:t>2</a:t>
                      </a:r>
                      <a:endParaRPr lang="en-US" sz="1500" baseline="30000" dirty="0"/>
                    </a:p>
                  </a:txBody>
                  <a:tcPr/>
                </a:tc>
              </a:tr>
            </a:tbl>
          </a:graphicData>
        </a:graphic>
      </p:graphicFrame>
    </p:spTree>
    <p:extLst>
      <p:ext uri="{BB962C8B-B14F-4D97-AF65-F5344CB8AC3E}">
        <p14:creationId xmlns:p14="http://schemas.microsoft.com/office/powerpoint/2010/main" val="698120244"/>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4496276" y="3253267"/>
            <a:ext cx="4486297" cy="2804714"/>
            <a:chOff x="-173356" y="606042"/>
            <a:chExt cx="4720875" cy="2951364"/>
          </a:xfrm>
        </p:grpSpPr>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3356" y="606042"/>
              <a:ext cx="4480560" cy="260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02" t="2704" r="18512" b="27676"/>
            <a:stretch/>
          </p:blipFill>
          <p:spPr bwMode="auto">
            <a:xfrm>
              <a:off x="2863648" y="2165549"/>
              <a:ext cx="1683871" cy="139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Callout 1"/>
            <p:cNvSpPr/>
            <p:nvPr/>
          </p:nvSpPr>
          <p:spPr bwMode="auto">
            <a:xfrm>
              <a:off x="2226095" y="2105024"/>
              <a:ext cx="333375" cy="228601"/>
            </a:xfrm>
            <a:prstGeom prst="wedgeEllipseCallout">
              <a:avLst>
                <a:gd name="adj1" fmla="val 153678"/>
                <a:gd name="adj2" fmla="val 22618"/>
              </a:avLst>
            </a:prstGeom>
            <a:noFill/>
            <a:ln w="19050"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anose="020F0502020204030204" pitchFamily="34" charset="0"/>
              </a:endParaRPr>
            </a:p>
          </p:txBody>
        </p:sp>
      </p:grpSp>
      <p:sp>
        <p:nvSpPr>
          <p:cNvPr id="9" name="Title 2"/>
          <p:cNvSpPr txBox="1">
            <a:spLocks/>
          </p:cNvSpPr>
          <p:nvPr/>
        </p:nvSpPr>
        <p:spPr bwMode="auto">
          <a:xfrm>
            <a:off x="254543" y="3428593"/>
            <a:ext cx="5170444"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2000" i="0" kern="0" dirty="0" smtClean="0">
                <a:solidFill>
                  <a:schemeClr val="tx1"/>
                </a:solidFill>
                <a:latin typeface="Calibri" panose="020F0502020204030204" pitchFamily="34" charset="0"/>
              </a:rPr>
              <a:t>Challenges:</a:t>
            </a:r>
            <a:endParaRPr lang="en-US" sz="1800" b="0" i="0" kern="0" dirty="0" smtClean="0">
              <a:solidFill>
                <a:schemeClr val="tx1"/>
              </a:solidFill>
              <a:latin typeface="Calibri" panose="020F0502020204030204" pitchFamily="34" charset="0"/>
            </a:endParaRPr>
          </a:p>
        </p:txBody>
      </p:sp>
      <p:sp>
        <p:nvSpPr>
          <p:cNvPr id="10" name="Rectangle 9"/>
          <p:cNvSpPr/>
          <p:nvPr/>
        </p:nvSpPr>
        <p:spPr>
          <a:xfrm>
            <a:off x="776940" y="4432111"/>
            <a:ext cx="1890261" cy="369332"/>
          </a:xfrm>
          <a:prstGeom prst="rect">
            <a:avLst/>
          </a:prstGeom>
        </p:spPr>
        <p:txBody>
          <a:bodyPr wrap="none">
            <a:spAutoFit/>
          </a:bodyPr>
          <a:lstStyle/>
          <a:p>
            <a:r>
              <a:rPr lang="en-US" sz="1800" i="0" kern="0" dirty="0" smtClean="0">
                <a:latin typeface="Calibri" panose="020F0502020204030204" pitchFamily="34" charset="0"/>
              </a:rPr>
              <a:t>Mesh: 2.0 </a:t>
            </a:r>
            <a:r>
              <a:rPr lang="en-US" sz="1800" b="1" i="0" kern="0" dirty="0" smtClean="0">
                <a:latin typeface="Calibri" panose="020F0502020204030204" pitchFamily="34" charset="0"/>
                <a:sym typeface="Symbol"/>
              </a:rPr>
              <a:t> </a:t>
            </a:r>
            <a:r>
              <a:rPr lang="en-US" sz="1800" i="0" kern="0" dirty="0" smtClean="0">
                <a:latin typeface="Calibri" panose="020F0502020204030204" pitchFamily="34" charset="0"/>
                <a:sym typeface="Symbol"/>
              </a:rPr>
              <a:t>3</a:t>
            </a:r>
            <a:r>
              <a:rPr lang="en-US" sz="1800" i="0" kern="0" dirty="0" smtClean="0">
                <a:latin typeface="Calibri" panose="020F0502020204030204" pitchFamily="34" charset="0"/>
              </a:rPr>
              <a:t>.9 M</a:t>
            </a:r>
            <a:endParaRPr lang="en-US" sz="1800" i="0" kern="0" dirty="0">
              <a:latin typeface="Calibri" panose="020F0502020204030204" pitchFamily="34" charset="0"/>
            </a:endParaRPr>
          </a:p>
        </p:txBody>
      </p:sp>
      <p:grpSp>
        <p:nvGrpSpPr>
          <p:cNvPr id="11" name="Group 10"/>
          <p:cNvGrpSpPr/>
          <p:nvPr/>
        </p:nvGrpSpPr>
        <p:grpSpPr>
          <a:xfrm>
            <a:off x="746119" y="5180743"/>
            <a:ext cx="2771002" cy="369332"/>
            <a:chOff x="290127" y="4760237"/>
            <a:chExt cx="2771002" cy="369332"/>
          </a:xfrm>
        </p:grpSpPr>
        <p:sp>
          <p:nvSpPr>
            <p:cNvPr id="12" name="Rectangle 11"/>
            <p:cNvSpPr/>
            <p:nvPr/>
          </p:nvSpPr>
          <p:spPr>
            <a:xfrm>
              <a:off x="290127" y="4760237"/>
              <a:ext cx="1168910" cy="369332"/>
            </a:xfrm>
            <a:prstGeom prst="rect">
              <a:avLst/>
            </a:prstGeom>
          </p:spPr>
          <p:txBody>
            <a:bodyPr wrap="none">
              <a:spAutoFit/>
            </a:bodyPr>
            <a:lstStyle/>
            <a:p>
              <a:r>
                <a:rPr lang="en-US" sz="1800" i="0" kern="0" dirty="0" smtClean="0">
                  <a:latin typeface="Calibri" panose="020F0502020204030204" pitchFamily="34" charset="0"/>
                </a:rPr>
                <a:t>Time step:</a:t>
              </a:r>
              <a:endParaRPr lang="en-US" sz="1800" i="0" kern="0"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13" name="TextBox 12"/>
                <p:cNvSpPr txBox="1"/>
                <p:nvPr/>
              </p:nvSpPr>
              <p:spPr bwMode="auto">
                <a:xfrm>
                  <a:off x="1301377" y="4782262"/>
                  <a:ext cx="1759752" cy="34730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noAutofit/>
                </a:bodyPr>
                <a:lstStyle/>
                <a:p>
                  <a:pPr>
                    <a:spcBef>
                      <a:spcPts val="0"/>
                    </a:spcBef>
                  </a:pPr>
                  <a14:m>
                    <m:oMathPara xmlns:m="http://schemas.openxmlformats.org/officeDocument/2006/math">
                      <m:oMathParaPr>
                        <m:jc m:val="centerGroup"/>
                      </m:oMathParaPr>
                      <m:oMath xmlns:m="http://schemas.openxmlformats.org/officeDocument/2006/math">
                        <m:r>
                          <m:rPr>
                            <m:sty m:val="p"/>
                          </m:rPr>
                          <a:rPr lang="en-US" sz="1800" b="0" i="0" kern="0" smtClean="0">
                            <a:solidFill>
                              <a:schemeClr val="tx1"/>
                            </a:solidFill>
                            <a:latin typeface="Cambria Math"/>
                            <a:cs typeface="+mn-cs"/>
                          </a:rPr>
                          <m:t>Δt</m:t>
                        </m:r>
                        <m:r>
                          <a:rPr lang="en-US" sz="1800" b="0" i="0" kern="0" smtClean="0">
                            <a:solidFill>
                              <a:schemeClr val="tx1"/>
                            </a:solidFill>
                            <a:latin typeface="Cambria Math"/>
                            <a:cs typeface="+mn-cs"/>
                          </a:rPr>
                          <m:t>:1</m:t>
                        </m:r>
                        <m:sSup>
                          <m:sSupPr>
                            <m:ctrlPr>
                              <a:rPr lang="en-US" sz="1800" i="1" kern="0" smtClean="0">
                                <a:solidFill>
                                  <a:schemeClr val="tx1"/>
                                </a:solidFill>
                                <a:latin typeface="Cambria Math" panose="02040503050406030204" pitchFamily="18" charset="0"/>
                                <a:cs typeface="+mn-cs"/>
                              </a:rPr>
                            </m:ctrlPr>
                          </m:sSupPr>
                          <m:e>
                            <m:r>
                              <a:rPr lang="en-US" sz="1800" b="0" i="0" kern="0" smtClean="0">
                                <a:solidFill>
                                  <a:schemeClr val="tx1"/>
                                </a:solidFill>
                                <a:latin typeface="Cambria Math"/>
                                <a:cs typeface="+mn-cs"/>
                              </a:rPr>
                              <m:t>0</m:t>
                            </m:r>
                          </m:e>
                          <m:sup>
                            <m:r>
                              <a:rPr lang="en-US" sz="1800" b="0" i="0" kern="0" smtClean="0">
                                <a:solidFill>
                                  <a:schemeClr val="tx1"/>
                                </a:solidFill>
                                <a:latin typeface="Cambria Math"/>
                                <a:cs typeface="+mn-cs"/>
                              </a:rPr>
                              <m:t>−7</m:t>
                            </m:r>
                          </m:sup>
                        </m:sSup>
                        <m:r>
                          <a:rPr lang="en-US" sz="1800" b="0" i="0" kern="0" smtClean="0">
                            <a:solidFill>
                              <a:schemeClr val="tx1"/>
                            </a:solidFill>
                            <a:latin typeface="Cambria Math"/>
                            <a:cs typeface="+mn-cs"/>
                          </a:rPr>
                          <m:t>−1</m:t>
                        </m:r>
                        <m:sSup>
                          <m:sSupPr>
                            <m:ctrlPr>
                              <a:rPr lang="en-US" sz="1800" i="1" kern="0" smtClean="0">
                                <a:solidFill>
                                  <a:schemeClr val="tx1"/>
                                </a:solidFill>
                                <a:latin typeface="Cambria Math" panose="02040503050406030204" pitchFamily="18" charset="0"/>
                                <a:cs typeface="+mn-cs"/>
                              </a:rPr>
                            </m:ctrlPr>
                          </m:sSupPr>
                          <m:e>
                            <m:r>
                              <a:rPr lang="en-US" sz="1800" b="0" i="0" kern="0" smtClean="0">
                                <a:solidFill>
                                  <a:schemeClr val="tx1"/>
                                </a:solidFill>
                                <a:latin typeface="Cambria Math"/>
                                <a:cs typeface="+mn-cs"/>
                              </a:rPr>
                              <m:t>0</m:t>
                            </m:r>
                          </m:e>
                          <m:sup>
                            <m:r>
                              <a:rPr lang="en-US" sz="1800" b="0" i="0" kern="0" smtClean="0">
                                <a:solidFill>
                                  <a:schemeClr val="tx1"/>
                                </a:solidFill>
                                <a:latin typeface="Cambria Math"/>
                                <a:cs typeface="+mn-cs"/>
                              </a:rPr>
                              <m:t>−4</m:t>
                            </m:r>
                          </m:sup>
                        </m:sSup>
                      </m:oMath>
                    </m:oMathPara>
                  </a14:m>
                  <a:endParaRPr lang="en-US" sz="1800" i="0" kern="0" dirty="0" smtClean="0">
                    <a:solidFill>
                      <a:schemeClr val="tx1"/>
                    </a:solidFill>
                    <a:latin typeface="Calibri" panose="020F0502020204030204" pitchFamily="34" charset="0"/>
                    <a:cs typeface="+mn-cs"/>
                  </a:endParaRPr>
                </a:p>
              </p:txBody>
            </p:sp>
          </mc:Choice>
          <mc:Fallback xmlns="">
            <p:sp>
              <p:nvSpPr>
                <p:cNvPr id="13" name="TextBox 12"/>
                <p:cNvSpPr txBox="1">
                  <a:spLocks noRot="1" noChangeAspect="1" noMove="1" noResize="1" noEditPoints="1" noAdjustHandles="1" noChangeArrowheads="1" noChangeShapeType="1" noTextEdit="1"/>
                </p:cNvSpPr>
                <p:nvPr/>
              </p:nvSpPr>
              <p:spPr bwMode="auto">
                <a:xfrm>
                  <a:off x="1301377" y="4782262"/>
                  <a:ext cx="1759752" cy="347307"/>
                </a:xfrm>
                <a:prstGeom prst="rect">
                  <a:avLst/>
                </a:prstGeom>
                <a:blipFill rotWithShape="1">
                  <a:blip r:embed="rId5"/>
                  <a:stretch>
                    <a:fillRect/>
                  </a:stretch>
                </a:blipFill>
                <a:ln w="9525">
                  <a:noFill/>
                  <a:miter lim="800000"/>
                  <a:headEnd/>
                  <a:tailEn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Title 2"/>
              <p:cNvSpPr txBox="1">
                <a:spLocks/>
              </p:cNvSpPr>
              <p:nvPr/>
            </p:nvSpPr>
            <p:spPr bwMode="auto">
              <a:xfrm>
                <a:off x="770589" y="5595241"/>
                <a:ext cx="3390903"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just"/>
                <a:r>
                  <a:rPr lang="en-US" sz="2000" b="0" i="0" kern="0" dirty="0" smtClean="0">
                    <a:latin typeface="Calibri" panose="020F0502020204030204" pitchFamily="34" charset="0"/>
                  </a:rPr>
                  <a:t>Initially with </a:t>
                </a:r>
                <a14:m>
                  <m:oMath xmlns:m="http://schemas.openxmlformats.org/officeDocument/2006/math">
                    <m:r>
                      <a:rPr lang="en-US" sz="1800" b="1" i="0" kern="0" smtClean="0">
                        <a:latin typeface="Cambria Math"/>
                      </a:rPr>
                      <m:t>𝚫</m:t>
                    </m:r>
                    <m:r>
                      <a:rPr lang="en-US" sz="1800" b="1" i="0" kern="0" smtClean="0">
                        <a:latin typeface="Cambria Math"/>
                      </a:rPr>
                      <m:t>𝐭</m:t>
                    </m:r>
                    <m:r>
                      <a:rPr lang="en-US" sz="1800" b="1" i="0" kern="0" smtClean="0">
                        <a:latin typeface="Cambria Math"/>
                      </a:rPr>
                      <m:t>=</m:t>
                    </m:r>
                    <m:r>
                      <a:rPr lang="en-US" sz="1800" b="1" i="0" kern="0" smtClean="0">
                        <a:latin typeface="Cambria Math"/>
                      </a:rPr>
                      <m:t>𝟏</m:t>
                    </m:r>
                    <m:sSup>
                      <m:sSupPr>
                        <m:ctrlPr>
                          <a:rPr lang="en-US" sz="1800" b="1" i="1" kern="0" smtClean="0">
                            <a:latin typeface="Cambria Math" panose="02040503050406030204" pitchFamily="18" charset="0"/>
                          </a:rPr>
                        </m:ctrlPr>
                      </m:sSupPr>
                      <m:e>
                        <m:r>
                          <a:rPr lang="en-US" sz="1800" b="1" i="0" kern="0" smtClean="0">
                            <a:latin typeface="Cambria Math"/>
                          </a:rPr>
                          <m:t>𝟎</m:t>
                        </m:r>
                      </m:e>
                      <m:sup>
                        <m:r>
                          <a:rPr lang="en-US" sz="1800" b="1" i="0" kern="0" smtClean="0">
                            <a:latin typeface="Cambria Math"/>
                          </a:rPr>
                          <m:t>−</m:t>
                        </m:r>
                        <m:r>
                          <a:rPr lang="en-US" sz="1800" b="1" i="0" kern="0" smtClean="0">
                            <a:latin typeface="Cambria Math"/>
                          </a:rPr>
                          <m:t>𝟕</m:t>
                        </m:r>
                      </m:sup>
                    </m:sSup>
                    <m:r>
                      <a:rPr lang="en-US" sz="1800" b="1" i="1" kern="0" smtClean="0">
                        <a:latin typeface="Cambria Math"/>
                      </a:rPr>
                      <m:t> </m:t>
                    </m:r>
                  </m:oMath>
                </a14:m>
                <a:r>
                  <a:rPr lang="en-US" sz="1800" i="0" kern="0" dirty="0" smtClean="0">
                    <a:latin typeface="Calibri" panose="020F0502020204030204" pitchFamily="34" charset="0"/>
                  </a:rPr>
                  <a:t> </a:t>
                </a:r>
                <a:endParaRPr lang="en-US" sz="1800" i="0" kern="0" dirty="0">
                  <a:latin typeface="Calibri" panose="020F0502020204030204" pitchFamily="34" charset="0"/>
                </a:endParaRPr>
              </a:p>
            </p:txBody>
          </p:sp>
        </mc:Choice>
        <mc:Fallback xmlns="">
          <p:sp>
            <p:nvSpPr>
              <p:cNvPr id="14" name="Title 2"/>
              <p:cNvSpPr txBox="1">
                <a:spLocks noRot="1" noChangeAspect="1" noMove="1" noResize="1" noEditPoints="1" noAdjustHandles="1" noChangeArrowheads="1" noChangeShapeType="1" noTextEdit="1"/>
              </p:cNvSpPr>
              <p:nvPr/>
            </p:nvSpPr>
            <p:spPr bwMode="auto">
              <a:xfrm>
                <a:off x="770589" y="5595241"/>
                <a:ext cx="3390903" cy="400110"/>
              </a:xfrm>
              <a:prstGeom prst="rect">
                <a:avLst/>
              </a:prstGeom>
              <a:blipFill rotWithShape="1">
                <a:blip r:embed="rId6"/>
                <a:stretch>
                  <a:fillRect l="-1795" t="-7692" b="-27692"/>
                </a:stretch>
              </a:blipFill>
              <a:ln w="9525">
                <a:noFill/>
                <a:miter lim="800000"/>
                <a:headEnd/>
                <a:tailEnd/>
              </a:ln>
            </p:spPr>
            <p:txBody>
              <a:bodyPr/>
              <a:lstStyle/>
              <a:p>
                <a:r>
                  <a:rPr lang="en-US">
                    <a:noFill/>
                  </a:rPr>
                  <a:t> </a:t>
                </a:r>
              </a:p>
            </p:txBody>
          </p:sp>
        </mc:Fallback>
      </mc:AlternateContent>
      <p:sp>
        <p:nvSpPr>
          <p:cNvPr id="17" name="Title 2"/>
          <p:cNvSpPr>
            <a:spLocks noGrp="1"/>
          </p:cNvSpPr>
          <p:nvPr>
            <p:ph type="title"/>
          </p:nvPr>
        </p:nvSpPr>
        <p:spPr>
          <a:xfrm>
            <a:off x="2331902" y="4872"/>
            <a:ext cx="4461158" cy="492443"/>
          </a:xfrm>
        </p:spPr>
        <p:txBody>
          <a:bodyPr wrap="none" lIns="0" tIns="0" rIns="0" bIns="0"/>
          <a:lstStyle/>
          <a:p>
            <a:r>
              <a:rPr lang="en-US" sz="3200" dirty="0" smtClean="0">
                <a:latin typeface="Calibri" panose="020F0502020204030204" pitchFamily="34" charset="0"/>
              </a:rPr>
              <a:t>VOF Method and Meshing</a:t>
            </a:r>
            <a:endParaRPr lang="en-US" sz="3200" dirty="0">
              <a:latin typeface="Calibri" panose="020F0502020204030204" pitchFamily="34" charset="0"/>
            </a:endParaRPr>
          </a:p>
        </p:txBody>
      </p:sp>
      <p:graphicFrame>
        <p:nvGraphicFramePr>
          <p:cNvPr id="22" name="Object 4"/>
          <p:cNvGraphicFramePr>
            <a:graphicFrameLocks noChangeAspect="1"/>
          </p:cNvGraphicFramePr>
          <p:nvPr>
            <p:extLst>
              <p:ext uri="{D42A27DB-BD31-4B8C-83A1-F6EECF244321}">
                <p14:modId xmlns:p14="http://schemas.microsoft.com/office/powerpoint/2010/main" val="474617091"/>
              </p:ext>
            </p:extLst>
          </p:nvPr>
        </p:nvGraphicFramePr>
        <p:xfrm>
          <a:off x="585788" y="2017978"/>
          <a:ext cx="3971925" cy="593725"/>
        </p:xfrm>
        <a:graphic>
          <a:graphicData uri="http://schemas.openxmlformats.org/presentationml/2006/ole">
            <mc:AlternateContent xmlns:mc="http://schemas.openxmlformats.org/markup-compatibility/2006">
              <mc:Choice xmlns:v="urn:schemas-microsoft-com:vml" Requires="v">
                <p:oleObj spid="_x0000_s1203" name="Equation" r:id="rId7" imgW="2641320" imgH="393480" progId="Equation.DSMT4">
                  <p:embed/>
                </p:oleObj>
              </mc:Choice>
              <mc:Fallback>
                <p:oleObj name="Equation" r:id="rId7" imgW="2641320" imgH="393480" progId="Equation.DSMT4">
                  <p:embed/>
                  <p:pic>
                    <p:nvPicPr>
                      <p:cNvPr id="0" name=""/>
                      <p:cNvPicPr>
                        <a:picLocks noChangeAspect="1" noChangeArrowheads="1"/>
                      </p:cNvPicPr>
                      <p:nvPr/>
                    </p:nvPicPr>
                    <p:blipFill>
                      <a:blip r:embed="rId8"/>
                      <a:srcRect/>
                      <a:stretch>
                        <a:fillRect/>
                      </a:stretch>
                    </p:blipFill>
                    <p:spPr bwMode="auto">
                      <a:xfrm>
                        <a:off x="585788" y="2017978"/>
                        <a:ext cx="3971925"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23"/>
          <p:cNvSpPr txBox="1"/>
          <p:nvPr/>
        </p:nvSpPr>
        <p:spPr>
          <a:xfrm>
            <a:off x="415163" y="907829"/>
            <a:ext cx="4267200" cy="646331"/>
          </a:xfrm>
          <a:prstGeom prst="rect">
            <a:avLst/>
          </a:prstGeom>
          <a:noFill/>
        </p:spPr>
        <p:txBody>
          <a:bodyPr wrap="square" rtlCol="0">
            <a:spAutoFit/>
          </a:bodyPr>
          <a:lstStyle/>
          <a:p>
            <a:pPr marL="225425" indent="-225425"/>
            <a:r>
              <a:rPr lang="en-US" sz="1800" i="0" dirty="0" smtClean="0">
                <a:solidFill>
                  <a:schemeClr val="tx1"/>
                </a:solidFill>
                <a:latin typeface="Calibri" panose="020F0502020204030204" pitchFamily="34" charset="0"/>
              </a:rPr>
              <a:t>– 	</a:t>
            </a:r>
            <a:r>
              <a:rPr lang="en-US" sz="1800" i="0" dirty="0">
                <a:solidFill>
                  <a:schemeClr val="tx1"/>
                </a:solidFill>
                <a:latin typeface="Calibri" panose="020F0502020204030204" pitchFamily="34" charset="0"/>
                <a:cs typeface="+mn-cs"/>
              </a:rPr>
              <a:t>Continuity and momentum equation of average phase</a:t>
            </a:r>
          </a:p>
        </p:txBody>
      </p:sp>
      <p:sp>
        <p:nvSpPr>
          <p:cNvPr id="25" name="TextBox 24"/>
          <p:cNvSpPr txBox="1"/>
          <p:nvPr/>
        </p:nvSpPr>
        <p:spPr>
          <a:xfrm>
            <a:off x="228600" y="602872"/>
            <a:ext cx="2393925" cy="400110"/>
          </a:xfrm>
          <a:prstGeom prst="rect">
            <a:avLst/>
          </a:prstGeom>
          <a:noFill/>
        </p:spPr>
        <p:txBody>
          <a:bodyPr wrap="none" rtlCol="0">
            <a:spAutoFit/>
          </a:bodyPr>
          <a:lstStyle/>
          <a:p>
            <a:r>
              <a:rPr lang="en-US" sz="2000" b="1" i="0" dirty="0" smtClean="0">
                <a:solidFill>
                  <a:schemeClr val="tx1"/>
                </a:solidFill>
                <a:latin typeface="Calibri" panose="020F0502020204030204" pitchFamily="34" charset="0"/>
              </a:rPr>
              <a:t>Governing Equations</a:t>
            </a:r>
            <a:endParaRPr lang="en-US" sz="2000" b="1" i="0" dirty="0">
              <a:solidFill>
                <a:schemeClr val="tx1"/>
              </a:solidFill>
              <a:latin typeface="Calibri" panose="020F0502020204030204" pitchFamily="34" charset="0"/>
            </a:endParaRPr>
          </a:p>
        </p:txBody>
      </p:sp>
      <p:sp>
        <p:nvSpPr>
          <p:cNvPr id="26" name="TextBox 25"/>
          <p:cNvSpPr txBox="1"/>
          <p:nvPr/>
        </p:nvSpPr>
        <p:spPr>
          <a:xfrm>
            <a:off x="5085287" y="892063"/>
            <a:ext cx="3906313" cy="646331"/>
          </a:xfrm>
          <a:prstGeom prst="rect">
            <a:avLst/>
          </a:prstGeom>
          <a:noFill/>
        </p:spPr>
        <p:txBody>
          <a:bodyPr wrap="square" rtlCol="0">
            <a:spAutoFit/>
          </a:bodyPr>
          <a:lstStyle/>
          <a:p>
            <a:pPr marL="225425" indent="-225425"/>
            <a:r>
              <a:rPr lang="en-US" sz="1800" i="0" dirty="0" smtClean="0">
                <a:solidFill>
                  <a:schemeClr val="tx1"/>
                </a:solidFill>
                <a:latin typeface="Calibri" panose="020F0502020204030204" pitchFamily="34" charset="0"/>
              </a:rPr>
              <a:t>– 	Transport equation for volume fraction</a:t>
            </a:r>
            <a:endParaRPr lang="en-US" sz="1800" i="0" dirty="0">
              <a:solidFill>
                <a:schemeClr val="tx1"/>
              </a:solidFill>
              <a:latin typeface="Calibri" panose="020F0502020204030204" pitchFamily="34" charset="0"/>
            </a:endParaRPr>
          </a:p>
        </p:txBody>
      </p:sp>
      <p:graphicFrame>
        <p:nvGraphicFramePr>
          <p:cNvPr id="27" name="Object 2"/>
          <p:cNvGraphicFramePr>
            <a:graphicFrameLocks noChangeAspect="1"/>
          </p:cNvGraphicFramePr>
          <p:nvPr>
            <p:extLst>
              <p:ext uri="{D42A27DB-BD31-4B8C-83A1-F6EECF244321}">
                <p14:modId xmlns:p14="http://schemas.microsoft.com/office/powerpoint/2010/main" val="1390071090"/>
              </p:ext>
            </p:extLst>
          </p:nvPr>
        </p:nvGraphicFramePr>
        <p:xfrm>
          <a:off x="631825" y="1633367"/>
          <a:ext cx="804863" cy="268288"/>
        </p:xfrm>
        <a:graphic>
          <a:graphicData uri="http://schemas.openxmlformats.org/presentationml/2006/ole">
            <mc:AlternateContent xmlns:mc="http://schemas.openxmlformats.org/markup-compatibility/2006">
              <mc:Choice xmlns:v="urn:schemas-microsoft-com:vml" Requires="v">
                <p:oleObj spid="_x0000_s1204" name="Equation" r:id="rId9" imgW="533160" imgH="177480" progId="Equation.3">
                  <p:embed/>
                </p:oleObj>
              </mc:Choice>
              <mc:Fallback>
                <p:oleObj name="Equation" r:id="rId9" imgW="533160" imgH="177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825" y="1633367"/>
                        <a:ext cx="804863"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028275998"/>
              </p:ext>
            </p:extLst>
          </p:nvPr>
        </p:nvGraphicFramePr>
        <p:xfrm>
          <a:off x="6013450" y="1679575"/>
          <a:ext cx="1516063" cy="593725"/>
        </p:xfrm>
        <a:graphic>
          <a:graphicData uri="http://schemas.openxmlformats.org/presentationml/2006/ole">
            <mc:AlternateContent xmlns:mc="http://schemas.openxmlformats.org/markup-compatibility/2006">
              <mc:Choice xmlns:v="urn:schemas-microsoft-com:vml" Requires="v">
                <p:oleObj spid="_x0000_s1205" name="Equation" r:id="rId11" imgW="1002960" imgH="393480" progId="Equation.DSMT4">
                  <p:embed/>
                </p:oleObj>
              </mc:Choice>
              <mc:Fallback>
                <p:oleObj name="Equation" r:id="rId11" imgW="1002960" imgH="393480" progId="Equation.DSMT4">
                  <p:embed/>
                  <p:pic>
                    <p:nvPicPr>
                      <p:cNvPr id="0" name=""/>
                      <p:cNvPicPr>
                        <a:picLocks noChangeAspect="1" noChangeArrowheads="1"/>
                      </p:cNvPicPr>
                      <p:nvPr/>
                    </p:nvPicPr>
                    <p:blipFill>
                      <a:blip r:embed="rId12"/>
                      <a:srcRect/>
                      <a:stretch>
                        <a:fillRect/>
                      </a:stretch>
                    </p:blipFill>
                    <p:spPr bwMode="auto">
                      <a:xfrm>
                        <a:off x="6013450" y="1679575"/>
                        <a:ext cx="1516063"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9" name="Group 38"/>
          <p:cNvGrpSpPr/>
          <p:nvPr/>
        </p:nvGrpSpPr>
        <p:grpSpPr>
          <a:xfrm>
            <a:off x="1445441" y="2154835"/>
            <a:ext cx="3869655" cy="1097442"/>
            <a:chOff x="1445441" y="2154835"/>
            <a:chExt cx="3869655" cy="1097442"/>
          </a:xfrm>
        </p:grpSpPr>
        <p:grpSp>
          <p:nvGrpSpPr>
            <p:cNvPr id="31" name="Group 30"/>
            <p:cNvGrpSpPr/>
            <p:nvPr/>
          </p:nvGrpSpPr>
          <p:grpSpPr>
            <a:xfrm>
              <a:off x="3480868" y="2154835"/>
              <a:ext cx="1834228" cy="1027136"/>
              <a:chOff x="3457219" y="2402554"/>
              <a:chExt cx="1834228" cy="1027136"/>
            </a:xfrm>
          </p:grpSpPr>
          <p:sp>
            <p:nvSpPr>
              <p:cNvPr id="32" name="TextBox 31"/>
              <p:cNvSpPr txBox="1"/>
              <p:nvPr/>
            </p:nvSpPr>
            <p:spPr>
              <a:xfrm>
                <a:off x="3457219" y="2998803"/>
                <a:ext cx="1834228" cy="430887"/>
              </a:xfrm>
              <a:prstGeom prst="rect">
                <a:avLst/>
              </a:prstGeom>
              <a:noFill/>
            </p:spPr>
            <p:txBody>
              <a:bodyPr wrap="square" tIns="0" bIns="0" rtlCol="0">
                <a:spAutoFit/>
              </a:bodyPr>
              <a:lstStyle/>
              <a:p>
                <a:pPr algn="ctr"/>
                <a:r>
                  <a:rPr lang="en-US" sz="1400" i="0" dirty="0">
                    <a:solidFill>
                      <a:srgbClr val="003399"/>
                    </a:solidFill>
                    <a:latin typeface="Calibri" panose="020F0502020204030204" pitchFamily="34" charset="0"/>
                  </a:rPr>
                  <a:t>Force at interface due to </a:t>
                </a:r>
                <a:r>
                  <a:rPr lang="en-US" sz="1400" i="0" dirty="0" smtClean="0">
                    <a:solidFill>
                      <a:srgbClr val="003399"/>
                    </a:solidFill>
                    <a:latin typeface="Calibri" panose="020F0502020204030204" pitchFamily="34" charset="0"/>
                  </a:rPr>
                  <a:t>Interfacial tension </a:t>
                </a:r>
                <a:endParaRPr lang="en-US" sz="1400" i="0" dirty="0">
                  <a:solidFill>
                    <a:srgbClr val="003399"/>
                  </a:solidFill>
                  <a:latin typeface="Calibri" panose="020F0502020204030204" pitchFamily="34" charset="0"/>
                </a:endParaRPr>
              </a:p>
            </p:txBody>
          </p:sp>
          <p:sp>
            <p:nvSpPr>
              <p:cNvPr id="33" name="Oval 32"/>
              <p:cNvSpPr/>
              <p:nvPr/>
            </p:nvSpPr>
            <p:spPr>
              <a:xfrm>
                <a:off x="4216673" y="2402554"/>
                <a:ext cx="304801" cy="304800"/>
              </a:xfrm>
              <a:prstGeom prst="ellipse">
                <a:avLst/>
              </a:prstGeom>
              <a:solidFill>
                <a:schemeClr val="accent5">
                  <a:lumMod val="60000"/>
                  <a:lumOff val="40000"/>
                  <a:alpha val="31000"/>
                </a:schemeClr>
              </a:solid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H="1">
                <a:off x="4378954" y="2713369"/>
                <a:ext cx="2030" cy="285434"/>
              </a:xfrm>
              <a:prstGeom prst="straightConnector1">
                <a:avLst/>
              </a:prstGeom>
              <a:ln w="19050" cmpd="sng">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grpSp>
        <p:graphicFrame>
          <p:nvGraphicFramePr>
            <p:cNvPr id="16" name="Object 15"/>
            <p:cNvGraphicFramePr>
              <a:graphicFrameLocks noChangeAspect="1"/>
            </p:cNvGraphicFramePr>
            <p:nvPr>
              <p:extLst>
                <p:ext uri="{D42A27DB-BD31-4B8C-83A1-F6EECF244321}">
                  <p14:modId xmlns:p14="http://schemas.microsoft.com/office/powerpoint/2010/main" val="2499429448"/>
                </p:ext>
              </p:extLst>
            </p:nvPr>
          </p:nvGraphicFramePr>
          <p:xfrm>
            <a:off x="1445441" y="2680777"/>
            <a:ext cx="1651000" cy="571500"/>
          </p:xfrm>
          <a:graphic>
            <a:graphicData uri="http://schemas.openxmlformats.org/presentationml/2006/ole">
              <mc:AlternateContent xmlns:mc="http://schemas.openxmlformats.org/markup-compatibility/2006">
                <mc:Choice xmlns:v="urn:schemas-microsoft-com:vml" Requires="v">
                  <p:oleObj spid="_x0000_s1206" name="Equation" r:id="rId13" imgW="1650960" imgH="571320" progId="Equation.DSMT4">
                    <p:embed/>
                  </p:oleObj>
                </mc:Choice>
                <mc:Fallback>
                  <p:oleObj name="Equation" r:id="rId13" imgW="1650960" imgH="571320" progId="Equation.DSMT4">
                    <p:embed/>
                    <p:pic>
                      <p:nvPicPr>
                        <p:cNvPr id="0" name="Object 27"/>
                        <p:cNvPicPr>
                          <a:picLocks noChangeAspect="1" noChangeArrowheads="1"/>
                        </p:cNvPicPr>
                        <p:nvPr/>
                      </p:nvPicPr>
                      <p:blipFill>
                        <a:blip r:embed="rId14"/>
                        <a:srcRect/>
                        <a:stretch>
                          <a:fillRect/>
                        </a:stretch>
                      </p:blipFill>
                      <p:spPr bwMode="auto">
                        <a:xfrm>
                          <a:off x="1445441" y="2680777"/>
                          <a:ext cx="1651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Left Arrow 37"/>
            <p:cNvSpPr/>
            <p:nvPr/>
          </p:nvSpPr>
          <p:spPr bwMode="auto">
            <a:xfrm>
              <a:off x="3168870" y="2892973"/>
              <a:ext cx="359296" cy="165538"/>
            </a:xfrm>
            <a:prstGeom prst="leftArrow">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27432" tIns="27432" rIns="27432" bIns="27432" numCol="1" rtlCol="0" anchor="ctr" anchorCtr="1" compatLnSpc="1">
              <a:prstTxWarp prst="textNoShape">
                <a:avLst/>
              </a:prstTxWarp>
            </a:bodyPr>
            <a:lstStyle/>
            <a:p>
              <a:pPr marR="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cs typeface="Arial" charset="0"/>
              </a:endParaRPr>
            </a:p>
          </p:txBody>
        </p:sp>
      </p:grpSp>
      <p:sp>
        <p:nvSpPr>
          <p:cNvPr id="4" name="Rectangle 3"/>
          <p:cNvSpPr/>
          <p:nvPr/>
        </p:nvSpPr>
        <p:spPr>
          <a:xfrm>
            <a:off x="416470" y="3788888"/>
            <a:ext cx="4660174" cy="646331"/>
          </a:xfrm>
          <a:prstGeom prst="rect">
            <a:avLst/>
          </a:prstGeom>
        </p:spPr>
        <p:txBody>
          <a:bodyPr wrap="square">
            <a:spAutoFit/>
          </a:bodyPr>
          <a:lstStyle/>
          <a:p>
            <a:pPr marL="285750" indent="-285750">
              <a:buFont typeface="Calibri" panose="020F0502020204030204" pitchFamily="34" charset="0"/>
              <a:buChar char="–"/>
            </a:pPr>
            <a:r>
              <a:rPr lang="en-US" sz="1800" i="0" kern="0" dirty="0">
                <a:solidFill>
                  <a:schemeClr val="tx1"/>
                </a:solidFill>
                <a:latin typeface="Calibri" panose="020F0502020204030204" pitchFamily="34" charset="0"/>
              </a:rPr>
              <a:t>Very fine mesh required; higher corrugation angles require even finer mesh</a:t>
            </a:r>
          </a:p>
        </p:txBody>
      </p:sp>
      <p:sp>
        <p:nvSpPr>
          <p:cNvPr id="28" name="Rectangle 27"/>
          <p:cNvSpPr/>
          <p:nvPr/>
        </p:nvSpPr>
        <p:spPr>
          <a:xfrm>
            <a:off x="411329" y="4828457"/>
            <a:ext cx="4660174" cy="369332"/>
          </a:xfrm>
          <a:prstGeom prst="rect">
            <a:avLst/>
          </a:prstGeom>
        </p:spPr>
        <p:txBody>
          <a:bodyPr wrap="square">
            <a:spAutoFit/>
          </a:bodyPr>
          <a:lstStyle/>
          <a:p>
            <a:pPr marL="285750" indent="-285750">
              <a:buFont typeface="Calibri" panose="020F0502020204030204" pitchFamily="34" charset="0"/>
              <a:buChar char="–"/>
            </a:pPr>
            <a:r>
              <a:rPr lang="en-US" sz="1800" i="0" kern="0" dirty="0">
                <a:solidFill>
                  <a:schemeClr val="tx1"/>
                </a:solidFill>
                <a:latin typeface="Calibri" panose="020F0502020204030204" pitchFamily="34" charset="0"/>
              </a:rPr>
              <a:t>Very fine </a:t>
            </a:r>
            <a:r>
              <a:rPr lang="en-US" sz="1800" i="0" kern="0" dirty="0" smtClean="0">
                <a:solidFill>
                  <a:schemeClr val="tx1"/>
                </a:solidFill>
                <a:latin typeface="Calibri" panose="020F0502020204030204" pitchFamily="34" charset="0"/>
              </a:rPr>
              <a:t>time steps</a:t>
            </a:r>
            <a:endParaRPr lang="en-US" sz="1800" i="0" kern="0" dirty="0">
              <a:solidFill>
                <a:schemeClr val="tx1"/>
              </a:solidFill>
              <a:latin typeface="Calibri" panose="020F0502020204030204" pitchFamily="34" charset="0"/>
            </a:endParaRPr>
          </a:p>
        </p:txBody>
      </p:sp>
    </p:spTree>
    <p:extLst>
      <p:ext uri="{BB962C8B-B14F-4D97-AF65-F5344CB8AC3E}">
        <p14:creationId xmlns:p14="http://schemas.microsoft.com/office/powerpoint/2010/main" val="792434068"/>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26" grpId="0"/>
      <p:bldP spid="4"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457200" y="-2717"/>
            <a:ext cx="8229600" cy="549275"/>
          </a:xfrm>
        </p:spPr>
        <p:txBody>
          <a:bodyPr/>
          <a:lstStyle/>
          <a:p>
            <a:r>
              <a:rPr lang="en-US" dirty="0" smtClean="0"/>
              <a:t>Validation with Experiments</a:t>
            </a:r>
            <a:endParaRPr lang="en-US" dirty="0"/>
          </a:p>
        </p:txBody>
      </p:sp>
      <p:sp>
        <p:nvSpPr>
          <p:cNvPr id="9" name="Title 2"/>
          <p:cNvSpPr txBox="1">
            <a:spLocks/>
          </p:cNvSpPr>
          <p:nvPr/>
        </p:nvSpPr>
        <p:spPr bwMode="auto">
          <a:xfrm>
            <a:off x="724588" y="5451131"/>
            <a:ext cx="1905971" cy="20518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lnSpc>
                <a:spcPts val="1600"/>
              </a:lnSpc>
            </a:pPr>
            <a:r>
              <a:rPr lang="en-US" sz="1600" b="0" i="0" u="sng" kern="0" dirty="0" smtClean="0">
                <a:latin typeface="Calibri" panose="020F0502020204030204" pitchFamily="34" charset="0"/>
              </a:rPr>
              <a:t>Corrugation angle: 45</a:t>
            </a:r>
            <a:r>
              <a:rPr lang="en-US" sz="1600" b="0" i="0" u="sng" kern="0" dirty="0" smtClean="0">
                <a:latin typeface="Calibri" panose="020F0502020204030204" pitchFamily="34" charset="0"/>
                <a:sym typeface="Symbol"/>
              </a:rPr>
              <a:t></a:t>
            </a:r>
            <a:endParaRPr lang="en-US" sz="1600" i="0" kern="0" dirty="0">
              <a:latin typeface="Calibri" panose="020F0502020204030204" pitchFamily="34" charset="0"/>
            </a:endParaRPr>
          </a:p>
        </p:txBody>
      </p:sp>
      <p:sp>
        <p:nvSpPr>
          <p:cNvPr id="14" name="Rectangle 13"/>
          <p:cNvSpPr/>
          <p:nvPr/>
        </p:nvSpPr>
        <p:spPr>
          <a:xfrm>
            <a:off x="4887320" y="497103"/>
            <a:ext cx="3681242" cy="246221"/>
          </a:xfrm>
          <a:prstGeom prst="rect">
            <a:avLst/>
          </a:prstGeom>
        </p:spPr>
        <p:txBody>
          <a:bodyPr wrap="square" lIns="0" tIns="0" rIns="0" bIns="0">
            <a:spAutoFit/>
          </a:bodyPr>
          <a:lstStyle/>
          <a:p>
            <a:r>
              <a:rPr lang="en-US" sz="1600" i="0" dirty="0">
                <a:latin typeface="Calibri" panose="020F0502020204030204" pitchFamily="34" charset="0"/>
              </a:rPr>
              <a:t>(Subramanian &amp; </a:t>
            </a:r>
            <a:r>
              <a:rPr lang="en-US" sz="1600" i="0" dirty="0" err="1">
                <a:latin typeface="Calibri" panose="020F0502020204030204" pitchFamily="34" charset="0"/>
              </a:rPr>
              <a:t>Wozny</a:t>
            </a:r>
            <a:r>
              <a:rPr lang="en-US" sz="1600" i="0" dirty="0">
                <a:latin typeface="Calibri" panose="020F0502020204030204" pitchFamily="34" charset="0"/>
              </a:rPr>
              <a:t>, IJCE, 2012, </a:t>
            </a:r>
            <a:r>
              <a:rPr lang="en-US" sz="1600" i="0" dirty="0" smtClean="0">
                <a:latin typeface="Calibri" panose="020F0502020204030204" pitchFamily="34" charset="0"/>
              </a:rPr>
              <a:t>838965</a:t>
            </a:r>
            <a:r>
              <a:rPr lang="en-US" sz="1600" i="0" dirty="0">
                <a:latin typeface="Calibri" panose="020F0502020204030204" pitchFamily="34" charset="0"/>
              </a:rPr>
              <a:t>) </a:t>
            </a:r>
          </a:p>
        </p:txBody>
      </p:sp>
      <p:sp>
        <p:nvSpPr>
          <p:cNvPr id="15" name="Text Placeholder 2"/>
          <p:cNvSpPr txBox="1">
            <a:spLocks/>
          </p:cNvSpPr>
          <p:nvPr/>
        </p:nvSpPr>
        <p:spPr bwMode="auto">
          <a:xfrm>
            <a:off x="6489406" y="6061236"/>
            <a:ext cx="2636940" cy="169277"/>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just" fontAlgn="b">
              <a:buFontTx/>
              <a:buNone/>
            </a:pPr>
            <a:r>
              <a:rPr lang="en-US" sz="1100" b="0" i="0" baseline="30000" dirty="0" smtClean="0">
                <a:solidFill>
                  <a:srgbClr val="000099"/>
                </a:solidFill>
                <a:latin typeface="Calibri" panose="020F0502020204030204" pitchFamily="34" charset="0"/>
                <a:cs typeface="Times New Roman" pitchFamily="18" charset="0"/>
              </a:rPr>
              <a:t>1</a:t>
            </a:r>
            <a:r>
              <a:rPr lang="en-US" sz="1100" b="0" i="0" dirty="0" smtClean="0">
                <a:solidFill>
                  <a:srgbClr val="000099"/>
                </a:solidFill>
                <a:latin typeface="Calibri" panose="020F0502020204030204" pitchFamily="34" charset="0"/>
                <a:cs typeface="Times New Roman" pitchFamily="18" charset="0"/>
              </a:rPr>
              <a:t>Nicolaiewsky &amp; Fair, IECR, </a:t>
            </a:r>
            <a:r>
              <a:rPr lang="en-US" sz="1100" b="0" i="0" dirty="0">
                <a:solidFill>
                  <a:srgbClr val="000099"/>
                </a:solidFill>
                <a:latin typeface="Calibri" panose="020F0502020204030204" pitchFamily="34" charset="0"/>
                <a:cs typeface="Times New Roman" pitchFamily="18" charset="0"/>
              </a:rPr>
              <a:t>1998. </a:t>
            </a:r>
            <a:r>
              <a:rPr lang="en-US" sz="1100" b="0" i="0" dirty="0" smtClean="0">
                <a:solidFill>
                  <a:srgbClr val="000099"/>
                </a:solidFill>
                <a:latin typeface="Calibri" panose="020F0502020204030204" pitchFamily="34" charset="0"/>
                <a:cs typeface="Times New Roman" pitchFamily="18" charset="0"/>
              </a:rPr>
              <a:t>38: 284-291.</a:t>
            </a:r>
            <a:endParaRPr lang="en-US" sz="1100" b="0" i="0" dirty="0">
              <a:solidFill>
                <a:srgbClr val="000099"/>
              </a:solidFill>
              <a:latin typeface="Calibri" panose="020F0502020204030204" pitchFamily="34" charset="0"/>
              <a:cs typeface="Times New Roman" pitchFamily="18" charset="0"/>
            </a:endParaRPr>
          </a:p>
        </p:txBody>
      </p:sp>
      <p:grpSp>
        <p:nvGrpSpPr>
          <p:cNvPr id="4" name="Group 3"/>
          <p:cNvGrpSpPr/>
          <p:nvPr/>
        </p:nvGrpSpPr>
        <p:grpSpPr>
          <a:xfrm>
            <a:off x="97347" y="778400"/>
            <a:ext cx="2743200" cy="4598740"/>
            <a:chOff x="457201" y="1312461"/>
            <a:chExt cx="2743200" cy="459874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750" t="9441" b="1239"/>
            <a:stretch/>
          </p:blipFill>
          <p:spPr bwMode="auto">
            <a:xfrm>
              <a:off x="457201" y="1312461"/>
              <a:ext cx="2743200" cy="434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txBox="1">
              <a:spLocks/>
            </p:cNvSpPr>
            <p:nvPr/>
          </p:nvSpPr>
          <p:spPr bwMode="auto">
            <a:xfrm>
              <a:off x="986660" y="5703195"/>
              <a:ext cx="2101537" cy="20800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lnSpc>
                  <a:spcPts val="1600"/>
                </a:lnSpc>
              </a:pPr>
              <a:r>
                <a:rPr lang="en-US" sz="1600" b="0" i="0" u="sng" kern="0" dirty="0" smtClean="0">
                  <a:latin typeface="Calibri" panose="020F0502020204030204" pitchFamily="34" charset="0"/>
                </a:rPr>
                <a:t>All dimensions are in mm</a:t>
              </a:r>
              <a:endParaRPr lang="en-US" sz="1600" i="0" kern="0" dirty="0">
                <a:latin typeface="Calibri" panose="020F0502020204030204" pitchFamily="34" charset="0"/>
              </a:endParaRPr>
            </a:p>
          </p:txBody>
        </p:sp>
      </p:grpSp>
      <p:grpSp>
        <p:nvGrpSpPr>
          <p:cNvPr id="11" name="Group 10"/>
          <p:cNvGrpSpPr/>
          <p:nvPr/>
        </p:nvGrpSpPr>
        <p:grpSpPr>
          <a:xfrm>
            <a:off x="7009351" y="1379584"/>
            <a:ext cx="2103120" cy="2624468"/>
            <a:chOff x="7040883" y="977551"/>
            <a:chExt cx="2103120" cy="2624468"/>
          </a:xfrm>
        </p:grpSpPr>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9611" t="45224" r="11768" b="37147"/>
            <a:stretch/>
          </p:blipFill>
          <p:spPr bwMode="auto">
            <a:xfrm>
              <a:off x="7040883" y="977551"/>
              <a:ext cx="2103120" cy="262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7106411" y="2464679"/>
              <a:ext cx="1933222" cy="748646"/>
              <a:chOff x="4778368" y="2126507"/>
              <a:chExt cx="1933222" cy="748646"/>
            </a:xfrm>
          </p:grpSpPr>
          <p:sp>
            <p:nvSpPr>
              <p:cNvPr id="30" name="Title 2"/>
              <p:cNvSpPr txBox="1">
                <a:spLocks/>
              </p:cNvSpPr>
              <p:nvPr/>
            </p:nvSpPr>
            <p:spPr bwMode="auto">
              <a:xfrm>
                <a:off x="4778368" y="2305766"/>
                <a:ext cx="1933222" cy="569387"/>
              </a:xfrm>
              <a:prstGeom prst="rect">
                <a:avLst/>
              </a:prstGeom>
              <a:solidFill>
                <a:schemeClr val="bg1"/>
              </a:solid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700" b="0" i="0" kern="0" dirty="0" smtClean="0">
                    <a:solidFill>
                      <a:schemeClr val="tx1"/>
                    </a:solidFill>
                    <a:latin typeface="Calibri" panose="020F0502020204030204" pitchFamily="34" charset="0"/>
                  </a:rPr>
                  <a:t>Simulation conducted</a:t>
                </a:r>
              </a:p>
              <a:p>
                <a:pPr algn="just">
                  <a:lnSpc>
                    <a:spcPts val="2400"/>
                  </a:lnSpc>
                </a:pPr>
                <a:r>
                  <a:rPr lang="en-US" sz="1700" b="0" i="0" kern="0" dirty="0" smtClean="0">
                    <a:solidFill>
                      <a:schemeClr val="tx1"/>
                    </a:solidFill>
                    <a:latin typeface="Calibri" panose="020F0502020204030204" pitchFamily="34" charset="0"/>
                  </a:rPr>
                  <a:t>only </a:t>
                </a:r>
                <a:r>
                  <a:rPr lang="en-US" sz="1700" i="0" kern="0" dirty="0" smtClean="0">
                    <a:solidFill>
                      <a:srgbClr val="B40000"/>
                    </a:solidFill>
                    <a:latin typeface="Calibri" panose="020F0502020204030204" pitchFamily="34" charset="0"/>
                  </a:rPr>
                  <a:t>in this region</a:t>
                </a:r>
                <a:endParaRPr lang="en-US" sz="1700" b="0" i="0" kern="0" dirty="0">
                  <a:solidFill>
                    <a:schemeClr val="tx1"/>
                  </a:solidFill>
                  <a:latin typeface="Calibri" panose="020F0502020204030204" pitchFamily="34" charset="0"/>
                </a:endParaRPr>
              </a:p>
            </p:txBody>
          </p:sp>
          <p:cxnSp>
            <p:nvCxnSpPr>
              <p:cNvPr id="31" name="Straight Arrow Connector 30"/>
              <p:cNvCxnSpPr/>
              <p:nvPr/>
            </p:nvCxnSpPr>
            <p:spPr bwMode="auto">
              <a:xfrm>
                <a:off x="5566399" y="2126507"/>
                <a:ext cx="177101" cy="165981"/>
              </a:xfrm>
              <a:prstGeom prst="straightConnector1">
                <a:avLst/>
              </a:prstGeom>
              <a:noFill/>
              <a:ln w="25400" cap="flat" cmpd="sng" algn="ctr">
                <a:solidFill>
                  <a:schemeClr val="bg1"/>
                </a:solidFill>
                <a:prstDash val="solid"/>
                <a:round/>
                <a:headEnd type="arrow" w="med" len="lg"/>
                <a:tailEnd type="none" w="med" len="lg"/>
              </a:ln>
              <a:effectLst/>
            </p:spPr>
          </p:cxnSp>
        </p:grpSp>
      </p:gr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90" r="1503"/>
          <a:stretch/>
        </p:blipFill>
        <p:spPr bwMode="auto">
          <a:xfrm>
            <a:off x="2932019" y="1438458"/>
            <a:ext cx="3886200" cy="268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itle 2"/>
              <p:cNvSpPr txBox="1">
                <a:spLocks/>
              </p:cNvSpPr>
              <p:nvPr/>
            </p:nvSpPr>
            <p:spPr bwMode="auto">
              <a:xfrm>
                <a:off x="2932386" y="4404151"/>
                <a:ext cx="6211614" cy="16312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marL="342900" indent="-225425" algn="l">
                  <a:spcBef>
                    <a:spcPts val="600"/>
                  </a:spcBef>
                  <a:buSzPct val="100000"/>
                  <a:buFontTx/>
                  <a:buChar char="−"/>
                </a:pPr>
                <a:r>
                  <a:rPr lang="en-US" sz="2300" b="0" i="0" kern="0" dirty="0" smtClean="0">
                    <a:solidFill>
                      <a:schemeClr val="tx1"/>
                    </a:solidFill>
                    <a:latin typeface="Calibri" panose="020F0502020204030204" pitchFamily="34" charset="0"/>
                  </a:rPr>
                  <a:t>Perforations not modeled</a:t>
                </a:r>
              </a:p>
              <a:p>
                <a:pPr marL="342900" indent="-225425" algn="l">
                  <a:spcBef>
                    <a:spcPts val="600"/>
                  </a:spcBef>
                  <a:buSzPct val="100000"/>
                  <a:buFontTx/>
                  <a:buChar char="−"/>
                </a:pPr>
                <a:r>
                  <a:rPr lang="en-US" sz="2300" b="0" i="0" kern="0" dirty="0" smtClean="0">
                    <a:solidFill>
                      <a:schemeClr val="tx1"/>
                    </a:solidFill>
                    <a:latin typeface="Calibri" panose="020F0502020204030204" pitchFamily="34" charset="0"/>
                    <a:sym typeface="Symbol"/>
                  </a:rPr>
                  <a:t>Embossed surface in experiment </a:t>
                </a:r>
                <a:r>
                  <a:rPr lang="en-US" sz="2300" i="0" kern="0" dirty="0" smtClean="0">
                    <a:solidFill>
                      <a:schemeClr val="tx1"/>
                    </a:solidFill>
                    <a:latin typeface="Calibri" panose="020F0502020204030204" pitchFamily="34" charset="0"/>
                    <a:sym typeface="Symbol"/>
                  </a:rPr>
                  <a:t>not</a:t>
                </a:r>
                <a:r>
                  <a:rPr lang="en-US" sz="2300" b="0" i="0" kern="0" dirty="0" smtClean="0">
                    <a:solidFill>
                      <a:schemeClr val="tx1"/>
                    </a:solidFill>
                    <a:latin typeface="Calibri" panose="020F0502020204030204" pitchFamily="34" charset="0"/>
                    <a:sym typeface="Symbol"/>
                  </a:rPr>
                  <a:t> simulated</a:t>
                </a:r>
              </a:p>
              <a:p>
                <a:pPr marL="342900" indent="-225425" algn="l">
                  <a:spcBef>
                    <a:spcPts val="600"/>
                  </a:spcBef>
                  <a:buSzPct val="100000"/>
                  <a:buFontTx/>
                  <a:buChar char="−"/>
                </a:pPr>
                <a:r>
                  <a:rPr lang="en-US" sz="2300" b="0" i="0" kern="0" dirty="0" smtClean="0">
                    <a:solidFill>
                      <a:schemeClr val="tx1"/>
                    </a:solidFill>
                    <a:latin typeface="Calibri" panose="020F0502020204030204" pitchFamily="34" charset="0"/>
                    <a:sym typeface="Symbol"/>
                  </a:rPr>
                  <a:t>Embossing </a:t>
                </a:r>
                <a:r>
                  <a:rPr lang="en-US" sz="2300" i="0" kern="0" dirty="0" smtClean="0">
                    <a:solidFill>
                      <a:schemeClr val="tx1"/>
                    </a:solidFill>
                    <a:latin typeface="Calibri" panose="020F0502020204030204" pitchFamily="34" charset="0"/>
                    <a:sym typeface="Symbol"/>
                  </a:rPr>
                  <a:t>reduces </a:t>
                </a:r>
                <a:r>
                  <a:rPr lang="en-US" sz="2300" b="0" i="0" kern="0" dirty="0" smtClean="0">
                    <a:solidFill>
                      <a:schemeClr val="tx1"/>
                    </a:solidFill>
                    <a:latin typeface="Calibri" panose="020F0502020204030204" pitchFamily="34" charset="0"/>
                    <a:sym typeface="Symbol"/>
                  </a:rPr>
                  <a:t>contact angle</a:t>
                </a:r>
                <a:r>
                  <a:rPr lang="en-US" sz="2300" b="0" i="0" kern="0" baseline="30000" dirty="0" smtClean="0">
                    <a:solidFill>
                      <a:schemeClr val="tx1"/>
                    </a:solidFill>
                    <a:latin typeface="Calibri" panose="020F0502020204030204" pitchFamily="34" charset="0"/>
                    <a:sym typeface="Symbol"/>
                  </a:rPr>
                  <a:t>1</a:t>
                </a:r>
                <a:r>
                  <a:rPr lang="en-US" sz="2300" b="0" i="0" kern="0" dirty="0" smtClean="0">
                    <a:solidFill>
                      <a:schemeClr val="tx1"/>
                    </a:solidFill>
                    <a:latin typeface="Calibri" panose="020F0502020204030204" pitchFamily="34" charset="0"/>
                    <a:sym typeface="Symbol"/>
                  </a:rPr>
                  <a:t> </a:t>
                </a:r>
                <a14:m>
                  <m:oMath xmlns:m="http://schemas.openxmlformats.org/officeDocument/2006/math">
                    <m:r>
                      <a:rPr lang="en-US" sz="2300" b="0" i="1" kern="0" dirty="0" smtClean="0">
                        <a:solidFill>
                          <a:schemeClr val="tx1"/>
                        </a:solidFill>
                        <a:latin typeface="Cambria Math" panose="02040503050406030204" pitchFamily="18" charset="0"/>
                        <a:sym typeface="Symbol"/>
                      </a:rPr>
                      <m:t>→ </m:t>
                    </m:r>
                  </m:oMath>
                </a14:m>
                <a:r>
                  <a:rPr lang="en-US" sz="2300" b="0" i="0" kern="0" dirty="0" smtClean="0">
                    <a:solidFill>
                      <a:schemeClr val="tx1"/>
                    </a:solidFill>
                    <a:latin typeface="Calibri" panose="020F0502020204030204" pitchFamily="34" charset="0"/>
                  </a:rPr>
                  <a:t>~</a:t>
                </a:r>
                <a:r>
                  <a:rPr lang="en-US" sz="2300" b="0" i="0" kern="0" dirty="0">
                    <a:solidFill>
                      <a:schemeClr val="tx1"/>
                    </a:solidFill>
                    <a:latin typeface="Calibri" panose="020F0502020204030204" pitchFamily="34" charset="0"/>
                  </a:rPr>
                  <a:t>2</a:t>
                </a:r>
                <a:r>
                  <a:rPr lang="en-US" sz="2300" b="0" i="0" kern="0" dirty="0">
                    <a:solidFill>
                      <a:schemeClr val="tx1"/>
                    </a:solidFill>
                    <a:latin typeface="Calibri" panose="020F0502020204030204" pitchFamily="34" charset="0"/>
                    <a:sym typeface="Symbol"/>
                  </a:rPr>
                  <a:t> smaller contact angle </a:t>
                </a:r>
                <a:r>
                  <a:rPr lang="en-US" sz="2300" b="0" i="0" kern="0" dirty="0" smtClean="0">
                    <a:solidFill>
                      <a:schemeClr val="tx1"/>
                    </a:solidFill>
                    <a:latin typeface="Calibri" panose="020F0502020204030204" pitchFamily="34" charset="0"/>
                    <a:sym typeface="Symbol"/>
                  </a:rPr>
                  <a:t>used in simulation</a:t>
                </a:r>
                <a:endParaRPr lang="en-US" sz="2300" i="0" kern="0" dirty="0">
                  <a:solidFill>
                    <a:schemeClr val="tx1"/>
                  </a:solidFill>
                  <a:latin typeface="Calibri" panose="020F0502020204030204" pitchFamily="34" charset="0"/>
                </a:endParaRPr>
              </a:p>
            </p:txBody>
          </p:sp>
        </mc:Choice>
        <mc:Fallback xmlns="">
          <p:sp>
            <p:nvSpPr>
              <p:cNvPr id="18" name="Title 2"/>
              <p:cNvSpPr txBox="1">
                <a:spLocks noRot="1" noChangeAspect="1" noMove="1" noResize="1" noEditPoints="1" noAdjustHandles="1" noChangeArrowheads="1" noChangeShapeType="1" noTextEdit="1"/>
              </p:cNvSpPr>
              <p:nvPr/>
            </p:nvSpPr>
            <p:spPr bwMode="auto">
              <a:xfrm>
                <a:off x="2932386" y="4404151"/>
                <a:ext cx="6211614" cy="1631216"/>
              </a:xfrm>
              <a:prstGeom prst="rect">
                <a:avLst/>
              </a:prstGeom>
              <a:blipFill rotWithShape="1">
                <a:blip r:embed="rId6"/>
                <a:stretch>
                  <a:fillRect l="-981" t="-5597" r="-2552" b="-634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062130701"/>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7"/>
            <a:ext cx="8229600" cy="553998"/>
          </a:xfrm>
        </p:spPr>
        <p:txBody>
          <a:bodyPr/>
          <a:lstStyle/>
          <a:p>
            <a:r>
              <a:rPr lang="en-US" dirty="0" smtClean="0"/>
              <a:t>Validation with Experiments</a:t>
            </a:r>
            <a:endParaRPr lang="en-US" dirty="0"/>
          </a:p>
        </p:txBody>
      </p:sp>
      <p:sp>
        <p:nvSpPr>
          <p:cNvPr id="62" name="Title 2"/>
          <p:cNvSpPr txBox="1">
            <a:spLocks/>
          </p:cNvSpPr>
          <p:nvPr/>
        </p:nvSpPr>
        <p:spPr bwMode="auto">
          <a:xfrm>
            <a:off x="1478829" y="3112934"/>
            <a:ext cx="5639303" cy="333425"/>
          </a:xfrm>
          <a:prstGeom prst="rect">
            <a:avLst/>
          </a:prstGeom>
          <a:noFill/>
          <a:ln w="9525">
            <a:noFill/>
            <a:miter lim="800000"/>
            <a:headEnd/>
            <a:tailEnd/>
          </a:ln>
        </p:spPr>
        <p:txBody>
          <a:bodyPr vert="horz" wrap="square" lIns="0" tIns="0" rIns="9144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nSpc>
                <a:spcPts val="2600"/>
              </a:lnSpc>
            </a:pPr>
            <a:r>
              <a:rPr lang="en-US" sz="2800" i="0" kern="0" dirty="0">
                <a:solidFill>
                  <a:srgbClr val="B40000"/>
                </a:solidFill>
                <a:latin typeface="Calibri" panose="020F0502020204030204" pitchFamily="34" charset="0"/>
              </a:rPr>
              <a:t>G</a:t>
            </a:r>
            <a:r>
              <a:rPr lang="en-US" sz="2800" i="0" kern="0" dirty="0" smtClean="0">
                <a:solidFill>
                  <a:srgbClr val="B40000"/>
                </a:solidFill>
                <a:latin typeface="Calibri" panose="020F0502020204030204" pitchFamily="34" charset="0"/>
              </a:rPr>
              <a:t>ood agreement with experiments</a:t>
            </a:r>
            <a:endParaRPr lang="en-US" sz="2800" b="0" i="0" kern="0" dirty="0">
              <a:solidFill>
                <a:srgbClr val="B40000"/>
              </a:solidFill>
              <a:latin typeface="Calibri" panose="020F0502020204030204" pitchFamily="34" charset="0"/>
            </a:endParaRPr>
          </a:p>
        </p:txBody>
      </p:sp>
      <p:sp>
        <p:nvSpPr>
          <p:cNvPr id="63" name="Title 2"/>
          <p:cNvSpPr txBox="1">
            <a:spLocks/>
          </p:cNvSpPr>
          <p:nvPr/>
        </p:nvSpPr>
        <p:spPr bwMode="auto">
          <a:xfrm>
            <a:off x="419330" y="831199"/>
            <a:ext cx="3481722" cy="3385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2200" i="0" kern="0" dirty="0" smtClean="0">
                <a:latin typeface="Calibri" panose="020F0502020204030204" pitchFamily="34" charset="0"/>
              </a:rPr>
              <a:t>Physical Properties of Liquids </a:t>
            </a:r>
            <a:endParaRPr lang="en-US" sz="2200" i="0" kern="0" dirty="0">
              <a:latin typeface="Calibri" panose="020F0502020204030204" pitchFamily="34" charset="0"/>
            </a:endParaRPr>
          </a:p>
        </p:txBody>
      </p:sp>
      <p:graphicFrame>
        <p:nvGraphicFramePr>
          <p:cNvPr id="64" name="Table 63" title="Liquid properties at 25C (From literature)"/>
          <p:cNvGraphicFramePr>
            <a:graphicFrameLocks noGrp="1" noChangeAspect="1"/>
          </p:cNvGraphicFramePr>
          <p:nvPr>
            <p:extLst>
              <p:ext uri="{D42A27DB-BD31-4B8C-83A1-F6EECF244321}">
                <p14:modId xmlns:p14="http://schemas.microsoft.com/office/powerpoint/2010/main" val="2567055225"/>
              </p:ext>
            </p:extLst>
          </p:nvPr>
        </p:nvGraphicFramePr>
        <p:xfrm>
          <a:off x="198458" y="1258358"/>
          <a:ext cx="3955238" cy="1495291"/>
        </p:xfrm>
        <a:graphic>
          <a:graphicData uri="http://schemas.openxmlformats.org/drawingml/2006/table">
            <a:tbl>
              <a:tblPr/>
              <a:tblGrid>
                <a:gridCol w="1156860"/>
                <a:gridCol w="804041"/>
                <a:gridCol w="756745"/>
                <a:gridCol w="733097"/>
                <a:gridCol w="504495"/>
              </a:tblGrid>
              <a:tr h="528741">
                <a:tc>
                  <a:txBody>
                    <a:bodyPr/>
                    <a:lstStyle/>
                    <a:p>
                      <a:pPr algn="ctr" fontAlgn="b"/>
                      <a:r>
                        <a:rPr lang="en-US" sz="1400" b="1" i="0" u="none" strike="noStrike" dirty="0" smtClean="0">
                          <a:solidFill>
                            <a:srgbClr val="000000"/>
                          </a:solidFill>
                          <a:effectLst/>
                          <a:latin typeface="Calibri" panose="020F0502020204030204" pitchFamily="34" charset="0"/>
                          <a:cs typeface="Times New Roman" pitchFamily="18" charset="0"/>
                        </a:rPr>
                        <a:t>Solvent</a:t>
                      </a:r>
                      <a:endParaRPr lang="en-US" sz="1400" b="1" i="0" u="none" strike="noStrike" dirty="0">
                        <a:solidFill>
                          <a:srgbClr val="000000"/>
                        </a:solidFill>
                        <a:effectLst/>
                        <a:latin typeface="Calibri" panose="020F0502020204030204" pitchFamily="34" charset="0"/>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smtClean="0">
                          <a:solidFill>
                            <a:srgbClr val="000000"/>
                          </a:solidFill>
                          <a:effectLst/>
                          <a:latin typeface="Symbol" pitchFamily="18" charset="2"/>
                          <a:cs typeface="Times New Roman" pitchFamily="18" charset="0"/>
                        </a:rPr>
                        <a:t>m</a:t>
                      </a:r>
                      <a:r>
                        <a:rPr lang="en-US" sz="1400" b="1" i="0" u="none" strike="noStrike" baseline="-25000" dirty="0" smtClean="0">
                          <a:solidFill>
                            <a:srgbClr val="000000"/>
                          </a:solidFill>
                          <a:effectLst/>
                          <a:latin typeface="Times New Roman" pitchFamily="18" charset="0"/>
                          <a:cs typeface="Times New Roman" pitchFamily="18" charset="0"/>
                        </a:rPr>
                        <a:t>l</a:t>
                      </a:r>
                      <a:endParaRPr lang="en-US" sz="1400" b="1" i="0" u="none" strike="noStrike" baseline="-25000" dirty="0">
                        <a:solidFill>
                          <a:srgbClr val="000000"/>
                        </a:solidFill>
                        <a:effectLst/>
                        <a:latin typeface="Times New Roman" pitchFamily="18" charset="0"/>
                        <a:cs typeface="Times New Roman" pitchFamily="18" charset="0"/>
                      </a:endParaRPr>
                    </a:p>
                    <a:p>
                      <a:pPr algn="ctr" fontAlgn="b"/>
                      <a:r>
                        <a:rPr lang="en-US" sz="1400" b="1" i="0" u="none" strike="noStrike" dirty="0" smtClean="0">
                          <a:solidFill>
                            <a:srgbClr val="000000"/>
                          </a:solidFill>
                          <a:effectLst/>
                          <a:latin typeface="Times New Roman" pitchFamily="18" charset="0"/>
                          <a:cs typeface="Times New Roman" pitchFamily="18" charset="0"/>
                        </a:rPr>
                        <a:t>(mPa-s</a:t>
                      </a:r>
                      <a:r>
                        <a:rPr lang="en-US" sz="1400" b="1" i="0" u="none" strike="noStrike" dirty="0">
                          <a:solidFill>
                            <a:srgbClr val="000000"/>
                          </a:solidFill>
                          <a:effectLst/>
                          <a:latin typeface="Times New Roman" pitchFamily="18" charset="0"/>
                          <a:cs typeface="Times New Roman" pitchFamily="18"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err="1" smtClean="0">
                          <a:solidFill>
                            <a:srgbClr val="000000"/>
                          </a:solidFill>
                          <a:effectLst/>
                          <a:latin typeface="Symbol" pitchFamily="18" charset="2"/>
                          <a:cs typeface="Times New Roman" pitchFamily="18" charset="0"/>
                        </a:rPr>
                        <a:t>r</a:t>
                      </a:r>
                      <a:r>
                        <a:rPr lang="en-US" sz="1400" b="1" i="0" u="none" strike="noStrike" baseline="-25000" dirty="0" err="1" smtClean="0">
                          <a:solidFill>
                            <a:srgbClr val="000000"/>
                          </a:solidFill>
                          <a:effectLst/>
                          <a:latin typeface="Times New Roman" pitchFamily="18" charset="0"/>
                          <a:cs typeface="Times New Roman" pitchFamily="18" charset="0"/>
                        </a:rPr>
                        <a:t>l</a:t>
                      </a:r>
                      <a:endParaRPr lang="en-US" sz="1400" b="1" i="0" u="none" strike="noStrike" baseline="-25000" dirty="0">
                        <a:solidFill>
                          <a:srgbClr val="000000"/>
                        </a:solidFill>
                        <a:effectLst/>
                        <a:latin typeface="Times New Roman" pitchFamily="18" charset="0"/>
                        <a:cs typeface="Times New Roman" pitchFamily="18" charset="0"/>
                      </a:endParaRPr>
                    </a:p>
                    <a:p>
                      <a:pPr algn="ctr" fontAlgn="b"/>
                      <a:r>
                        <a:rPr lang="en-US" sz="1400" b="1" i="0" u="none" strike="noStrike" dirty="0">
                          <a:solidFill>
                            <a:srgbClr val="000000"/>
                          </a:solidFill>
                          <a:effectLst/>
                          <a:latin typeface="Times New Roman" pitchFamily="18" charset="0"/>
                          <a:cs typeface="Times New Roman" pitchFamily="18" charset="0"/>
                        </a:rPr>
                        <a:t>(kg/m</a:t>
                      </a:r>
                      <a:r>
                        <a:rPr lang="en-US" sz="1400" b="1" i="0" u="none" strike="noStrike" baseline="30000" dirty="0">
                          <a:solidFill>
                            <a:srgbClr val="000000"/>
                          </a:solidFill>
                          <a:effectLst/>
                          <a:latin typeface="Times New Roman" pitchFamily="18" charset="0"/>
                          <a:cs typeface="Times New Roman" pitchFamily="18" charset="0"/>
                        </a:rPr>
                        <a:t>3</a:t>
                      </a:r>
                      <a:r>
                        <a:rPr lang="en-US" sz="1400" b="1" i="0" u="none" strike="noStrike" dirty="0">
                          <a:solidFill>
                            <a:srgbClr val="000000"/>
                          </a:solidFill>
                          <a:effectLst/>
                          <a:latin typeface="Times New Roman" pitchFamily="18" charset="0"/>
                          <a:cs typeface="Times New Roman" pitchFamily="18"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err="1" smtClean="0">
                          <a:solidFill>
                            <a:srgbClr val="000000"/>
                          </a:solidFill>
                          <a:effectLst/>
                          <a:latin typeface="Symbol" pitchFamily="18" charset="2"/>
                          <a:cs typeface="Times New Roman" pitchFamily="18" charset="0"/>
                        </a:rPr>
                        <a:t>s</a:t>
                      </a:r>
                      <a:r>
                        <a:rPr lang="en-US" sz="1400" b="1" i="0" u="none" strike="noStrike" baseline="-25000" dirty="0" err="1" smtClean="0">
                          <a:solidFill>
                            <a:srgbClr val="000000"/>
                          </a:solidFill>
                          <a:effectLst/>
                          <a:latin typeface="Times New Roman" pitchFamily="18" charset="0"/>
                          <a:cs typeface="Times New Roman" pitchFamily="18" charset="0"/>
                        </a:rPr>
                        <a:t>l</a:t>
                      </a:r>
                      <a:r>
                        <a:rPr lang="en-US" sz="1400" b="1" i="0" u="none" strike="noStrike" dirty="0" smtClean="0">
                          <a:solidFill>
                            <a:srgbClr val="000000"/>
                          </a:solidFill>
                          <a:effectLst/>
                          <a:latin typeface="Symbol" pitchFamily="18" charset="2"/>
                          <a:cs typeface="Times New Roman" pitchFamily="18" charset="0"/>
                        </a:rPr>
                        <a:t> </a:t>
                      </a:r>
                      <a:endParaRPr lang="en-US" sz="1400" b="1" i="0" u="none" strike="noStrike" dirty="0">
                        <a:solidFill>
                          <a:srgbClr val="000000"/>
                        </a:solidFill>
                        <a:effectLst/>
                        <a:latin typeface="Symbol" pitchFamily="18" charset="2"/>
                        <a:cs typeface="Times New Roman" pitchFamily="18" charset="0"/>
                      </a:endParaRPr>
                    </a:p>
                    <a:p>
                      <a:pPr algn="ctr" fontAlgn="b"/>
                      <a:r>
                        <a:rPr lang="en-US" sz="1400" b="1" i="0" u="none" strike="noStrike" dirty="0" smtClean="0">
                          <a:solidFill>
                            <a:srgbClr val="000000"/>
                          </a:solidFill>
                          <a:effectLst/>
                          <a:latin typeface="Times New Roman" pitchFamily="18" charset="0"/>
                          <a:cs typeface="Times New Roman" pitchFamily="18" charset="0"/>
                        </a:rPr>
                        <a:t>(</a:t>
                      </a:r>
                      <a:r>
                        <a:rPr lang="en-US" sz="1400" b="1" i="0" u="none" strike="noStrike" dirty="0" err="1" smtClean="0">
                          <a:solidFill>
                            <a:srgbClr val="000000"/>
                          </a:solidFill>
                          <a:effectLst/>
                          <a:latin typeface="Times New Roman" pitchFamily="18" charset="0"/>
                          <a:cs typeface="Times New Roman" pitchFamily="18" charset="0"/>
                        </a:rPr>
                        <a:t>mN</a:t>
                      </a:r>
                      <a:r>
                        <a:rPr lang="en-US" sz="1400" b="1" i="0" u="none" strike="noStrike" dirty="0" smtClean="0">
                          <a:solidFill>
                            <a:srgbClr val="000000"/>
                          </a:solidFill>
                          <a:effectLst/>
                          <a:latin typeface="Times New Roman" pitchFamily="18" charset="0"/>
                          <a:cs typeface="Times New Roman" pitchFamily="18" charset="0"/>
                        </a:rPr>
                        <a:t>/m</a:t>
                      </a:r>
                      <a:r>
                        <a:rPr lang="en-US" sz="1400" b="1" i="0" u="none" strike="noStrike" dirty="0">
                          <a:solidFill>
                            <a:srgbClr val="000000"/>
                          </a:solidFill>
                          <a:effectLst/>
                          <a:latin typeface="Times New Roman" pitchFamily="18" charset="0"/>
                          <a:cs typeface="Times New Roman" pitchFamily="18"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smtClean="0">
                          <a:solidFill>
                            <a:srgbClr val="000099"/>
                          </a:solidFill>
                          <a:effectLst/>
                          <a:latin typeface="Calibri" panose="020F0502020204030204" pitchFamily="34" charset="0"/>
                          <a:cs typeface="Times New Roman" pitchFamily="18" charset="0"/>
                          <a:sym typeface="Symbol"/>
                        </a:rPr>
                        <a:t></a:t>
                      </a:r>
                    </a:p>
                    <a:p>
                      <a:pPr algn="ctr" fontAlgn="b"/>
                      <a:r>
                        <a:rPr lang="en-US" sz="1400" b="1" i="0" u="none" strike="noStrike" dirty="0" smtClean="0">
                          <a:solidFill>
                            <a:srgbClr val="000099"/>
                          </a:solidFill>
                          <a:effectLst/>
                          <a:latin typeface="Calibri" panose="020F0502020204030204" pitchFamily="34" charset="0"/>
                          <a:cs typeface="Times New Roman" pitchFamily="18" charset="0"/>
                          <a:sym typeface="Symbol"/>
                        </a:rPr>
                        <a:t>()</a:t>
                      </a:r>
                      <a:endParaRPr lang="en-US" sz="1400" b="1" i="0" u="none" strike="noStrike" dirty="0">
                        <a:solidFill>
                          <a:srgbClr val="000099"/>
                        </a:solidFill>
                        <a:effectLst/>
                        <a:latin typeface="Calibri" panose="020F0502020204030204" pitchFamily="34" charset="0"/>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307559">
                <a:tc>
                  <a:txBody>
                    <a:bodyPr/>
                    <a:lstStyle/>
                    <a:p>
                      <a:pPr algn="l" fontAlgn="b"/>
                      <a:r>
                        <a:rPr lang="en-US" sz="1300" b="0" i="0" u="none" strike="noStrike" dirty="0">
                          <a:solidFill>
                            <a:srgbClr val="000000"/>
                          </a:solidFill>
                          <a:effectLst/>
                          <a:latin typeface="Calibri" panose="020F0502020204030204" pitchFamily="34" charset="0"/>
                          <a:cs typeface="Times New Roman" pitchFamily="18" charset="0"/>
                        </a:rPr>
                        <a:t>Water</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1</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997</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72.7</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76.6</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1795">
                <a:tc>
                  <a:txBody>
                    <a:bodyPr/>
                    <a:lstStyle/>
                    <a:p>
                      <a:pPr algn="l" fontAlgn="b"/>
                      <a:r>
                        <a:rPr lang="en-US" sz="1300" b="0" i="0" u="none" strike="noStrike" dirty="0" smtClean="0">
                          <a:solidFill>
                            <a:srgbClr val="000000"/>
                          </a:solidFill>
                          <a:effectLst/>
                          <a:latin typeface="Calibri" panose="020F0502020204030204" pitchFamily="34" charset="0"/>
                          <a:cs typeface="Times New Roman" pitchFamily="18" charset="0"/>
                        </a:rPr>
                        <a:t>Water-Glycerol</a:t>
                      </a:r>
                      <a:endParaRPr lang="en-US" sz="1400" b="1" i="0" u="none" strike="noStrike" baseline="30000" dirty="0">
                        <a:solidFill>
                          <a:srgbClr val="0000CC"/>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4.6</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1113</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70</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69</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87196">
                <a:tc>
                  <a:txBody>
                    <a:bodyPr/>
                    <a:lstStyle/>
                    <a:p>
                      <a:pPr algn="l" fontAlgn="b"/>
                      <a:r>
                        <a:rPr lang="en-US" sz="1300" b="0" i="0" u="none" strike="noStrike" dirty="0" smtClean="0">
                          <a:solidFill>
                            <a:srgbClr val="000000"/>
                          </a:solidFill>
                          <a:effectLst/>
                          <a:latin typeface="Calibri" panose="020F0502020204030204" pitchFamily="34" charset="0"/>
                          <a:cs typeface="Times New Roman" pitchFamily="18" charset="0"/>
                        </a:rPr>
                        <a:t>Silicon</a:t>
                      </a:r>
                      <a:r>
                        <a:rPr lang="en-US" sz="1300" b="0" i="0" u="none" strike="noStrike" baseline="0" dirty="0" smtClean="0">
                          <a:solidFill>
                            <a:srgbClr val="000000"/>
                          </a:solidFill>
                          <a:effectLst/>
                          <a:latin typeface="Calibri" panose="020F0502020204030204" pitchFamily="34" charset="0"/>
                          <a:cs typeface="Times New Roman" pitchFamily="18" charset="0"/>
                        </a:rPr>
                        <a:t> Oil </a:t>
                      </a:r>
                      <a:endParaRPr lang="en-US" sz="1400" b="1" i="0" u="none" strike="noStrike" baseline="30000" dirty="0">
                        <a:solidFill>
                          <a:srgbClr val="0000CC"/>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4.6</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915</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18.5</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sym typeface="Symbol"/>
                        </a:rPr>
                        <a:t>7</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2" name="Group 1"/>
          <p:cNvGrpSpPr/>
          <p:nvPr/>
        </p:nvGrpSpPr>
        <p:grpSpPr>
          <a:xfrm>
            <a:off x="4808023" y="615800"/>
            <a:ext cx="4114800" cy="2330432"/>
            <a:chOff x="4808023" y="615800"/>
            <a:chExt cx="4114800" cy="2330432"/>
          </a:xfrm>
        </p:grpSpPr>
        <p:grpSp>
          <p:nvGrpSpPr>
            <p:cNvPr id="19" name="Group 18"/>
            <p:cNvGrpSpPr>
              <a:grpSpLocks noChangeAspect="1"/>
            </p:cNvGrpSpPr>
            <p:nvPr/>
          </p:nvGrpSpPr>
          <p:grpSpPr>
            <a:xfrm>
              <a:off x="4808023" y="615800"/>
              <a:ext cx="4114800" cy="2330432"/>
              <a:chOff x="150401" y="792805"/>
              <a:chExt cx="4343400" cy="2459901"/>
            </a:xfrm>
          </p:grpSpPr>
          <p:grpSp>
            <p:nvGrpSpPr>
              <p:cNvPr id="14" name="Group 13"/>
              <p:cNvGrpSpPr>
                <a:grpSpLocks noChangeAspect="1"/>
              </p:cNvGrpSpPr>
              <p:nvPr/>
            </p:nvGrpSpPr>
            <p:grpSpPr>
              <a:xfrm>
                <a:off x="150401" y="792805"/>
                <a:ext cx="4343400" cy="2459901"/>
                <a:chOff x="3585185" y="3719915"/>
                <a:chExt cx="4503083" cy="2550338"/>
              </a:xfrm>
            </p:grpSpPr>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392" t="39014" r="54723" b="17120"/>
                <a:stretch/>
              </p:blipFill>
              <p:spPr bwMode="auto">
                <a:xfrm>
                  <a:off x="3585185" y="3755653"/>
                  <a:ext cx="37368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2"/>
                <p:cNvSpPr txBox="1">
                  <a:spLocks/>
                </p:cNvSpPr>
                <p:nvPr/>
              </p:nvSpPr>
              <p:spPr bwMode="auto">
                <a:xfrm>
                  <a:off x="3942764" y="5899306"/>
                  <a:ext cx="520976"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chemeClr val="bg1"/>
                      </a:solidFill>
                      <a:latin typeface="Calibri" panose="020F0502020204030204" pitchFamily="34" charset="0"/>
                    </a:rPr>
                    <a:t>S&amp;W</a:t>
                  </a:r>
                  <a:endParaRPr lang="en-US" sz="2000" b="0" i="0" kern="0" dirty="0">
                    <a:solidFill>
                      <a:schemeClr val="bg1"/>
                    </a:solidFill>
                    <a:latin typeface="Calibri" panose="020F0502020204030204" pitchFamily="34" charset="0"/>
                  </a:endParaRPr>
                </a:p>
              </p:txBody>
            </p:sp>
            <p:grpSp>
              <p:nvGrpSpPr>
                <p:cNvPr id="34" name="Group 33"/>
                <p:cNvGrpSpPr/>
                <p:nvPr/>
              </p:nvGrpSpPr>
              <p:grpSpPr>
                <a:xfrm>
                  <a:off x="5234150" y="3752018"/>
                  <a:ext cx="2093976" cy="2494583"/>
                  <a:chOff x="5234150" y="3625890"/>
                  <a:chExt cx="2093976" cy="2494583"/>
                </a:xfrm>
              </p:grpSpPr>
              <p:sp>
                <p:nvSpPr>
                  <p:cNvPr id="32" name="TextBox 31"/>
                  <p:cNvSpPr txBox="1"/>
                  <p:nvPr/>
                </p:nvSpPr>
                <p:spPr bwMode="auto">
                  <a:xfrm>
                    <a:off x="5234150" y="5037081"/>
                    <a:ext cx="2093976" cy="1083392"/>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ts val="0"/>
                      </a:spcBef>
                    </a:pPr>
                    <a:endParaRPr lang="en-US" sz="1100" b="1" i="0" kern="0" dirty="0" smtClean="0">
                      <a:solidFill>
                        <a:schemeClr val="tx1"/>
                      </a:solidFill>
                      <a:latin typeface="Calibri" panose="020F0502020204030204" pitchFamily="34" charset="0"/>
                      <a:cs typeface="+mn-cs"/>
                    </a:endParaRPr>
                  </a:p>
                </p:txBody>
              </p:sp>
              <p:sp>
                <p:nvSpPr>
                  <p:cNvPr id="33" name="TextBox 32"/>
                  <p:cNvSpPr txBox="1"/>
                  <p:nvPr/>
                </p:nvSpPr>
                <p:spPr bwMode="auto">
                  <a:xfrm>
                    <a:off x="6393017" y="3625890"/>
                    <a:ext cx="932688" cy="1411192"/>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ts val="0"/>
                      </a:spcBef>
                    </a:pPr>
                    <a:endParaRPr lang="en-US" sz="1100" b="1" i="0" kern="0" dirty="0" smtClean="0">
                      <a:solidFill>
                        <a:schemeClr val="tx1"/>
                      </a:solidFill>
                      <a:latin typeface="Calibri" panose="020F0502020204030204" pitchFamily="34" charset="0"/>
                      <a:cs typeface="+mn-cs"/>
                    </a:endParaRPr>
                  </a:p>
                </p:txBody>
              </p:sp>
            </p:grpSp>
            <p:sp>
              <p:nvSpPr>
                <p:cNvPr id="35" name="Title 2"/>
                <p:cNvSpPr txBox="1">
                  <a:spLocks/>
                </p:cNvSpPr>
                <p:nvPr/>
              </p:nvSpPr>
              <p:spPr bwMode="auto">
                <a:xfrm>
                  <a:off x="5234150" y="5178418"/>
                  <a:ext cx="1279690"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err="1" smtClean="0">
                      <a:solidFill>
                        <a:schemeClr val="tx1"/>
                      </a:solidFill>
                      <a:latin typeface="Calibri" panose="020F0502020204030204" pitchFamily="34" charset="0"/>
                    </a:rPr>
                    <a:t>Exp</a:t>
                  </a:r>
                  <a:endParaRPr lang="en-US" sz="2000" b="0" i="0" kern="0" dirty="0">
                    <a:solidFill>
                      <a:schemeClr val="tx1"/>
                    </a:solidFill>
                    <a:latin typeface="Calibri" panose="020F0502020204030204" pitchFamily="34" charset="0"/>
                  </a:endParaRPr>
                </a:p>
              </p:txBody>
            </p:sp>
            <p:sp>
              <p:nvSpPr>
                <p:cNvPr id="17" name="Title 2"/>
                <p:cNvSpPr txBox="1">
                  <a:spLocks/>
                </p:cNvSpPr>
                <p:nvPr/>
              </p:nvSpPr>
              <p:spPr bwMode="auto">
                <a:xfrm>
                  <a:off x="6894513" y="5704906"/>
                  <a:ext cx="41197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rgbClr val="FFFF00"/>
                      </a:solidFill>
                      <a:latin typeface="Calibri" panose="020F0502020204030204" pitchFamily="34" charset="0"/>
                    </a:rPr>
                    <a:t>CFD</a:t>
                  </a:r>
                  <a:endParaRPr lang="en-US" sz="2000" b="0" i="0" kern="0" dirty="0">
                    <a:solidFill>
                      <a:srgbClr val="FFFF00"/>
                    </a:solidFill>
                    <a:latin typeface="Calibri" panose="020F0502020204030204" pitchFamily="34" charset="0"/>
                  </a:endParaRPr>
                </a:p>
              </p:txBody>
            </p:sp>
            <p:grpSp>
              <p:nvGrpSpPr>
                <p:cNvPr id="11" name="Group 10"/>
                <p:cNvGrpSpPr/>
                <p:nvPr/>
              </p:nvGrpSpPr>
              <p:grpSpPr>
                <a:xfrm>
                  <a:off x="6393017" y="3719915"/>
                  <a:ext cx="1695251" cy="2487168"/>
                  <a:chOff x="6393017" y="3719915"/>
                  <a:chExt cx="1695251" cy="2487168"/>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27" t="15899" r="32589" b="42468"/>
                  <a:stretch/>
                </p:blipFill>
                <p:spPr bwMode="auto">
                  <a:xfrm>
                    <a:off x="6464071" y="3719915"/>
                    <a:ext cx="1624197" cy="2487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Arrow Connector 35"/>
                  <p:cNvCxnSpPr/>
                  <p:nvPr/>
                </p:nvCxnSpPr>
                <p:spPr bwMode="auto">
                  <a:xfrm>
                    <a:off x="6393017" y="4524384"/>
                    <a:ext cx="569734" cy="184424"/>
                  </a:xfrm>
                  <a:prstGeom prst="straightConnector1">
                    <a:avLst/>
                  </a:prstGeom>
                  <a:noFill/>
                  <a:ln w="25400" cap="flat" cmpd="sng" algn="ctr">
                    <a:solidFill>
                      <a:schemeClr val="tx1"/>
                    </a:solidFill>
                    <a:prstDash val="solid"/>
                    <a:round/>
                    <a:headEnd type="none"/>
                    <a:tailEnd type="arrow" w="med" len="lg"/>
                  </a:ln>
                  <a:effectLst/>
                </p:spPr>
              </p:cxnSp>
            </p:grpSp>
          </p:grpSp>
          <p:sp>
            <p:nvSpPr>
              <p:cNvPr id="7" name="Title 2"/>
              <p:cNvSpPr txBox="1">
                <a:spLocks/>
              </p:cNvSpPr>
              <p:nvPr/>
            </p:nvSpPr>
            <p:spPr bwMode="auto">
              <a:xfrm>
                <a:off x="1658654" y="2634801"/>
                <a:ext cx="1268546" cy="58477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Water</a:t>
                </a:r>
              </a:p>
              <a:p>
                <a:r>
                  <a:rPr lang="en-US" sz="1600" b="0" i="0" kern="0" dirty="0" smtClean="0">
                    <a:solidFill>
                      <a:schemeClr val="tx1"/>
                    </a:solidFill>
                    <a:latin typeface="Calibri" panose="020F0502020204030204" pitchFamily="34" charset="0"/>
                  </a:rPr>
                  <a:t>(386 </a:t>
                </a:r>
                <a:r>
                  <a:rPr lang="en-US" sz="1600" b="0" i="0" kern="0" dirty="0" err="1" smtClean="0">
                    <a:solidFill>
                      <a:schemeClr val="tx1"/>
                    </a:solidFill>
                    <a:latin typeface="Calibri" panose="020F0502020204030204" pitchFamily="34" charset="0"/>
                  </a:rPr>
                  <a:t>mlpm</a:t>
                </a:r>
                <a:r>
                  <a:rPr lang="en-US" sz="1600" b="0" i="0" kern="0" dirty="0" smtClean="0">
                    <a:solidFill>
                      <a:schemeClr val="tx1"/>
                    </a:solidFill>
                    <a:latin typeface="Calibri" panose="020F0502020204030204" pitchFamily="34" charset="0"/>
                  </a:rPr>
                  <a:t>)</a:t>
                </a:r>
                <a:endParaRPr lang="en-US" sz="1600" b="0" i="0" kern="0" dirty="0">
                  <a:solidFill>
                    <a:schemeClr val="tx1"/>
                  </a:solidFill>
                  <a:latin typeface="Calibri" panose="020F0502020204030204" pitchFamily="34" charset="0"/>
                </a:endParaRPr>
              </a:p>
            </p:txBody>
          </p:sp>
        </p:grpSp>
        <p:sp>
          <p:nvSpPr>
            <p:cNvPr id="66" name="Title 2"/>
            <p:cNvSpPr txBox="1">
              <a:spLocks/>
            </p:cNvSpPr>
            <p:nvPr/>
          </p:nvSpPr>
          <p:spPr bwMode="auto">
            <a:xfrm>
              <a:off x="7827474" y="2453382"/>
              <a:ext cx="80150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rgbClr val="FFFF00"/>
                  </a:solidFill>
                  <a:latin typeface="Calibri" panose="020F0502020204030204" pitchFamily="34" charset="0"/>
                </a:rPr>
                <a:t>Present</a:t>
              </a:r>
              <a:endParaRPr lang="en-US" sz="2000" b="0" i="0" kern="0" dirty="0">
                <a:solidFill>
                  <a:srgbClr val="FFFF00"/>
                </a:solidFill>
                <a:latin typeface="Calibri" panose="020F0502020204030204" pitchFamily="34" charset="0"/>
              </a:endParaRPr>
            </a:p>
          </p:txBody>
        </p:sp>
      </p:grpSp>
      <p:grpSp>
        <p:nvGrpSpPr>
          <p:cNvPr id="4" name="Group 3"/>
          <p:cNvGrpSpPr/>
          <p:nvPr/>
        </p:nvGrpSpPr>
        <p:grpSpPr>
          <a:xfrm>
            <a:off x="4842077" y="3651048"/>
            <a:ext cx="4114800" cy="2512932"/>
            <a:chOff x="4842077" y="3651048"/>
            <a:chExt cx="4114800" cy="2512932"/>
          </a:xfrm>
        </p:grpSpPr>
        <p:grpSp>
          <p:nvGrpSpPr>
            <p:cNvPr id="20" name="Group 19"/>
            <p:cNvGrpSpPr>
              <a:grpSpLocks noChangeAspect="1"/>
            </p:cNvGrpSpPr>
            <p:nvPr/>
          </p:nvGrpSpPr>
          <p:grpSpPr>
            <a:xfrm>
              <a:off x="4842077" y="3651048"/>
              <a:ext cx="4114800" cy="2512932"/>
              <a:chOff x="4805786" y="847419"/>
              <a:chExt cx="4264856" cy="2604574"/>
            </a:xfrm>
          </p:grpSpPr>
          <p:grpSp>
            <p:nvGrpSpPr>
              <p:cNvPr id="37" name="Group 36"/>
              <p:cNvGrpSpPr>
                <a:grpSpLocks noChangeAspect="1"/>
              </p:cNvGrpSpPr>
              <p:nvPr/>
            </p:nvGrpSpPr>
            <p:grpSpPr>
              <a:xfrm>
                <a:off x="4805786" y="847419"/>
                <a:ext cx="4264856" cy="2331719"/>
                <a:chOff x="1523611" y="757541"/>
                <a:chExt cx="4264856" cy="2331719"/>
              </a:xfrm>
            </p:grpSpPr>
            <p:grpSp>
              <p:nvGrpSpPr>
                <p:cNvPr id="38" name="Group 37"/>
                <p:cNvGrpSpPr/>
                <p:nvPr/>
              </p:nvGrpSpPr>
              <p:grpSpPr>
                <a:xfrm>
                  <a:off x="1523611" y="757541"/>
                  <a:ext cx="4264856" cy="2331719"/>
                  <a:chOff x="1523611" y="757541"/>
                  <a:chExt cx="4264856" cy="2331719"/>
                </a:xfrm>
              </p:grpSpPr>
              <p:pic>
                <p:nvPicPr>
                  <p:cNvPr id="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464" t="45224" r="11768" b="37147"/>
                  <a:stretch/>
                </p:blipFill>
                <p:spPr bwMode="auto">
                  <a:xfrm>
                    <a:off x="1523611" y="757541"/>
                    <a:ext cx="3388460" cy="233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oup 42"/>
                  <p:cNvGrpSpPr>
                    <a:grpSpLocks noChangeAspect="1"/>
                  </p:cNvGrpSpPr>
                  <p:nvPr/>
                </p:nvGrpSpPr>
                <p:grpSpPr>
                  <a:xfrm>
                    <a:off x="3060530" y="780940"/>
                    <a:ext cx="1874520" cy="2304090"/>
                    <a:chOff x="5225344" y="3599472"/>
                    <a:chExt cx="2093976" cy="2573838"/>
                  </a:xfrm>
                </p:grpSpPr>
                <p:sp>
                  <p:nvSpPr>
                    <p:cNvPr id="45" name="TextBox 44"/>
                    <p:cNvSpPr txBox="1"/>
                    <p:nvPr/>
                  </p:nvSpPr>
                  <p:spPr bwMode="auto">
                    <a:xfrm>
                      <a:off x="5225344" y="5089916"/>
                      <a:ext cx="2093976" cy="1083394"/>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ts val="0"/>
                        </a:spcBef>
                      </a:pPr>
                      <a:endParaRPr lang="en-US" sz="1100" b="1" i="0" kern="0" dirty="0" smtClean="0">
                        <a:solidFill>
                          <a:schemeClr val="tx1"/>
                        </a:solidFill>
                        <a:latin typeface="Calibri" panose="020F0502020204030204" pitchFamily="34" charset="0"/>
                        <a:cs typeface="+mn-cs"/>
                      </a:endParaRPr>
                    </a:p>
                  </p:txBody>
                </p:sp>
                <p:sp>
                  <p:nvSpPr>
                    <p:cNvPr id="46" name="TextBox 45"/>
                    <p:cNvSpPr txBox="1"/>
                    <p:nvPr/>
                  </p:nvSpPr>
                  <p:spPr bwMode="auto">
                    <a:xfrm>
                      <a:off x="6445853" y="3599472"/>
                      <a:ext cx="868234" cy="1481105"/>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ts val="0"/>
                        </a:spcBef>
                      </a:pPr>
                      <a:endParaRPr lang="en-US" sz="1100" b="1" i="0" kern="0" dirty="0" smtClean="0">
                        <a:solidFill>
                          <a:schemeClr val="tx1"/>
                        </a:solidFill>
                        <a:latin typeface="Calibri" panose="020F0502020204030204" pitchFamily="34" charset="0"/>
                        <a:cs typeface="+mn-cs"/>
                      </a:endParaRPr>
                    </a:p>
                  </p:txBody>
                </p:sp>
              </p:grpSp>
              <p:pic>
                <p:nvPicPr>
                  <p:cNvPr id="4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032" t="42063" r="31767" b="17842"/>
                  <a:stretch/>
                </p:blipFill>
                <p:spPr bwMode="auto">
                  <a:xfrm rot="10800000">
                    <a:off x="4189573" y="757548"/>
                    <a:ext cx="1598894" cy="2291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Title 2"/>
                <p:cNvSpPr txBox="1">
                  <a:spLocks/>
                </p:cNvSpPr>
                <p:nvPr/>
              </p:nvSpPr>
              <p:spPr bwMode="auto">
                <a:xfrm>
                  <a:off x="1835596" y="2558624"/>
                  <a:ext cx="520976"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chemeClr val="bg1"/>
                      </a:solidFill>
                      <a:latin typeface="Calibri" panose="020F0502020204030204" pitchFamily="34" charset="0"/>
                    </a:rPr>
                    <a:t>S&amp;W</a:t>
                  </a:r>
                  <a:endParaRPr lang="en-US" sz="2000" b="0" i="0" kern="0" dirty="0">
                    <a:solidFill>
                      <a:schemeClr val="bg1"/>
                    </a:solidFill>
                    <a:latin typeface="Calibri" panose="020F0502020204030204" pitchFamily="34" charset="0"/>
                  </a:endParaRPr>
                </a:p>
              </p:txBody>
            </p:sp>
            <p:cxnSp>
              <p:nvCxnSpPr>
                <p:cNvPr id="40" name="Straight Arrow Connector 39"/>
                <p:cNvCxnSpPr/>
                <p:nvPr/>
              </p:nvCxnSpPr>
              <p:spPr bwMode="auto">
                <a:xfrm>
                  <a:off x="4153125" y="1282590"/>
                  <a:ext cx="388620" cy="182548"/>
                </a:xfrm>
                <a:prstGeom prst="straightConnector1">
                  <a:avLst/>
                </a:prstGeom>
                <a:noFill/>
                <a:ln w="25400" cap="flat" cmpd="sng" algn="ctr">
                  <a:solidFill>
                    <a:schemeClr val="tx1"/>
                  </a:solidFill>
                  <a:prstDash val="solid"/>
                  <a:round/>
                  <a:headEnd type="none"/>
                  <a:tailEnd type="arrow" w="med" len="lg"/>
                </a:ln>
                <a:effectLst/>
              </p:spPr>
            </p:cxnSp>
            <p:sp>
              <p:nvSpPr>
                <p:cNvPr id="41" name="Title 2"/>
                <p:cNvSpPr txBox="1">
                  <a:spLocks/>
                </p:cNvSpPr>
                <p:nvPr/>
              </p:nvSpPr>
              <p:spPr bwMode="auto">
                <a:xfrm>
                  <a:off x="3090386" y="2208311"/>
                  <a:ext cx="907404"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err="1" smtClean="0">
                      <a:solidFill>
                        <a:schemeClr val="tx1"/>
                      </a:solidFill>
                      <a:latin typeface="Calibri" panose="020F0502020204030204" pitchFamily="34" charset="0"/>
                    </a:rPr>
                    <a:t>Exp</a:t>
                  </a:r>
                  <a:endParaRPr lang="en-US" sz="2000" b="0" i="0" kern="0" dirty="0">
                    <a:solidFill>
                      <a:schemeClr val="tx1"/>
                    </a:solidFill>
                    <a:latin typeface="Calibri" panose="020F0502020204030204" pitchFamily="34" charset="0"/>
                  </a:endParaRPr>
                </a:p>
              </p:txBody>
            </p:sp>
          </p:grpSp>
          <p:sp>
            <p:nvSpPr>
              <p:cNvPr id="60" name="Title 2"/>
              <p:cNvSpPr txBox="1">
                <a:spLocks/>
              </p:cNvSpPr>
              <p:nvPr/>
            </p:nvSpPr>
            <p:spPr bwMode="auto">
              <a:xfrm>
                <a:off x="5690622" y="3132992"/>
                <a:ext cx="2772977" cy="31900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latin typeface="Calibri" panose="020F0502020204030204" pitchFamily="34" charset="0"/>
                  </a:rPr>
                  <a:t>Glycerol/Water</a:t>
                </a:r>
                <a:r>
                  <a:rPr lang="en-US" sz="2000" i="0" kern="0" dirty="0" smtClean="0">
                    <a:latin typeface="Calibri" panose="020F0502020204030204" pitchFamily="34" charset="0"/>
                  </a:rPr>
                  <a:t> </a:t>
                </a:r>
                <a:r>
                  <a:rPr lang="en-US" sz="1600" b="0" i="0" kern="0" dirty="0">
                    <a:solidFill>
                      <a:schemeClr val="tx1"/>
                    </a:solidFill>
                    <a:latin typeface="Calibri" panose="020F0502020204030204" pitchFamily="34" charset="0"/>
                  </a:rPr>
                  <a:t>(387 </a:t>
                </a:r>
                <a:r>
                  <a:rPr lang="en-US" sz="1600" b="0" i="0" kern="0" dirty="0" err="1" smtClean="0">
                    <a:solidFill>
                      <a:schemeClr val="tx1"/>
                    </a:solidFill>
                    <a:latin typeface="Calibri" panose="020F0502020204030204" pitchFamily="34" charset="0"/>
                  </a:rPr>
                  <a:t>mlpm</a:t>
                </a:r>
                <a:r>
                  <a:rPr lang="en-US" sz="1600" b="0" i="0" kern="0" dirty="0" smtClean="0">
                    <a:solidFill>
                      <a:schemeClr val="tx1"/>
                    </a:solidFill>
                    <a:latin typeface="Calibri" panose="020F0502020204030204" pitchFamily="34" charset="0"/>
                  </a:rPr>
                  <a:t>)</a:t>
                </a:r>
                <a:endParaRPr lang="en-US" sz="1600" b="0" i="0" kern="0" dirty="0">
                  <a:solidFill>
                    <a:schemeClr val="tx1"/>
                  </a:solidFill>
                  <a:latin typeface="Calibri" panose="020F0502020204030204" pitchFamily="34" charset="0"/>
                </a:endParaRPr>
              </a:p>
            </p:txBody>
          </p:sp>
        </p:grpSp>
        <p:sp>
          <p:nvSpPr>
            <p:cNvPr id="68" name="Title 2"/>
            <p:cNvSpPr txBox="1">
              <a:spLocks/>
            </p:cNvSpPr>
            <p:nvPr/>
          </p:nvSpPr>
          <p:spPr bwMode="auto">
            <a:xfrm>
              <a:off x="7704079" y="5469871"/>
              <a:ext cx="80150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rgbClr val="FFFF00"/>
                  </a:solidFill>
                  <a:latin typeface="Calibri" panose="020F0502020204030204" pitchFamily="34" charset="0"/>
                </a:rPr>
                <a:t>Present</a:t>
              </a:r>
              <a:endParaRPr lang="en-US" sz="2000" b="0" i="0" kern="0" dirty="0">
                <a:solidFill>
                  <a:srgbClr val="FFFF00"/>
                </a:solidFill>
                <a:latin typeface="Calibri" panose="020F0502020204030204" pitchFamily="34" charset="0"/>
              </a:endParaRPr>
            </a:p>
          </p:txBody>
        </p:sp>
      </p:grpSp>
      <p:grpSp>
        <p:nvGrpSpPr>
          <p:cNvPr id="8" name="Group 7"/>
          <p:cNvGrpSpPr/>
          <p:nvPr/>
        </p:nvGrpSpPr>
        <p:grpSpPr>
          <a:xfrm>
            <a:off x="-1326" y="3611633"/>
            <a:ext cx="4114800" cy="2570673"/>
            <a:chOff x="-1326" y="3611633"/>
            <a:chExt cx="4114800" cy="2570673"/>
          </a:xfrm>
        </p:grpSpPr>
        <p:grpSp>
          <p:nvGrpSpPr>
            <p:cNvPr id="21" name="Group 20"/>
            <p:cNvGrpSpPr/>
            <p:nvPr/>
          </p:nvGrpSpPr>
          <p:grpSpPr>
            <a:xfrm>
              <a:off x="-1326" y="3611633"/>
              <a:ext cx="4114800" cy="2570673"/>
              <a:chOff x="1283085" y="3564496"/>
              <a:chExt cx="4114800" cy="2570673"/>
            </a:xfrm>
          </p:grpSpPr>
          <p:grpSp>
            <p:nvGrpSpPr>
              <p:cNvPr id="47" name="Group 46"/>
              <p:cNvGrpSpPr>
                <a:grpSpLocks noChangeAspect="1"/>
              </p:cNvGrpSpPr>
              <p:nvPr/>
            </p:nvGrpSpPr>
            <p:grpSpPr>
              <a:xfrm>
                <a:off x="1283085" y="3564496"/>
                <a:ext cx="4114800" cy="2318077"/>
                <a:chOff x="4050994" y="3313721"/>
                <a:chExt cx="4164231" cy="2345924"/>
              </a:xfrm>
            </p:grpSpPr>
            <p:pic>
              <p:nvPicPr>
                <p:cNvPr id="48"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3663" t="71513" r="11196" b="10616"/>
                <a:stretch/>
              </p:blipFill>
              <p:spPr bwMode="auto">
                <a:xfrm>
                  <a:off x="4050994" y="3326853"/>
                  <a:ext cx="3474946" cy="23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Freeform 48"/>
                <p:cNvSpPr/>
                <p:nvPr/>
              </p:nvSpPr>
              <p:spPr bwMode="auto">
                <a:xfrm>
                  <a:off x="6007004" y="3394658"/>
                  <a:ext cx="193846" cy="1237836"/>
                </a:xfrm>
                <a:custGeom>
                  <a:avLst/>
                  <a:gdLst>
                    <a:gd name="connsiteX0" fmla="*/ 72911 w 263987"/>
                    <a:gd name="connsiteY0" fmla="*/ 0 h 1818932"/>
                    <a:gd name="connsiteX1" fmla="*/ 69622 w 263987"/>
                    <a:gd name="connsiteY1" fmla="*/ 23024 h 1818932"/>
                    <a:gd name="connsiteX2" fmla="*/ 66332 w 263987"/>
                    <a:gd name="connsiteY2" fmla="*/ 32892 h 1818932"/>
                    <a:gd name="connsiteX3" fmla="*/ 63043 w 263987"/>
                    <a:gd name="connsiteY3" fmla="*/ 55916 h 1818932"/>
                    <a:gd name="connsiteX4" fmla="*/ 59754 w 263987"/>
                    <a:gd name="connsiteY4" fmla="*/ 75651 h 1818932"/>
                    <a:gd name="connsiteX5" fmla="*/ 53176 w 263987"/>
                    <a:gd name="connsiteY5" fmla="*/ 121700 h 1818932"/>
                    <a:gd name="connsiteX6" fmla="*/ 49886 w 263987"/>
                    <a:gd name="connsiteY6" fmla="*/ 154592 h 1818932"/>
                    <a:gd name="connsiteX7" fmla="*/ 46597 w 263987"/>
                    <a:gd name="connsiteY7" fmla="*/ 164460 h 1818932"/>
                    <a:gd name="connsiteX8" fmla="*/ 36729 w 263987"/>
                    <a:gd name="connsiteY8" fmla="*/ 230244 h 1818932"/>
                    <a:gd name="connsiteX9" fmla="*/ 33440 w 263987"/>
                    <a:gd name="connsiteY9" fmla="*/ 394705 h 1818932"/>
                    <a:gd name="connsiteX10" fmla="*/ 30151 w 263987"/>
                    <a:gd name="connsiteY10" fmla="*/ 411151 h 1818932"/>
                    <a:gd name="connsiteX11" fmla="*/ 26862 w 263987"/>
                    <a:gd name="connsiteY11" fmla="*/ 529562 h 1818932"/>
                    <a:gd name="connsiteX12" fmla="*/ 13705 w 263987"/>
                    <a:gd name="connsiteY12" fmla="*/ 549297 h 1818932"/>
                    <a:gd name="connsiteX13" fmla="*/ 7127 w 263987"/>
                    <a:gd name="connsiteY13" fmla="*/ 559165 h 1818932"/>
                    <a:gd name="connsiteX14" fmla="*/ 548 w 263987"/>
                    <a:gd name="connsiteY14" fmla="*/ 624949 h 1818932"/>
                    <a:gd name="connsiteX15" fmla="*/ 7127 w 263987"/>
                    <a:gd name="connsiteY15" fmla="*/ 766385 h 1818932"/>
                    <a:gd name="connsiteX16" fmla="*/ 10416 w 263987"/>
                    <a:gd name="connsiteY16" fmla="*/ 776253 h 1818932"/>
                    <a:gd name="connsiteX17" fmla="*/ 16994 w 263987"/>
                    <a:gd name="connsiteY17" fmla="*/ 835459 h 1818932"/>
                    <a:gd name="connsiteX18" fmla="*/ 20283 w 263987"/>
                    <a:gd name="connsiteY18" fmla="*/ 845326 h 1818932"/>
                    <a:gd name="connsiteX19" fmla="*/ 23573 w 263987"/>
                    <a:gd name="connsiteY19" fmla="*/ 904532 h 1818932"/>
                    <a:gd name="connsiteX20" fmla="*/ 26862 w 263987"/>
                    <a:gd name="connsiteY20" fmla="*/ 920978 h 1818932"/>
                    <a:gd name="connsiteX21" fmla="*/ 30151 w 263987"/>
                    <a:gd name="connsiteY21" fmla="*/ 1026233 h 1818932"/>
                    <a:gd name="connsiteX22" fmla="*/ 33440 w 263987"/>
                    <a:gd name="connsiteY22" fmla="*/ 1049257 h 1818932"/>
                    <a:gd name="connsiteX23" fmla="*/ 49886 w 263987"/>
                    <a:gd name="connsiteY23" fmla="*/ 1095306 h 1818932"/>
                    <a:gd name="connsiteX24" fmla="*/ 53176 w 263987"/>
                    <a:gd name="connsiteY24" fmla="*/ 1108463 h 1818932"/>
                    <a:gd name="connsiteX25" fmla="*/ 56465 w 263987"/>
                    <a:gd name="connsiteY25" fmla="*/ 1118331 h 1818932"/>
                    <a:gd name="connsiteX26" fmla="*/ 59754 w 263987"/>
                    <a:gd name="connsiteY26" fmla="*/ 1131487 h 1818932"/>
                    <a:gd name="connsiteX27" fmla="*/ 66332 w 263987"/>
                    <a:gd name="connsiteY27" fmla="*/ 1141355 h 1818932"/>
                    <a:gd name="connsiteX28" fmla="*/ 72911 w 263987"/>
                    <a:gd name="connsiteY28" fmla="*/ 1167669 h 1818932"/>
                    <a:gd name="connsiteX29" fmla="*/ 76200 w 263987"/>
                    <a:gd name="connsiteY29" fmla="*/ 1180826 h 1818932"/>
                    <a:gd name="connsiteX30" fmla="*/ 82778 w 263987"/>
                    <a:gd name="connsiteY30" fmla="*/ 1200561 h 1818932"/>
                    <a:gd name="connsiteX31" fmla="*/ 86068 w 263987"/>
                    <a:gd name="connsiteY31" fmla="*/ 1217007 h 1818932"/>
                    <a:gd name="connsiteX32" fmla="*/ 92646 w 263987"/>
                    <a:gd name="connsiteY32" fmla="*/ 1253188 h 1818932"/>
                    <a:gd name="connsiteX33" fmla="*/ 99224 w 263987"/>
                    <a:gd name="connsiteY33" fmla="*/ 1332129 h 1818932"/>
                    <a:gd name="connsiteX34" fmla="*/ 105803 w 263987"/>
                    <a:gd name="connsiteY34" fmla="*/ 1355154 h 1818932"/>
                    <a:gd name="connsiteX35" fmla="*/ 109092 w 263987"/>
                    <a:gd name="connsiteY35" fmla="*/ 1368310 h 1818932"/>
                    <a:gd name="connsiteX36" fmla="*/ 122249 w 263987"/>
                    <a:gd name="connsiteY36" fmla="*/ 1411070 h 1818932"/>
                    <a:gd name="connsiteX37" fmla="*/ 132117 w 263987"/>
                    <a:gd name="connsiteY37" fmla="*/ 1443962 h 1818932"/>
                    <a:gd name="connsiteX38" fmla="*/ 138695 w 263987"/>
                    <a:gd name="connsiteY38" fmla="*/ 1450541 h 1818932"/>
                    <a:gd name="connsiteX39" fmla="*/ 148563 w 263987"/>
                    <a:gd name="connsiteY39" fmla="*/ 1480144 h 1818932"/>
                    <a:gd name="connsiteX40" fmla="*/ 151852 w 263987"/>
                    <a:gd name="connsiteY40" fmla="*/ 1490011 h 1818932"/>
                    <a:gd name="connsiteX41" fmla="*/ 165009 w 263987"/>
                    <a:gd name="connsiteY41" fmla="*/ 1506457 h 1818932"/>
                    <a:gd name="connsiteX42" fmla="*/ 168298 w 263987"/>
                    <a:gd name="connsiteY42" fmla="*/ 1516325 h 1818932"/>
                    <a:gd name="connsiteX43" fmla="*/ 181455 w 263987"/>
                    <a:gd name="connsiteY43" fmla="*/ 1539349 h 1818932"/>
                    <a:gd name="connsiteX44" fmla="*/ 188033 w 263987"/>
                    <a:gd name="connsiteY44" fmla="*/ 1559085 h 1818932"/>
                    <a:gd name="connsiteX45" fmla="*/ 191322 w 263987"/>
                    <a:gd name="connsiteY45" fmla="*/ 1568952 h 1818932"/>
                    <a:gd name="connsiteX46" fmla="*/ 197901 w 263987"/>
                    <a:gd name="connsiteY46" fmla="*/ 1575531 h 1818932"/>
                    <a:gd name="connsiteX47" fmla="*/ 201190 w 263987"/>
                    <a:gd name="connsiteY47" fmla="*/ 1591977 h 1818932"/>
                    <a:gd name="connsiteX48" fmla="*/ 207768 w 263987"/>
                    <a:gd name="connsiteY48" fmla="*/ 1611712 h 1818932"/>
                    <a:gd name="connsiteX49" fmla="*/ 214347 w 263987"/>
                    <a:gd name="connsiteY49" fmla="*/ 1647893 h 1818932"/>
                    <a:gd name="connsiteX50" fmla="*/ 220925 w 263987"/>
                    <a:gd name="connsiteY50" fmla="*/ 1654472 h 1818932"/>
                    <a:gd name="connsiteX51" fmla="*/ 224214 w 263987"/>
                    <a:gd name="connsiteY51" fmla="*/ 1667628 h 1818932"/>
                    <a:gd name="connsiteX52" fmla="*/ 234082 w 263987"/>
                    <a:gd name="connsiteY52" fmla="*/ 1697231 h 1818932"/>
                    <a:gd name="connsiteX53" fmla="*/ 237371 w 263987"/>
                    <a:gd name="connsiteY53" fmla="*/ 1707099 h 1818932"/>
                    <a:gd name="connsiteX54" fmla="*/ 240660 w 263987"/>
                    <a:gd name="connsiteY54" fmla="*/ 1716967 h 1818932"/>
                    <a:gd name="connsiteX55" fmla="*/ 250528 w 263987"/>
                    <a:gd name="connsiteY55" fmla="*/ 1739991 h 1818932"/>
                    <a:gd name="connsiteX56" fmla="*/ 253817 w 263987"/>
                    <a:gd name="connsiteY56" fmla="*/ 1759726 h 1818932"/>
                    <a:gd name="connsiteX57" fmla="*/ 257106 w 263987"/>
                    <a:gd name="connsiteY57" fmla="*/ 1772883 h 1818932"/>
                    <a:gd name="connsiteX58" fmla="*/ 260396 w 263987"/>
                    <a:gd name="connsiteY58" fmla="*/ 1792618 h 1818932"/>
                    <a:gd name="connsiteX59" fmla="*/ 263685 w 263987"/>
                    <a:gd name="connsiteY59" fmla="*/ 1802486 h 1818932"/>
                    <a:gd name="connsiteX60" fmla="*/ 263685 w 263987"/>
                    <a:gd name="connsiteY60" fmla="*/ 1818932 h 181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3987" h="1818932">
                      <a:moveTo>
                        <a:pt x="72911" y="0"/>
                      </a:moveTo>
                      <a:cubicBezTo>
                        <a:pt x="71815" y="7675"/>
                        <a:pt x="71143" y="15422"/>
                        <a:pt x="69622" y="23024"/>
                      </a:cubicBezTo>
                      <a:cubicBezTo>
                        <a:pt x="68942" y="26424"/>
                        <a:pt x="67012" y="29492"/>
                        <a:pt x="66332" y="32892"/>
                      </a:cubicBezTo>
                      <a:cubicBezTo>
                        <a:pt x="64811" y="40494"/>
                        <a:pt x="64222" y="48254"/>
                        <a:pt x="63043" y="55916"/>
                      </a:cubicBezTo>
                      <a:cubicBezTo>
                        <a:pt x="62029" y="62508"/>
                        <a:pt x="60581" y="69033"/>
                        <a:pt x="59754" y="75651"/>
                      </a:cubicBezTo>
                      <a:cubicBezTo>
                        <a:pt x="54146" y="120519"/>
                        <a:pt x="59904" y="94787"/>
                        <a:pt x="53176" y="121700"/>
                      </a:cubicBezTo>
                      <a:cubicBezTo>
                        <a:pt x="52079" y="132664"/>
                        <a:pt x="51562" y="143701"/>
                        <a:pt x="49886" y="154592"/>
                      </a:cubicBezTo>
                      <a:cubicBezTo>
                        <a:pt x="49359" y="158019"/>
                        <a:pt x="47277" y="161060"/>
                        <a:pt x="46597" y="164460"/>
                      </a:cubicBezTo>
                      <a:cubicBezTo>
                        <a:pt x="41245" y="191220"/>
                        <a:pt x="39898" y="204897"/>
                        <a:pt x="36729" y="230244"/>
                      </a:cubicBezTo>
                      <a:cubicBezTo>
                        <a:pt x="35633" y="285064"/>
                        <a:pt x="35432" y="339910"/>
                        <a:pt x="33440" y="394705"/>
                      </a:cubicBezTo>
                      <a:cubicBezTo>
                        <a:pt x="33237" y="400292"/>
                        <a:pt x="30423" y="405567"/>
                        <a:pt x="30151" y="411151"/>
                      </a:cubicBezTo>
                      <a:cubicBezTo>
                        <a:pt x="28227" y="450590"/>
                        <a:pt x="28786" y="490123"/>
                        <a:pt x="26862" y="529562"/>
                      </a:cubicBezTo>
                      <a:cubicBezTo>
                        <a:pt x="25944" y="548391"/>
                        <a:pt x="26985" y="544871"/>
                        <a:pt x="13705" y="549297"/>
                      </a:cubicBezTo>
                      <a:cubicBezTo>
                        <a:pt x="11512" y="552586"/>
                        <a:pt x="8515" y="555464"/>
                        <a:pt x="7127" y="559165"/>
                      </a:cubicBezTo>
                      <a:cubicBezTo>
                        <a:pt x="1837" y="573271"/>
                        <a:pt x="572" y="624582"/>
                        <a:pt x="548" y="624949"/>
                      </a:cubicBezTo>
                      <a:cubicBezTo>
                        <a:pt x="1473" y="660085"/>
                        <a:pt x="-4002" y="721874"/>
                        <a:pt x="7127" y="766385"/>
                      </a:cubicBezTo>
                      <a:cubicBezTo>
                        <a:pt x="7968" y="769749"/>
                        <a:pt x="9320" y="772964"/>
                        <a:pt x="10416" y="776253"/>
                      </a:cubicBezTo>
                      <a:cubicBezTo>
                        <a:pt x="12097" y="796428"/>
                        <a:pt x="12627" y="815805"/>
                        <a:pt x="16994" y="835459"/>
                      </a:cubicBezTo>
                      <a:cubicBezTo>
                        <a:pt x="17746" y="838843"/>
                        <a:pt x="19187" y="842037"/>
                        <a:pt x="20283" y="845326"/>
                      </a:cubicBezTo>
                      <a:cubicBezTo>
                        <a:pt x="21380" y="865061"/>
                        <a:pt x="21861" y="884841"/>
                        <a:pt x="23573" y="904532"/>
                      </a:cubicBezTo>
                      <a:cubicBezTo>
                        <a:pt x="24057" y="910102"/>
                        <a:pt x="26560" y="915396"/>
                        <a:pt x="26862" y="920978"/>
                      </a:cubicBezTo>
                      <a:cubicBezTo>
                        <a:pt x="28757" y="956029"/>
                        <a:pt x="28353" y="991177"/>
                        <a:pt x="30151" y="1026233"/>
                      </a:cubicBezTo>
                      <a:cubicBezTo>
                        <a:pt x="30548" y="1033975"/>
                        <a:pt x="31560" y="1041736"/>
                        <a:pt x="33440" y="1049257"/>
                      </a:cubicBezTo>
                      <a:cubicBezTo>
                        <a:pt x="42632" y="1086024"/>
                        <a:pt x="40889" y="1068315"/>
                        <a:pt x="49886" y="1095306"/>
                      </a:cubicBezTo>
                      <a:cubicBezTo>
                        <a:pt x="51316" y="1099595"/>
                        <a:pt x="51934" y="1104116"/>
                        <a:pt x="53176" y="1108463"/>
                      </a:cubicBezTo>
                      <a:cubicBezTo>
                        <a:pt x="54129" y="1111797"/>
                        <a:pt x="55513" y="1114997"/>
                        <a:pt x="56465" y="1118331"/>
                      </a:cubicBezTo>
                      <a:cubicBezTo>
                        <a:pt x="57707" y="1122677"/>
                        <a:pt x="57973" y="1127332"/>
                        <a:pt x="59754" y="1131487"/>
                      </a:cubicBezTo>
                      <a:cubicBezTo>
                        <a:pt x="61311" y="1135121"/>
                        <a:pt x="64139" y="1138066"/>
                        <a:pt x="66332" y="1141355"/>
                      </a:cubicBezTo>
                      <a:cubicBezTo>
                        <a:pt x="73023" y="1174801"/>
                        <a:pt x="66167" y="1144063"/>
                        <a:pt x="72911" y="1167669"/>
                      </a:cubicBezTo>
                      <a:cubicBezTo>
                        <a:pt x="74153" y="1172016"/>
                        <a:pt x="74901" y="1176496"/>
                        <a:pt x="76200" y="1180826"/>
                      </a:cubicBezTo>
                      <a:cubicBezTo>
                        <a:pt x="78192" y="1187468"/>
                        <a:pt x="81418" y="1193762"/>
                        <a:pt x="82778" y="1200561"/>
                      </a:cubicBezTo>
                      <a:cubicBezTo>
                        <a:pt x="83875" y="1206043"/>
                        <a:pt x="85218" y="1211481"/>
                        <a:pt x="86068" y="1217007"/>
                      </a:cubicBezTo>
                      <a:cubicBezTo>
                        <a:pt x="91382" y="1251547"/>
                        <a:pt x="85936" y="1233057"/>
                        <a:pt x="92646" y="1253188"/>
                      </a:cubicBezTo>
                      <a:cubicBezTo>
                        <a:pt x="94839" y="1279502"/>
                        <a:pt x="95845" y="1305941"/>
                        <a:pt x="99224" y="1332129"/>
                      </a:cubicBezTo>
                      <a:cubicBezTo>
                        <a:pt x="100245" y="1340046"/>
                        <a:pt x="103703" y="1347453"/>
                        <a:pt x="105803" y="1355154"/>
                      </a:cubicBezTo>
                      <a:cubicBezTo>
                        <a:pt x="106992" y="1359515"/>
                        <a:pt x="107793" y="1363980"/>
                        <a:pt x="109092" y="1368310"/>
                      </a:cubicBezTo>
                      <a:cubicBezTo>
                        <a:pt x="117213" y="1395380"/>
                        <a:pt x="114894" y="1381652"/>
                        <a:pt x="122249" y="1411070"/>
                      </a:cubicBezTo>
                      <a:cubicBezTo>
                        <a:pt x="125942" y="1425842"/>
                        <a:pt x="124257" y="1430208"/>
                        <a:pt x="132117" y="1443962"/>
                      </a:cubicBezTo>
                      <a:cubicBezTo>
                        <a:pt x="133656" y="1446655"/>
                        <a:pt x="136502" y="1448348"/>
                        <a:pt x="138695" y="1450541"/>
                      </a:cubicBezTo>
                      <a:lnTo>
                        <a:pt x="148563" y="1480144"/>
                      </a:lnTo>
                      <a:cubicBezTo>
                        <a:pt x="149659" y="1483433"/>
                        <a:pt x="149401" y="1487559"/>
                        <a:pt x="151852" y="1490011"/>
                      </a:cubicBezTo>
                      <a:cubicBezTo>
                        <a:pt x="161225" y="1499385"/>
                        <a:pt x="156710" y="1494010"/>
                        <a:pt x="165009" y="1506457"/>
                      </a:cubicBezTo>
                      <a:cubicBezTo>
                        <a:pt x="166105" y="1509746"/>
                        <a:pt x="166932" y="1513138"/>
                        <a:pt x="168298" y="1516325"/>
                      </a:cubicBezTo>
                      <a:cubicBezTo>
                        <a:pt x="173307" y="1528013"/>
                        <a:pt x="174846" y="1529437"/>
                        <a:pt x="181455" y="1539349"/>
                      </a:cubicBezTo>
                      <a:lnTo>
                        <a:pt x="188033" y="1559085"/>
                      </a:lnTo>
                      <a:cubicBezTo>
                        <a:pt x="189129" y="1562374"/>
                        <a:pt x="188871" y="1566501"/>
                        <a:pt x="191322" y="1568952"/>
                      </a:cubicBezTo>
                      <a:lnTo>
                        <a:pt x="197901" y="1575531"/>
                      </a:lnTo>
                      <a:cubicBezTo>
                        <a:pt x="198997" y="1581013"/>
                        <a:pt x="199719" y="1586583"/>
                        <a:pt x="201190" y="1591977"/>
                      </a:cubicBezTo>
                      <a:cubicBezTo>
                        <a:pt x="203014" y="1598667"/>
                        <a:pt x="207768" y="1611712"/>
                        <a:pt x="207768" y="1611712"/>
                      </a:cubicBezTo>
                      <a:cubicBezTo>
                        <a:pt x="208150" y="1614385"/>
                        <a:pt x="211246" y="1641691"/>
                        <a:pt x="214347" y="1647893"/>
                      </a:cubicBezTo>
                      <a:cubicBezTo>
                        <a:pt x="215734" y="1650667"/>
                        <a:pt x="218732" y="1652279"/>
                        <a:pt x="220925" y="1654472"/>
                      </a:cubicBezTo>
                      <a:cubicBezTo>
                        <a:pt x="222021" y="1658857"/>
                        <a:pt x="222915" y="1663298"/>
                        <a:pt x="224214" y="1667628"/>
                      </a:cubicBezTo>
                      <a:cubicBezTo>
                        <a:pt x="227203" y="1677591"/>
                        <a:pt x="230793" y="1687363"/>
                        <a:pt x="234082" y="1697231"/>
                      </a:cubicBezTo>
                      <a:lnTo>
                        <a:pt x="237371" y="1707099"/>
                      </a:lnTo>
                      <a:cubicBezTo>
                        <a:pt x="238467" y="1710388"/>
                        <a:pt x="239109" y="1713866"/>
                        <a:pt x="240660" y="1716967"/>
                      </a:cubicBezTo>
                      <a:cubicBezTo>
                        <a:pt x="244685" y="1725015"/>
                        <a:pt x="248592" y="1731276"/>
                        <a:pt x="250528" y="1739991"/>
                      </a:cubicBezTo>
                      <a:cubicBezTo>
                        <a:pt x="251975" y="1746501"/>
                        <a:pt x="252509" y="1753186"/>
                        <a:pt x="253817" y="1759726"/>
                      </a:cubicBezTo>
                      <a:cubicBezTo>
                        <a:pt x="254704" y="1764159"/>
                        <a:pt x="256219" y="1768450"/>
                        <a:pt x="257106" y="1772883"/>
                      </a:cubicBezTo>
                      <a:cubicBezTo>
                        <a:pt x="258414" y="1779423"/>
                        <a:pt x="258949" y="1786108"/>
                        <a:pt x="260396" y="1792618"/>
                      </a:cubicBezTo>
                      <a:cubicBezTo>
                        <a:pt x="261148" y="1796003"/>
                        <a:pt x="263255" y="1799046"/>
                        <a:pt x="263685" y="1802486"/>
                      </a:cubicBezTo>
                      <a:cubicBezTo>
                        <a:pt x="264365" y="1807926"/>
                        <a:pt x="263685" y="1813450"/>
                        <a:pt x="263685" y="1818932"/>
                      </a:cubicBezTo>
                    </a:path>
                  </a:pathLst>
                </a:custGeom>
                <a:noFill/>
                <a:ln w="9525" cap="flat" cmpd="sng" algn="ctr">
                  <a:solidFill>
                    <a:srgbClr val="FF0000"/>
                  </a:solidFill>
                  <a:prstDash val="lgDash"/>
                  <a:round/>
                  <a:headEnd type="none" w="med" len="med"/>
                  <a:tailEnd type="none" w="med" len="med"/>
                </a:ln>
                <a:effectLst/>
              </p:spPr>
              <p:txBody>
                <a:bodyPr rtlCol="0" anchor="ctr"/>
                <a:lstStyle/>
                <a:p>
                  <a:pPr algn="ctr"/>
                  <a:endParaRPr lang="en-US">
                    <a:latin typeface="Calibri" panose="020F0502020204030204" pitchFamily="34" charset="0"/>
                  </a:endParaRPr>
                </a:p>
              </p:txBody>
            </p:sp>
            <p:sp>
              <p:nvSpPr>
                <p:cNvPr id="50" name="Freeform 49"/>
                <p:cNvSpPr/>
                <p:nvPr/>
              </p:nvSpPr>
              <p:spPr bwMode="auto">
                <a:xfrm>
                  <a:off x="6125489" y="3388284"/>
                  <a:ext cx="481507" cy="833551"/>
                </a:xfrm>
                <a:custGeom>
                  <a:avLst/>
                  <a:gdLst>
                    <a:gd name="connsiteX0" fmla="*/ 0 w 743361"/>
                    <a:gd name="connsiteY0" fmla="*/ 0 h 1289429"/>
                    <a:gd name="connsiteX1" fmla="*/ 6579 w 743361"/>
                    <a:gd name="connsiteY1" fmla="*/ 16446 h 1289429"/>
                    <a:gd name="connsiteX2" fmla="*/ 16446 w 743361"/>
                    <a:gd name="connsiteY2" fmla="*/ 39470 h 1289429"/>
                    <a:gd name="connsiteX3" fmla="*/ 26314 w 743361"/>
                    <a:gd name="connsiteY3" fmla="*/ 52627 h 1289429"/>
                    <a:gd name="connsiteX4" fmla="*/ 39471 w 743361"/>
                    <a:gd name="connsiteY4" fmla="*/ 72363 h 1289429"/>
                    <a:gd name="connsiteX5" fmla="*/ 49338 w 743361"/>
                    <a:gd name="connsiteY5" fmla="*/ 82230 h 1289429"/>
                    <a:gd name="connsiteX6" fmla="*/ 55917 w 743361"/>
                    <a:gd name="connsiteY6" fmla="*/ 92098 h 1289429"/>
                    <a:gd name="connsiteX7" fmla="*/ 65784 w 743361"/>
                    <a:gd name="connsiteY7" fmla="*/ 98676 h 1289429"/>
                    <a:gd name="connsiteX8" fmla="*/ 82230 w 743361"/>
                    <a:gd name="connsiteY8" fmla="*/ 111833 h 1289429"/>
                    <a:gd name="connsiteX9" fmla="*/ 95387 w 743361"/>
                    <a:gd name="connsiteY9" fmla="*/ 128279 h 1289429"/>
                    <a:gd name="connsiteX10" fmla="*/ 101966 w 743361"/>
                    <a:gd name="connsiteY10" fmla="*/ 138147 h 1289429"/>
                    <a:gd name="connsiteX11" fmla="*/ 111833 w 743361"/>
                    <a:gd name="connsiteY11" fmla="*/ 148014 h 1289429"/>
                    <a:gd name="connsiteX12" fmla="*/ 131569 w 743361"/>
                    <a:gd name="connsiteY12" fmla="*/ 174328 h 1289429"/>
                    <a:gd name="connsiteX13" fmla="*/ 157882 w 743361"/>
                    <a:gd name="connsiteY13" fmla="*/ 197352 h 1289429"/>
                    <a:gd name="connsiteX14" fmla="*/ 164461 w 743361"/>
                    <a:gd name="connsiteY14" fmla="*/ 203931 h 1289429"/>
                    <a:gd name="connsiteX15" fmla="*/ 167750 w 743361"/>
                    <a:gd name="connsiteY15" fmla="*/ 213799 h 1289429"/>
                    <a:gd name="connsiteX16" fmla="*/ 184196 w 743361"/>
                    <a:gd name="connsiteY16" fmla="*/ 233534 h 1289429"/>
                    <a:gd name="connsiteX17" fmla="*/ 190774 w 743361"/>
                    <a:gd name="connsiteY17" fmla="*/ 243401 h 1289429"/>
                    <a:gd name="connsiteX18" fmla="*/ 197353 w 743361"/>
                    <a:gd name="connsiteY18" fmla="*/ 249980 h 1289429"/>
                    <a:gd name="connsiteX19" fmla="*/ 203931 w 743361"/>
                    <a:gd name="connsiteY19" fmla="*/ 259847 h 1289429"/>
                    <a:gd name="connsiteX20" fmla="*/ 220377 w 743361"/>
                    <a:gd name="connsiteY20" fmla="*/ 276293 h 1289429"/>
                    <a:gd name="connsiteX21" fmla="*/ 223666 w 743361"/>
                    <a:gd name="connsiteY21" fmla="*/ 286161 h 1289429"/>
                    <a:gd name="connsiteX22" fmla="*/ 240112 w 743361"/>
                    <a:gd name="connsiteY22" fmla="*/ 302607 h 1289429"/>
                    <a:gd name="connsiteX23" fmla="*/ 246691 w 743361"/>
                    <a:gd name="connsiteY23" fmla="*/ 309186 h 1289429"/>
                    <a:gd name="connsiteX24" fmla="*/ 259848 w 743361"/>
                    <a:gd name="connsiteY24" fmla="*/ 325632 h 1289429"/>
                    <a:gd name="connsiteX25" fmla="*/ 266426 w 743361"/>
                    <a:gd name="connsiteY25" fmla="*/ 335499 h 1289429"/>
                    <a:gd name="connsiteX26" fmla="*/ 273005 w 743361"/>
                    <a:gd name="connsiteY26" fmla="*/ 342078 h 1289429"/>
                    <a:gd name="connsiteX27" fmla="*/ 286161 w 743361"/>
                    <a:gd name="connsiteY27" fmla="*/ 361813 h 1289429"/>
                    <a:gd name="connsiteX28" fmla="*/ 289451 w 743361"/>
                    <a:gd name="connsiteY28" fmla="*/ 371681 h 1289429"/>
                    <a:gd name="connsiteX29" fmla="*/ 309186 w 743361"/>
                    <a:gd name="connsiteY29" fmla="*/ 397994 h 1289429"/>
                    <a:gd name="connsiteX30" fmla="*/ 312475 w 743361"/>
                    <a:gd name="connsiteY30" fmla="*/ 414440 h 1289429"/>
                    <a:gd name="connsiteX31" fmla="*/ 325632 w 743361"/>
                    <a:gd name="connsiteY31" fmla="*/ 427597 h 1289429"/>
                    <a:gd name="connsiteX32" fmla="*/ 345367 w 743361"/>
                    <a:gd name="connsiteY32" fmla="*/ 444043 h 1289429"/>
                    <a:gd name="connsiteX33" fmla="*/ 351946 w 743361"/>
                    <a:gd name="connsiteY33" fmla="*/ 453911 h 1289429"/>
                    <a:gd name="connsiteX34" fmla="*/ 368392 w 743361"/>
                    <a:gd name="connsiteY34" fmla="*/ 470357 h 1289429"/>
                    <a:gd name="connsiteX35" fmla="*/ 374970 w 743361"/>
                    <a:gd name="connsiteY35" fmla="*/ 480224 h 1289429"/>
                    <a:gd name="connsiteX36" fmla="*/ 388127 w 743361"/>
                    <a:gd name="connsiteY36" fmla="*/ 493381 h 1289429"/>
                    <a:gd name="connsiteX37" fmla="*/ 394705 w 743361"/>
                    <a:gd name="connsiteY37" fmla="*/ 499960 h 1289429"/>
                    <a:gd name="connsiteX38" fmla="*/ 407862 w 743361"/>
                    <a:gd name="connsiteY38" fmla="*/ 519695 h 1289429"/>
                    <a:gd name="connsiteX39" fmla="*/ 417730 w 743361"/>
                    <a:gd name="connsiteY39" fmla="*/ 536141 h 1289429"/>
                    <a:gd name="connsiteX40" fmla="*/ 424308 w 743361"/>
                    <a:gd name="connsiteY40" fmla="*/ 559165 h 1289429"/>
                    <a:gd name="connsiteX41" fmla="*/ 430887 w 743361"/>
                    <a:gd name="connsiteY41" fmla="*/ 578901 h 1289429"/>
                    <a:gd name="connsiteX42" fmla="*/ 440754 w 743361"/>
                    <a:gd name="connsiteY42" fmla="*/ 588768 h 1289429"/>
                    <a:gd name="connsiteX43" fmla="*/ 450622 w 743361"/>
                    <a:gd name="connsiteY43" fmla="*/ 618371 h 1289429"/>
                    <a:gd name="connsiteX44" fmla="*/ 453911 w 743361"/>
                    <a:gd name="connsiteY44" fmla="*/ 628239 h 1289429"/>
                    <a:gd name="connsiteX45" fmla="*/ 460489 w 743361"/>
                    <a:gd name="connsiteY45" fmla="*/ 638106 h 1289429"/>
                    <a:gd name="connsiteX46" fmla="*/ 463779 w 743361"/>
                    <a:gd name="connsiteY46" fmla="*/ 647974 h 1289429"/>
                    <a:gd name="connsiteX47" fmla="*/ 473646 w 743361"/>
                    <a:gd name="connsiteY47" fmla="*/ 657842 h 1289429"/>
                    <a:gd name="connsiteX48" fmla="*/ 483514 w 743361"/>
                    <a:gd name="connsiteY48" fmla="*/ 687445 h 1289429"/>
                    <a:gd name="connsiteX49" fmla="*/ 486803 w 743361"/>
                    <a:gd name="connsiteY49" fmla="*/ 697312 h 1289429"/>
                    <a:gd name="connsiteX50" fmla="*/ 493382 w 743361"/>
                    <a:gd name="connsiteY50" fmla="*/ 703891 h 1289429"/>
                    <a:gd name="connsiteX51" fmla="*/ 496671 w 743361"/>
                    <a:gd name="connsiteY51" fmla="*/ 713758 h 1289429"/>
                    <a:gd name="connsiteX52" fmla="*/ 503249 w 743361"/>
                    <a:gd name="connsiteY52" fmla="*/ 723626 h 1289429"/>
                    <a:gd name="connsiteX53" fmla="*/ 506538 w 743361"/>
                    <a:gd name="connsiteY53" fmla="*/ 740072 h 1289429"/>
                    <a:gd name="connsiteX54" fmla="*/ 513117 w 743361"/>
                    <a:gd name="connsiteY54" fmla="*/ 759807 h 1289429"/>
                    <a:gd name="connsiteX55" fmla="*/ 516406 w 743361"/>
                    <a:gd name="connsiteY55" fmla="*/ 769675 h 1289429"/>
                    <a:gd name="connsiteX56" fmla="*/ 519695 w 743361"/>
                    <a:gd name="connsiteY56" fmla="*/ 779542 h 1289429"/>
                    <a:gd name="connsiteX57" fmla="*/ 526274 w 743361"/>
                    <a:gd name="connsiteY57" fmla="*/ 786121 h 1289429"/>
                    <a:gd name="connsiteX58" fmla="*/ 539430 w 743361"/>
                    <a:gd name="connsiteY58" fmla="*/ 802567 h 1289429"/>
                    <a:gd name="connsiteX59" fmla="*/ 542720 w 743361"/>
                    <a:gd name="connsiteY59" fmla="*/ 812434 h 1289429"/>
                    <a:gd name="connsiteX60" fmla="*/ 552587 w 743361"/>
                    <a:gd name="connsiteY60" fmla="*/ 828881 h 1289429"/>
                    <a:gd name="connsiteX61" fmla="*/ 555876 w 743361"/>
                    <a:gd name="connsiteY61" fmla="*/ 845327 h 1289429"/>
                    <a:gd name="connsiteX62" fmla="*/ 562455 w 743361"/>
                    <a:gd name="connsiteY62" fmla="*/ 865062 h 1289429"/>
                    <a:gd name="connsiteX63" fmla="*/ 565744 w 743361"/>
                    <a:gd name="connsiteY63" fmla="*/ 874929 h 1289429"/>
                    <a:gd name="connsiteX64" fmla="*/ 575612 w 743361"/>
                    <a:gd name="connsiteY64" fmla="*/ 907822 h 1289429"/>
                    <a:gd name="connsiteX65" fmla="*/ 582190 w 743361"/>
                    <a:gd name="connsiteY65" fmla="*/ 917689 h 1289429"/>
                    <a:gd name="connsiteX66" fmla="*/ 585479 w 743361"/>
                    <a:gd name="connsiteY66" fmla="*/ 940714 h 1289429"/>
                    <a:gd name="connsiteX67" fmla="*/ 592058 w 743361"/>
                    <a:gd name="connsiteY67" fmla="*/ 960449 h 1289429"/>
                    <a:gd name="connsiteX68" fmla="*/ 601925 w 743361"/>
                    <a:gd name="connsiteY68" fmla="*/ 986763 h 1289429"/>
                    <a:gd name="connsiteX69" fmla="*/ 605215 w 743361"/>
                    <a:gd name="connsiteY69" fmla="*/ 1003209 h 1289429"/>
                    <a:gd name="connsiteX70" fmla="*/ 611793 w 743361"/>
                    <a:gd name="connsiteY70" fmla="*/ 1022944 h 1289429"/>
                    <a:gd name="connsiteX71" fmla="*/ 624950 w 743361"/>
                    <a:gd name="connsiteY71" fmla="*/ 1075571 h 1289429"/>
                    <a:gd name="connsiteX72" fmla="*/ 634817 w 743361"/>
                    <a:gd name="connsiteY72" fmla="*/ 1111752 h 1289429"/>
                    <a:gd name="connsiteX73" fmla="*/ 661131 w 743361"/>
                    <a:gd name="connsiteY73" fmla="*/ 1177537 h 1289429"/>
                    <a:gd name="connsiteX74" fmla="*/ 697312 w 743361"/>
                    <a:gd name="connsiteY74" fmla="*/ 1230164 h 1289429"/>
                    <a:gd name="connsiteX75" fmla="*/ 723626 w 743361"/>
                    <a:gd name="connsiteY75" fmla="*/ 1269634 h 1289429"/>
                    <a:gd name="connsiteX76" fmla="*/ 733494 w 743361"/>
                    <a:gd name="connsiteY76" fmla="*/ 1282791 h 1289429"/>
                    <a:gd name="connsiteX77" fmla="*/ 740072 w 743361"/>
                    <a:gd name="connsiteY77" fmla="*/ 1289370 h 1289429"/>
                    <a:gd name="connsiteX78" fmla="*/ 743361 w 743361"/>
                    <a:gd name="connsiteY78" fmla="*/ 1286081 h 128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43361" h="1289429">
                      <a:moveTo>
                        <a:pt x="0" y="0"/>
                      </a:moveTo>
                      <a:cubicBezTo>
                        <a:pt x="2193" y="5482"/>
                        <a:pt x="4506" y="10918"/>
                        <a:pt x="6579" y="16446"/>
                      </a:cubicBezTo>
                      <a:cubicBezTo>
                        <a:pt x="10776" y="27639"/>
                        <a:pt x="9225" y="27917"/>
                        <a:pt x="16446" y="39470"/>
                      </a:cubicBezTo>
                      <a:cubicBezTo>
                        <a:pt x="19352" y="44119"/>
                        <a:pt x="23170" y="48136"/>
                        <a:pt x="26314" y="52627"/>
                      </a:cubicBezTo>
                      <a:cubicBezTo>
                        <a:pt x="30848" y="59104"/>
                        <a:pt x="33880" y="66772"/>
                        <a:pt x="39471" y="72363"/>
                      </a:cubicBezTo>
                      <a:cubicBezTo>
                        <a:pt x="42760" y="75652"/>
                        <a:pt x="46360" y="78657"/>
                        <a:pt x="49338" y="82230"/>
                      </a:cubicBezTo>
                      <a:cubicBezTo>
                        <a:pt x="51869" y="85267"/>
                        <a:pt x="53122" y="89303"/>
                        <a:pt x="55917" y="92098"/>
                      </a:cubicBezTo>
                      <a:cubicBezTo>
                        <a:pt x="58712" y="94893"/>
                        <a:pt x="62697" y="96207"/>
                        <a:pt x="65784" y="98676"/>
                      </a:cubicBezTo>
                      <a:cubicBezTo>
                        <a:pt x="89217" y="117423"/>
                        <a:pt x="51863" y="91589"/>
                        <a:pt x="82230" y="111833"/>
                      </a:cubicBezTo>
                      <a:cubicBezTo>
                        <a:pt x="88635" y="131044"/>
                        <a:pt x="80509" y="113401"/>
                        <a:pt x="95387" y="128279"/>
                      </a:cubicBezTo>
                      <a:cubicBezTo>
                        <a:pt x="98182" y="131074"/>
                        <a:pt x="99435" y="135110"/>
                        <a:pt x="101966" y="138147"/>
                      </a:cubicBezTo>
                      <a:cubicBezTo>
                        <a:pt x="104944" y="141720"/>
                        <a:pt x="109129" y="144229"/>
                        <a:pt x="111833" y="148014"/>
                      </a:cubicBezTo>
                      <a:cubicBezTo>
                        <a:pt x="122863" y="163455"/>
                        <a:pt x="112824" y="161831"/>
                        <a:pt x="131569" y="174328"/>
                      </a:cubicBezTo>
                      <a:cubicBezTo>
                        <a:pt x="147887" y="185206"/>
                        <a:pt x="138641" y="178111"/>
                        <a:pt x="157882" y="197352"/>
                      </a:cubicBezTo>
                      <a:lnTo>
                        <a:pt x="164461" y="203931"/>
                      </a:lnTo>
                      <a:cubicBezTo>
                        <a:pt x="165557" y="207220"/>
                        <a:pt x="166199" y="210698"/>
                        <a:pt x="167750" y="213799"/>
                      </a:cubicBezTo>
                      <a:cubicBezTo>
                        <a:pt x="173874" y="226047"/>
                        <a:pt x="175104" y="222624"/>
                        <a:pt x="184196" y="233534"/>
                      </a:cubicBezTo>
                      <a:cubicBezTo>
                        <a:pt x="186727" y="236571"/>
                        <a:pt x="188305" y="240314"/>
                        <a:pt x="190774" y="243401"/>
                      </a:cubicBezTo>
                      <a:cubicBezTo>
                        <a:pt x="192711" y="245823"/>
                        <a:pt x="195416" y="247558"/>
                        <a:pt x="197353" y="249980"/>
                      </a:cubicBezTo>
                      <a:cubicBezTo>
                        <a:pt x="199822" y="253067"/>
                        <a:pt x="201328" y="256872"/>
                        <a:pt x="203931" y="259847"/>
                      </a:cubicBezTo>
                      <a:cubicBezTo>
                        <a:pt x="209036" y="265682"/>
                        <a:pt x="220377" y="276293"/>
                        <a:pt x="220377" y="276293"/>
                      </a:cubicBezTo>
                      <a:cubicBezTo>
                        <a:pt x="221473" y="279582"/>
                        <a:pt x="221586" y="283387"/>
                        <a:pt x="223666" y="286161"/>
                      </a:cubicBezTo>
                      <a:cubicBezTo>
                        <a:pt x="228318" y="292363"/>
                        <a:pt x="234630" y="297125"/>
                        <a:pt x="240112" y="302607"/>
                      </a:cubicBezTo>
                      <a:cubicBezTo>
                        <a:pt x="242305" y="304800"/>
                        <a:pt x="244971" y="306606"/>
                        <a:pt x="246691" y="309186"/>
                      </a:cubicBezTo>
                      <a:cubicBezTo>
                        <a:pt x="266935" y="339553"/>
                        <a:pt x="241101" y="302199"/>
                        <a:pt x="259848" y="325632"/>
                      </a:cubicBezTo>
                      <a:cubicBezTo>
                        <a:pt x="262317" y="328719"/>
                        <a:pt x="263957" y="332412"/>
                        <a:pt x="266426" y="335499"/>
                      </a:cubicBezTo>
                      <a:cubicBezTo>
                        <a:pt x="268363" y="337921"/>
                        <a:pt x="271144" y="339597"/>
                        <a:pt x="273005" y="342078"/>
                      </a:cubicBezTo>
                      <a:cubicBezTo>
                        <a:pt x="277749" y="348403"/>
                        <a:pt x="283660" y="354313"/>
                        <a:pt x="286161" y="361813"/>
                      </a:cubicBezTo>
                      <a:cubicBezTo>
                        <a:pt x="287258" y="365102"/>
                        <a:pt x="287767" y="368650"/>
                        <a:pt x="289451" y="371681"/>
                      </a:cubicBezTo>
                      <a:cubicBezTo>
                        <a:pt x="298751" y="388421"/>
                        <a:pt x="299203" y="388013"/>
                        <a:pt x="309186" y="397994"/>
                      </a:cubicBezTo>
                      <a:cubicBezTo>
                        <a:pt x="310282" y="403476"/>
                        <a:pt x="309760" y="409553"/>
                        <a:pt x="312475" y="414440"/>
                      </a:cubicBezTo>
                      <a:cubicBezTo>
                        <a:pt x="315487" y="419862"/>
                        <a:pt x="321246" y="423211"/>
                        <a:pt x="325632" y="427597"/>
                      </a:cubicBezTo>
                      <a:cubicBezTo>
                        <a:pt x="338295" y="440260"/>
                        <a:pt x="331629" y="434885"/>
                        <a:pt x="345367" y="444043"/>
                      </a:cubicBezTo>
                      <a:cubicBezTo>
                        <a:pt x="347560" y="447332"/>
                        <a:pt x="349343" y="450936"/>
                        <a:pt x="351946" y="453911"/>
                      </a:cubicBezTo>
                      <a:cubicBezTo>
                        <a:pt x="357051" y="459745"/>
                        <a:pt x="364092" y="463906"/>
                        <a:pt x="368392" y="470357"/>
                      </a:cubicBezTo>
                      <a:cubicBezTo>
                        <a:pt x="370585" y="473646"/>
                        <a:pt x="372397" y="477223"/>
                        <a:pt x="374970" y="480224"/>
                      </a:cubicBezTo>
                      <a:cubicBezTo>
                        <a:pt x="379006" y="484933"/>
                        <a:pt x="383741" y="488995"/>
                        <a:pt x="388127" y="493381"/>
                      </a:cubicBezTo>
                      <a:cubicBezTo>
                        <a:pt x="390320" y="495574"/>
                        <a:pt x="392985" y="497380"/>
                        <a:pt x="394705" y="499960"/>
                      </a:cubicBezTo>
                      <a:cubicBezTo>
                        <a:pt x="399091" y="506538"/>
                        <a:pt x="405362" y="512194"/>
                        <a:pt x="407862" y="519695"/>
                      </a:cubicBezTo>
                      <a:cubicBezTo>
                        <a:pt x="412132" y="532505"/>
                        <a:pt x="408699" y="527111"/>
                        <a:pt x="417730" y="536141"/>
                      </a:cubicBezTo>
                      <a:cubicBezTo>
                        <a:pt x="428794" y="569335"/>
                        <a:pt x="411906" y="517826"/>
                        <a:pt x="424308" y="559165"/>
                      </a:cubicBezTo>
                      <a:cubicBezTo>
                        <a:pt x="426301" y="565807"/>
                        <a:pt x="425984" y="573998"/>
                        <a:pt x="430887" y="578901"/>
                      </a:cubicBezTo>
                      <a:lnTo>
                        <a:pt x="440754" y="588768"/>
                      </a:lnTo>
                      <a:lnTo>
                        <a:pt x="450622" y="618371"/>
                      </a:lnTo>
                      <a:cubicBezTo>
                        <a:pt x="451718" y="621660"/>
                        <a:pt x="451988" y="625354"/>
                        <a:pt x="453911" y="628239"/>
                      </a:cubicBezTo>
                      <a:cubicBezTo>
                        <a:pt x="456104" y="631528"/>
                        <a:pt x="458721" y="634570"/>
                        <a:pt x="460489" y="638106"/>
                      </a:cubicBezTo>
                      <a:cubicBezTo>
                        <a:pt x="462040" y="641207"/>
                        <a:pt x="461856" y="645089"/>
                        <a:pt x="463779" y="647974"/>
                      </a:cubicBezTo>
                      <a:cubicBezTo>
                        <a:pt x="466359" y="651844"/>
                        <a:pt x="470357" y="654553"/>
                        <a:pt x="473646" y="657842"/>
                      </a:cubicBezTo>
                      <a:lnTo>
                        <a:pt x="483514" y="687445"/>
                      </a:lnTo>
                      <a:cubicBezTo>
                        <a:pt x="484610" y="690734"/>
                        <a:pt x="484352" y="694861"/>
                        <a:pt x="486803" y="697312"/>
                      </a:cubicBezTo>
                      <a:lnTo>
                        <a:pt x="493382" y="703891"/>
                      </a:lnTo>
                      <a:cubicBezTo>
                        <a:pt x="494478" y="707180"/>
                        <a:pt x="495121" y="710657"/>
                        <a:pt x="496671" y="713758"/>
                      </a:cubicBezTo>
                      <a:cubicBezTo>
                        <a:pt x="498439" y="717294"/>
                        <a:pt x="501861" y="719925"/>
                        <a:pt x="503249" y="723626"/>
                      </a:cubicBezTo>
                      <a:cubicBezTo>
                        <a:pt x="505212" y="728861"/>
                        <a:pt x="505067" y="734678"/>
                        <a:pt x="506538" y="740072"/>
                      </a:cubicBezTo>
                      <a:cubicBezTo>
                        <a:pt x="508363" y="746762"/>
                        <a:pt x="510924" y="753229"/>
                        <a:pt x="513117" y="759807"/>
                      </a:cubicBezTo>
                      <a:lnTo>
                        <a:pt x="516406" y="769675"/>
                      </a:lnTo>
                      <a:cubicBezTo>
                        <a:pt x="517502" y="772964"/>
                        <a:pt x="517244" y="777091"/>
                        <a:pt x="519695" y="779542"/>
                      </a:cubicBezTo>
                      <a:cubicBezTo>
                        <a:pt x="521888" y="781735"/>
                        <a:pt x="524337" y="783699"/>
                        <a:pt x="526274" y="786121"/>
                      </a:cubicBezTo>
                      <a:cubicBezTo>
                        <a:pt x="542877" y="806874"/>
                        <a:pt x="523542" y="786677"/>
                        <a:pt x="539430" y="802567"/>
                      </a:cubicBezTo>
                      <a:cubicBezTo>
                        <a:pt x="540527" y="805856"/>
                        <a:pt x="540936" y="809461"/>
                        <a:pt x="542720" y="812434"/>
                      </a:cubicBezTo>
                      <a:cubicBezTo>
                        <a:pt x="552692" y="829053"/>
                        <a:pt x="547264" y="807587"/>
                        <a:pt x="552587" y="828881"/>
                      </a:cubicBezTo>
                      <a:cubicBezTo>
                        <a:pt x="553943" y="834305"/>
                        <a:pt x="554405" y="839933"/>
                        <a:pt x="555876" y="845327"/>
                      </a:cubicBezTo>
                      <a:cubicBezTo>
                        <a:pt x="557701" y="852017"/>
                        <a:pt x="560262" y="858484"/>
                        <a:pt x="562455" y="865062"/>
                      </a:cubicBezTo>
                      <a:cubicBezTo>
                        <a:pt x="563551" y="868351"/>
                        <a:pt x="564903" y="871566"/>
                        <a:pt x="565744" y="874929"/>
                      </a:cubicBezTo>
                      <a:cubicBezTo>
                        <a:pt x="567583" y="882285"/>
                        <a:pt x="572407" y="903015"/>
                        <a:pt x="575612" y="907822"/>
                      </a:cubicBezTo>
                      <a:lnTo>
                        <a:pt x="582190" y="917689"/>
                      </a:lnTo>
                      <a:cubicBezTo>
                        <a:pt x="583286" y="925364"/>
                        <a:pt x="583736" y="933160"/>
                        <a:pt x="585479" y="940714"/>
                      </a:cubicBezTo>
                      <a:cubicBezTo>
                        <a:pt x="587038" y="947471"/>
                        <a:pt x="590918" y="953609"/>
                        <a:pt x="592058" y="960449"/>
                      </a:cubicBezTo>
                      <a:cubicBezTo>
                        <a:pt x="595857" y="983243"/>
                        <a:pt x="590632" y="975468"/>
                        <a:pt x="601925" y="986763"/>
                      </a:cubicBezTo>
                      <a:cubicBezTo>
                        <a:pt x="603022" y="992245"/>
                        <a:pt x="603744" y="997815"/>
                        <a:pt x="605215" y="1003209"/>
                      </a:cubicBezTo>
                      <a:cubicBezTo>
                        <a:pt x="607040" y="1009899"/>
                        <a:pt x="610433" y="1016145"/>
                        <a:pt x="611793" y="1022944"/>
                      </a:cubicBezTo>
                      <a:cubicBezTo>
                        <a:pt x="623810" y="1083034"/>
                        <a:pt x="612305" y="1032578"/>
                        <a:pt x="624950" y="1075571"/>
                      </a:cubicBezTo>
                      <a:cubicBezTo>
                        <a:pt x="628477" y="1087564"/>
                        <a:pt x="630637" y="1099971"/>
                        <a:pt x="634817" y="1111752"/>
                      </a:cubicBezTo>
                      <a:cubicBezTo>
                        <a:pt x="642715" y="1134010"/>
                        <a:pt x="647751" y="1158075"/>
                        <a:pt x="661131" y="1177537"/>
                      </a:cubicBezTo>
                      <a:cubicBezTo>
                        <a:pt x="673191" y="1195079"/>
                        <a:pt x="687792" y="1211123"/>
                        <a:pt x="697312" y="1230164"/>
                      </a:cubicBezTo>
                      <a:cubicBezTo>
                        <a:pt x="718538" y="1272616"/>
                        <a:pt x="700186" y="1242846"/>
                        <a:pt x="723626" y="1269634"/>
                      </a:cubicBezTo>
                      <a:cubicBezTo>
                        <a:pt x="727236" y="1273760"/>
                        <a:pt x="729985" y="1278579"/>
                        <a:pt x="733494" y="1282791"/>
                      </a:cubicBezTo>
                      <a:cubicBezTo>
                        <a:pt x="735479" y="1285173"/>
                        <a:pt x="737130" y="1288389"/>
                        <a:pt x="740072" y="1289370"/>
                      </a:cubicBezTo>
                      <a:cubicBezTo>
                        <a:pt x="741543" y="1289860"/>
                        <a:pt x="742265" y="1287177"/>
                        <a:pt x="743361" y="1286081"/>
                      </a:cubicBezTo>
                    </a:path>
                  </a:pathLst>
                </a:custGeom>
                <a:noFill/>
                <a:ln w="9525" cap="flat" cmpd="sng" algn="ctr">
                  <a:solidFill>
                    <a:srgbClr val="FF0000"/>
                  </a:solidFill>
                  <a:prstDash val="lgDash"/>
                  <a:round/>
                  <a:headEnd type="none" w="med" len="med"/>
                  <a:tailEnd type="none" w="med" len="med"/>
                </a:ln>
                <a:effectLst/>
              </p:spPr>
              <p:txBody>
                <a:bodyPr rtlCol="0" anchor="ctr"/>
                <a:lstStyle/>
                <a:p>
                  <a:pPr algn="ctr"/>
                  <a:endParaRPr lang="en-US">
                    <a:latin typeface="Calibri" panose="020F0502020204030204" pitchFamily="34" charset="0"/>
                  </a:endParaRPr>
                </a:p>
              </p:txBody>
            </p:sp>
            <p:sp>
              <p:nvSpPr>
                <p:cNvPr id="51" name="Title 2"/>
                <p:cNvSpPr txBox="1">
                  <a:spLocks/>
                </p:cNvSpPr>
                <p:nvPr/>
              </p:nvSpPr>
              <p:spPr bwMode="auto">
                <a:xfrm>
                  <a:off x="4488800" y="5351868"/>
                  <a:ext cx="520976"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chemeClr val="bg1"/>
                      </a:solidFill>
                      <a:latin typeface="Calibri" panose="020F0502020204030204" pitchFamily="34" charset="0"/>
                    </a:rPr>
                    <a:t>S&amp;W</a:t>
                  </a:r>
                  <a:endParaRPr lang="en-US" sz="2000" b="0" i="0" kern="0" dirty="0">
                    <a:solidFill>
                      <a:schemeClr val="bg1"/>
                    </a:solidFill>
                    <a:latin typeface="Calibri" panose="020F0502020204030204" pitchFamily="34" charset="0"/>
                  </a:endParaRPr>
                </a:p>
              </p:txBody>
            </p:sp>
            <p:sp>
              <p:nvSpPr>
                <p:cNvPr id="52" name="Title 2"/>
                <p:cNvSpPr txBox="1">
                  <a:spLocks/>
                </p:cNvSpPr>
                <p:nvPr/>
              </p:nvSpPr>
              <p:spPr bwMode="auto">
                <a:xfrm>
                  <a:off x="7711261" y="5311420"/>
                  <a:ext cx="45525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rgbClr val="FFFF00"/>
                      </a:solidFill>
                      <a:latin typeface="Calibri" panose="020F0502020204030204" pitchFamily="34" charset="0"/>
                    </a:rPr>
                    <a:t>CCSI</a:t>
                  </a:r>
                  <a:endParaRPr lang="en-US" sz="2000" b="0" i="0" kern="0" dirty="0">
                    <a:solidFill>
                      <a:srgbClr val="FFFF00"/>
                    </a:solidFill>
                    <a:latin typeface="Calibri" panose="020F0502020204030204" pitchFamily="34" charset="0"/>
                  </a:endParaRPr>
                </a:p>
              </p:txBody>
            </p:sp>
            <p:sp>
              <p:nvSpPr>
                <p:cNvPr id="53" name="Title 2"/>
                <p:cNvSpPr txBox="1">
                  <a:spLocks/>
                </p:cNvSpPr>
                <p:nvPr/>
              </p:nvSpPr>
              <p:spPr bwMode="auto">
                <a:xfrm>
                  <a:off x="6108239" y="5303710"/>
                  <a:ext cx="370294"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err="1" smtClean="0">
                      <a:solidFill>
                        <a:schemeClr val="bg1"/>
                      </a:solidFill>
                      <a:latin typeface="Calibri" panose="020F0502020204030204" pitchFamily="34" charset="0"/>
                    </a:rPr>
                    <a:t>Exp</a:t>
                  </a:r>
                  <a:endParaRPr lang="en-US" sz="2000" b="0" i="0" kern="0" dirty="0">
                    <a:solidFill>
                      <a:schemeClr val="bg1"/>
                    </a:solidFill>
                    <a:latin typeface="Calibri" panose="020F0502020204030204" pitchFamily="34" charset="0"/>
                  </a:endParaRPr>
                </a:p>
              </p:txBody>
            </p:sp>
            <p:grpSp>
              <p:nvGrpSpPr>
                <p:cNvPr id="54" name="Group 53"/>
                <p:cNvGrpSpPr>
                  <a:grpSpLocks noChangeAspect="1"/>
                </p:cNvGrpSpPr>
                <p:nvPr/>
              </p:nvGrpSpPr>
              <p:grpSpPr>
                <a:xfrm>
                  <a:off x="5607777" y="3336727"/>
                  <a:ext cx="1882445" cy="2296207"/>
                  <a:chOff x="5234150" y="3599472"/>
                  <a:chExt cx="2102828" cy="2565032"/>
                </a:xfrm>
              </p:grpSpPr>
              <p:sp>
                <p:nvSpPr>
                  <p:cNvPr id="58" name="TextBox 57"/>
                  <p:cNvSpPr txBox="1"/>
                  <p:nvPr/>
                </p:nvSpPr>
                <p:spPr bwMode="auto">
                  <a:xfrm>
                    <a:off x="5234150" y="5081110"/>
                    <a:ext cx="2093976" cy="1083394"/>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ts val="0"/>
                      </a:spcBef>
                    </a:pPr>
                    <a:endParaRPr lang="en-US" sz="1100" b="1" i="0" kern="0" dirty="0" smtClean="0">
                      <a:solidFill>
                        <a:schemeClr val="tx1"/>
                      </a:solidFill>
                      <a:latin typeface="Calibri" panose="020F0502020204030204" pitchFamily="34" charset="0"/>
                      <a:cs typeface="+mn-cs"/>
                    </a:endParaRPr>
                  </a:p>
                </p:txBody>
              </p:sp>
              <p:sp>
                <p:nvSpPr>
                  <p:cNvPr id="59" name="TextBox 58"/>
                  <p:cNvSpPr txBox="1"/>
                  <p:nvPr/>
                </p:nvSpPr>
                <p:spPr bwMode="auto">
                  <a:xfrm>
                    <a:off x="6366599" y="3599472"/>
                    <a:ext cx="970379" cy="1481105"/>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ts val="0"/>
                      </a:spcBef>
                    </a:pPr>
                    <a:endParaRPr lang="en-US" sz="1100" b="1" i="0" kern="0" dirty="0" smtClean="0">
                      <a:solidFill>
                        <a:schemeClr val="tx1"/>
                      </a:solidFill>
                      <a:latin typeface="Calibri" panose="020F0502020204030204" pitchFamily="34" charset="0"/>
                      <a:cs typeface="+mn-cs"/>
                    </a:endParaRPr>
                  </a:p>
                </p:txBody>
              </p:sp>
            </p:grpSp>
            <p:sp>
              <p:nvSpPr>
                <p:cNvPr id="55" name="Title 2"/>
                <p:cNvSpPr txBox="1">
                  <a:spLocks/>
                </p:cNvSpPr>
                <p:nvPr/>
              </p:nvSpPr>
              <p:spPr bwMode="auto">
                <a:xfrm>
                  <a:off x="5662356" y="4768724"/>
                  <a:ext cx="865821" cy="3077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err="1" smtClean="0">
                      <a:solidFill>
                        <a:schemeClr val="tx1"/>
                      </a:solidFill>
                      <a:latin typeface="Calibri" panose="020F0502020204030204" pitchFamily="34" charset="0"/>
                    </a:rPr>
                    <a:t>Exp</a:t>
                  </a:r>
                  <a:endParaRPr lang="en-US" sz="2000" b="0" i="0" kern="0" dirty="0">
                    <a:solidFill>
                      <a:schemeClr val="tx1"/>
                    </a:solidFill>
                    <a:latin typeface="Calibri" panose="020F0502020204030204" pitchFamily="34" charset="0"/>
                  </a:endParaRPr>
                </a:p>
              </p:txBody>
            </p:sp>
            <p:pic>
              <p:nvPicPr>
                <p:cNvPr id="56"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855" t="16093" r="31944" b="42268"/>
                <a:stretch/>
              </p:blipFill>
              <p:spPr bwMode="auto">
                <a:xfrm>
                  <a:off x="6671567" y="3313721"/>
                  <a:ext cx="1543658" cy="2297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Straight Arrow Connector 56"/>
                <p:cNvCxnSpPr/>
                <p:nvPr/>
              </p:nvCxnSpPr>
              <p:spPr bwMode="auto">
                <a:xfrm>
                  <a:off x="6604851" y="3856741"/>
                  <a:ext cx="524203" cy="182548"/>
                </a:xfrm>
                <a:prstGeom prst="straightConnector1">
                  <a:avLst/>
                </a:prstGeom>
                <a:noFill/>
                <a:ln w="25400" cap="flat" cmpd="sng" algn="ctr">
                  <a:solidFill>
                    <a:schemeClr val="tx1"/>
                  </a:solidFill>
                  <a:prstDash val="solid"/>
                  <a:round/>
                  <a:headEnd type="none"/>
                  <a:tailEnd type="arrow" w="med" len="lg"/>
                </a:ln>
                <a:effectLst/>
              </p:spPr>
            </p:cxnSp>
          </p:grpSp>
          <p:sp>
            <p:nvSpPr>
              <p:cNvPr id="61" name="Title 2"/>
              <p:cNvSpPr txBox="1">
                <a:spLocks/>
              </p:cNvSpPr>
              <p:nvPr/>
            </p:nvSpPr>
            <p:spPr bwMode="auto">
              <a:xfrm>
                <a:off x="2237383" y="5827392"/>
                <a:ext cx="2043829"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pPr algn="l"/>
                <a:r>
                  <a:rPr lang="en-US" sz="2000" b="0" i="0" kern="0" dirty="0" smtClean="0">
                    <a:latin typeface="Calibri" panose="020F0502020204030204" pitchFamily="34" charset="0"/>
                  </a:rPr>
                  <a:t>Silicon Oil </a:t>
                </a:r>
                <a:r>
                  <a:rPr lang="en-US" sz="1600" b="0" i="0" kern="0" dirty="0" smtClean="0">
                    <a:solidFill>
                      <a:schemeClr val="tx1"/>
                    </a:solidFill>
                    <a:latin typeface="Calibri" panose="020F0502020204030204" pitchFamily="34" charset="0"/>
                  </a:rPr>
                  <a:t>(241 </a:t>
                </a:r>
                <a:r>
                  <a:rPr lang="en-US" sz="1600" b="0" i="0" kern="0" dirty="0" err="1" smtClean="0">
                    <a:solidFill>
                      <a:schemeClr val="tx1"/>
                    </a:solidFill>
                    <a:latin typeface="Calibri" panose="020F0502020204030204" pitchFamily="34" charset="0"/>
                  </a:rPr>
                  <a:t>mlpm</a:t>
                </a:r>
                <a:r>
                  <a:rPr lang="en-US" sz="1600" b="0" i="0" kern="0" dirty="0" smtClean="0">
                    <a:solidFill>
                      <a:schemeClr val="tx1"/>
                    </a:solidFill>
                    <a:latin typeface="Calibri" panose="020F0502020204030204" pitchFamily="34" charset="0"/>
                  </a:rPr>
                  <a:t>)</a:t>
                </a:r>
                <a:endParaRPr lang="en-US" sz="1600" b="0" i="0" kern="0" dirty="0">
                  <a:solidFill>
                    <a:schemeClr val="tx1"/>
                  </a:solidFill>
                  <a:latin typeface="Calibri" panose="020F0502020204030204" pitchFamily="34" charset="0"/>
                </a:endParaRPr>
              </a:p>
            </p:txBody>
          </p:sp>
        </p:grpSp>
        <p:sp>
          <p:nvSpPr>
            <p:cNvPr id="69" name="Title 2"/>
            <p:cNvSpPr txBox="1">
              <a:spLocks/>
            </p:cNvSpPr>
            <p:nvPr/>
          </p:nvSpPr>
          <p:spPr bwMode="auto">
            <a:xfrm>
              <a:off x="2607914" y="5508171"/>
              <a:ext cx="801502" cy="30777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000" b="0" i="0" kern="0" dirty="0" smtClean="0">
                  <a:solidFill>
                    <a:srgbClr val="FFFF00"/>
                  </a:solidFill>
                  <a:latin typeface="Calibri" panose="020F0502020204030204" pitchFamily="34" charset="0"/>
                </a:rPr>
                <a:t>Present</a:t>
              </a:r>
              <a:endParaRPr lang="en-US" sz="2000" b="0" i="0" kern="0" dirty="0">
                <a:solidFill>
                  <a:srgbClr val="FFFF00"/>
                </a:solidFill>
                <a:latin typeface="Calibri" panose="020F0502020204030204" pitchFamily="34" charset="0"/>
              </a:endParaRPr>
            </a:p>
          </p:txBody>
        </p:sp>
      </p:grpSp>
    </p:spTree>
    <p:extLst>
      <p:ext uri="{BB962C8B-B14F-4D97-AF65-F5344CB8AC3E}">
        <p14:creationId xmlns:p14="http://schemas.microsoft.com/office/powerpoint/2010/main" val="3126990454"/>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166"/>
            <a:ext cx="8229600" cy="549275"/>
          </a:xfrm>
        </p:spPr>
        <p:txBody>
          <a:bodyPr/>
          <a:lstStyle/>
          <a:p>
            <a:r>
              <a:rPr lang="en-US" dirty="0" smtClean="0"/>
              <a:t>Factors Affecting Film/Rivulet Flows</a:t>
            </a:r>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4294967295"/>
              </p:nvPr>
            </p:nvSpPr>
            <p:spPr>
              <a:xfrm>
                <a:off x="494840" y="933924"/>
                <a:ext cx="6788829" cy="1477328"/>
              </a:xfrm>
            </p:spPr>
            <p:txBody>
              <a:bodyPr wrap="square">
                <a:spAutoFit/>
              </a:bodyPr>
              <a:lstStyle/>
              <a:p>
                <a:pPr marL="346075" lvl="1" indent="-346075">
                  <a:spcBef>
                    <a:spcPts val="600"/>
                  </a:spcBef>
                  <a:buFont typeface="Courier New" panose="02070309020205020404" pitchFamily="49" charset="0"/>
                  <a:buChar char="o"/>
                </a:pPr>
                <a:r>
                  <a:rPr lang="en-US" sz="2000" dirty="0" smtClean="0">
                    <a:latin typeface="Calibri" panose="020F0502020204030204" pitchFamily="34" charset="0"/>
                  </a:rPr>
                  <a:t>Solvent properties and flow rate</a:t>
                </a:r>
              </a:p>
              <a:p>
                <a:pPr marL="746125" lvl="2" indent="-346075">
                  <a:spcBef>
                    <a:spcPts val="400"/>
                  </a:spcBef>
                  <a:buFont typeface="Calibri" panose="020F0502020204030204" pitchFamily="34" charset="0"/>
                  <a:buChar char="−"/>
                </a:pPr>
                <a:r>
                  <a:rPr lang="en-US" dirty="0">
                    <a:latin typeface="Calibri" panose="020F0502020204030204" pitchFamily="34" charset="0"/>
                    <a:ea typeface="+mj-ea"/>
                    <a:cs typeface="+mj-cs"/>
                  </a:rPr>
                  <a:t>Viscosity</a:t>
                </a:r>
                <a:r>
                  <a:rPr lang="en-US" dirty="0">
                    <a:latin typeface="Calibri" panose="020F0502020204030204" pitchFamily="34" charset="0"/>
                  </a:rPr>
                  <a:t> (</a:t>
                </a:r>
                <a:r>
                  <a:rPr lang="en-US" dirty="0">
                    <a:latin typeface="Calibri" panose="020F0502020204030204" pitchFamily="34" charset="0"/>
                    <a:sym typeface="Symbol"/>
                  </a:rPr>
                  <a:t>) </a:t>
                </a:r>
                <a:r>
                  <a:rPr lang="en-US" dirty="0">
                    <a:latin typeface="Calibri" panose="020F0502020204030204" pitchFamily="34" charset="0"/>
                  </a:rPr>
                  <a:t>and </a:t>
                </a:r>
                <a:r>
                  <a:rPr lang="en-US" dirty="0" smtClean="0">
                    <a:latin typeface="Calibri" panose="020F0502020204030204" pitchFamily="34" charset="0"/>
                  </a:rPr>
                  <a:t>surface tension (</a:t>
                </a:r>
                <a:r>
                  <a:rPr lang="en-US" dirty="0" smtClean="0">
                    <a:latin typeface="Calibri" panose="020F0502020204030204" pitchFamily="34" charset="0"/>
                    <a:sym typeface="Symbol"/>
                  </a:rPr>
                  <a:t>) </a:t>
                </a:r>
                <a14:m>
                  <m:oMath xmlns:m="http://schemas.openxmlformats.org/officeDocument/2006/math">
                    <m:r>
                      <a:rPr lang="en-US" b="0" i="1" dirty="0" smtClean="0">
                        <a:latin typeface="Cambria Math" panose="02040503050406030204" pitchFamily="18" charset="0"/>
                        <a:sym typeface="Symbol"/>
                      </a:rPr>
                      <m:t>→</m:t>
                    </m:r>
                  </m:oMath>
                </a14:m>
                <a:r>
                  <a:rPr lang="en-US" dirty="0">
                    <a:latin typeface="Calibri" panose="020F0502020204030204" pitchFamily="34" charset="0"/>
                    <a:sym typeface="Symbol"/>
                  </a:rPr>
                  <a:t> </a:t>
                </a:r>
                <a:r>
                  <a:rPr lang="en-US" b="1" dirty="0" smtClean="0">
                    <a:latin typeface="Calibri" panose="020F0502020204030204" pitchFamily="34" charset="0"/>
                    <a:sym typeface="Symbol"/>
                  </a:rPr>
                  <a:t>Kapitza number</a:t>
                </a:r>
                <a:endParaRPr lang="en-US" b="1" dirty="0">
                  <a:latin typeface="Calibri" panose="020F0502020204030204" pitchFamily="34" charset="0"/>
                </a:endParaRPr>
              </a:p>
              <a:p>
                <a:pPr marL="342900" lvl="1" indent="-342900">
                  <a:spcBef>
                    <a:spcPts val="400"/>
                  </a:spcBef>
                  <a:buFont typeface="Courier New" panose="02070309020205020404" pitchFamily="49" charset="0"/>
                  <a:buChar char="o"/>
                </a:pPr>
                <a:r>
                  <a:rPr lang="en-US" sz="2000" dirty="0" smtClean="0">
                    <a:latin typeface="Calibri" panose="020F0502020204030204" pitchFamily="34" charset="0"/>
                    <a:ea typeface="+mj-ea"/>
                    <a:cs typeface="+mj-cs"/>
                  </a:rPr>
                  <a:t>Contact </a:t>
                </a:r>
                <a:r>
                  <a:rPr lang="en-US" sz="2000" dirty="0">
                    <a:latin typeface="Calibri" panose="020F0502020204030204" pitchFamily="34" charset="0"/>
                    <a:ea typeface="+mj-ea"/>
                    <a:cs typeface="+mj-cs"/>
                  </a:rPr>
                  <a:t>angle (</a:t>
                </a:r>
                <a:r>
                  <a:rPr lang="en-US" sz="2000" dirty="0">
                    <a:latin typeface="Calibri" panose="020F0502020204030204" pitchFamily="34" charset="0"/>
                    <a:ea typeface="+mj-ea"/>
                    <a:cs typeface="+mj-cs"/>
                    <a:sym typeface="Symbol"/>
                  </a:rPr>
                  <a:t></a:t>
                </a:r>
                <a:r>
                  <a:rPr lang="en-US" sz="2000" dirty="0" smtClean="0">
                    <a:latin typeface="Calibri" panose="020F0502020204030204" pitchFamily="34" charset="0"/>
                    <a:ea typeface="+mj-ea"/>
                    <a:cs typeface="+mj-cs"/>
                    <a:sym typeface="Symbol"/>
                  </a:rPr>
                  <a:t>)</a:t>
                </a:r>
              </a:p>
              <a:p>
                <a:pPr marL="342900" lvl="1" indent="-342900">
                  <a:spcBef>
                    <a:spcPts val="400"/>
                  </a:spcBef>
                  <a:buFont typeface="Courier New" panose="02070309020205020404" pitchFamily="49" charset="0"/>
                  <a:buChar char="o"/>
                </a:pPr>
                <a:r>
                  <a:rPr lang="en-US" sz="2000" dirty="0" smtClean="0">
                    <a:latin typeface="Calibri" panose="020F0502020204030204" pitchFamily="34" charset="0"/>
                    <a:ea typeface="+mj-ea"/>
                    <a:cs typeface="+mj-cs"/>
                    <a:sym typeface="Symbol"/>
                  </a:rPr>
                  <a:t>Corrugation Angle</a:t>
                </a:r>
              </a:p>
            </p:txBody>
          </p:sp>
        </mc:Choice>
        <mc:Fallback xmlns="">
          <p:sp>
            <p:nvSpPr>
              <p:cNvPr id="2" name="Content Placeholder 1"/>
              <p:cNvSpPr>
                <a:spLocks noGrp="1" noRot="1" noChangeAspect="1" noMove="1" noResize="1" noEditPoints="1" noAdjustHandles="1" noChangeArrowheads="1" noChangeShapeType="1" noTextEdit="1"/>
              </p:cNvSpPr>
              <p:nvPr>
                <p:ph idx="4294967295"/>
              </p:nvPr>
            </p:nvSpPr>
            <p:spPr>
              <a:xfrm>
                <a:off x="494840" y="933924"/>
                <a:ext cx="6788829" cy="1477328"/>
              </a:xfrm>
              <a:blipFill rotWithShape="1">
                <a:blip r:embed="rId2"/>
                <a:stretch>
                  <a:fillRect l="-808" t="-2058" b="-6584"/>
                </a:stretch>
              </a:blipFill>
            </p:spPr>
            <p:txBody>
              <a:bodyPr/>
              <a:lstStyle/>
              <a:p>
                <a:r>
                  <a:rPr lang="en-US">
                    <a:noFill/>
                  </a:rPr>
                  <a:t> </a:t>
                </a:r>
              </a:p>
            </p:txBody>
          </p:sp>
        </mc:Fallback>
      </mc:AlternateContent>
      <p:sp>
        <p:nvSpPr>
          <p:cNvPr id="6" name="TextBox 5"/>
          <p:cNvSpPr txBox="1"/>
          <p:nvPr/>
        </p:nvSpPr>
        <p:spPr>
          <a:xfrm>
            <a:off x="102953" y="541417"/>
            <a:ext cx="6037488" cy="400110"/>
          </a:xfrm>
          <a:prstGeom prst="rect">
            <a:avLst/>
          </a:prstGeom>
          <a:noFill/>
        </p:spPr>
        <p:txBody>
          <a:bodyPr wrap="square" lIns="0" tIns="0" rIns="0" bIns="0" rtlCol="0">
            <a:spAutoFit/>
          </a:bodyPr>
          <a:lstStyle/>
          <a:p>
            <a:r>
              <a:rPr lang="en-US" sz="2600" i="0" dirty="0" smtClean="0">
                <a:solidFill>
                  <a:schemeClr val="tx1"/>
                </a:solidFill>
                <a:latin typeface="Calibri" panose="020F0502020204030204" pitchFamily="34" charset="0"/>
              </a:rPr>
              <a:t>Depends on various parameters</a:t>
            </a:r>
          </a:p>
        </p:txBody>
      </p:sp>
      <p:graphicFrame>
        <p:nvGraphicFramePr>
          <p:cNvPr id="16" name="Table 15" title="Liquid properties at 25C (From literature)"/>
          <p:cNvGraphicFramePr>
            <a:graphicFrameLocks noGrp="1" noChangeAspect="1"/>
          </p:cNvGraphicFramePr>
          <p:nvPr>
            <p:extLst>
              <p:ext uri="{D42A27DB-BD31-4B8C-83A1-F6EECF244321}">
                <p14:modId xmlns:p14="http://schemas.microsoft.com/office/powerpoint/2010/main" val="2261849925"/>
              </p:ext>
            </p:extLst>
          </p:nvPr>
        </p:nvGraphicFramePr>
        <p:xfrm>
          <a:off x="200881" y="2847503"/>
          <a:ext cx="4387855" cy="3006039"/>
        </p:xfrm>
        <a:graphic>
          <a:graphicData uri="http://schemas.openxmlformats.org/drawingml/2006/table">
            <a:tbl>
              <a:tblPr/>
              <a:tblGrid>
                <a:gridCol w="1207008"/>
                <a:gridCol w="768096"/>
                <a:gridCol w="768096"/>
                <a:gridCol w="819303"/>
                <a:gridCol w="825352"/>
              </a:tblGrid>
              <a:tr h="528741">
                <a:tc>
                  <a:txBody>
                    <a:bodyPr/>
                    <a:lstStyle/>
                    <a:p>
                      <a:pPr algn="ctr" fontAlgn="b"/>
                      <a:r>
                        <a:rPr lang="en-US" sz="1400" b="1" i="0" u="none" strike="noStrike" dirty="0" smtClean="0">
                          <a:solidFill>
                            <a:srgbClr val="000000"/>
                          </a:solidFill>
                          <a:effectLst/>
                          <a:latin typeface="Calibri" panose="020F0502020204030204" pitchFamily="34" charset="0"/>
                          <a:cs typeface="Times New Roman" pitchFamily="18" charset="0"/>
                        </a:rPr>
                        <a:t>Solvent</a:t>
                      </a:r>
                      <a:endParaRPr lang="en-US" sz="1400" b="1" i="0" u="none" strike="noStrike" dirty="0">
                        <a:solidFill>
                          <a:srgbClr val="000000"/>
                        </a:solidFill>
                        <a:effectLst/>
                        <a:latin typeface="Calibri" panose="020F0502020204030204" pitchFamily="34" charset="0"/>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smtClean="0">
                          <a:solidFill>
                            <a:srgbClr val="000000"/>
                          </a:solidFill>
                          <a:effectLst/>
                          <a:latin typeface="Symbol" pitchFamily="18" charset="2"/>
                          <a:cs typeface="Times New Roman" pitchFamily="18" charset="0"/>
                        </a:rPr>
                        <a:t>m</a:t>
                      </a:r>
                      <a:r>
                        <a:rPr lang="en-US" sz="1400" b="1" i="0" u="none" strike="noStrike" baseline="-25000" dirty="0" smtClean="0">
                          <a:solidFill>
                            <a:srgbClr val="000000"/>
                          </a:solidFill>
                          <a:effectLst/>
                          <a:latin typeface="Times New Roman" pitchFamily="18" charset="0"/>
                          <a:cs typeface="Times New Roman" pitchFamily="18" charset="0"/>
                        </a:rPr>
                        <a:t>l</a:t>
                      </a:r>
                      <a:endParaRPr lang="en-US" sz="1400" b="1" i="0" u="none" strike="noStrike" baseline="-25000" dirty="0">
                        <a:solidFill>
                          <a:srgbClr val="000000"/>
                        </a:solidFill>
                        <a:effectLst/>
                        <a:latin typeface="Times New Roman" pitchFamily="18" charset="0"/>
                        <a:cs typeface="Times New Roman" pitchFamily="18" charset="0"/>
                      </a:endParaRPr>
                    </a:p>
                    <a:p>
                      <a:pPr algn="ctr" fontAlgn="b"/>
                      <a:r>
                        <a:rPr lang="en-US" sz="1400" b="1" i="0" u="none" strike="noStrike" dirty="0">
                          <a:solidFill>
                            <a:srgbClr val="000000"/>
                          </a:solidFill>
                          <a:effectLst/>
                          <a:latin typeface="Times New Roman" pitchFamily="18" charset="0"/>
                          <a:cs typeface="Times New Roman" pitchFamily="18" charset="0"/>
                        </a:rPr>
                        <a:t>(Pa-s)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err="1" smtClean="0">
                          <a:solidFill>
                            <a:srgbClr val="000000"/>
                          </a:solidFill>
                          <a:effectLst/>
                          <a:latin typeface="Symbol" pitchFamily="18" charset="2"/>
                          <a:cs typeface="Times New Roman" pitchFamily="18" charset="0"/>
                        </a:rPr>
                        <a:t>r</a:t>
                      </a:r>
                      <a:r>
                        <a:rPr lang="en-US" sz="1400" b="1" i="0" u="none" strike="noStrike" baseline="-25000" dirty="0" err="1" smtClean="0">
                          <a:solidFill>
                            <a:srgbClr val="000000"/>
                          </a:solidFill>
                          <a:effectLst/>
                          <a:latin typeface="Times New Roman" pitchFamily="18" charset="0"/>
                          <a:cs typeface="Times New Roman" pitchFamily="18" charset="0"/>
                        </a:rPr>
                        <a:t>l</a:t>
                      </a:r>
                      <a:endParaRPr lang="en-US" sz="1400" b="1" i="0" u="none" strike="noStrike" baseline="-25000" dirty="0">
                        <a:solidFill>
                          <a:srgbClr val="000000"/>
                        </a:solidFill>
                        <a:effectLst/>
                        <a:latin typeface="Times New Roman" pitchFamily="18" charset="0"/>
                        <a:cs typeface="Times New Roman" pitchFamily="18" charset="0"/>
                      </a:endParaRPr>
                    </a:p>
                    <a:p>
                      <a:pPr algn="ctr" fontAlgn="b"/>
                      <a:r>
                        <a:rPr lang="en-US" sz="1400" b="1" i="0" u="none" strike="noStrike" dirty="0">
                          <a:solidFill>
                            <a:srgbClr val="000000"/>
                          </a:solidFill>
                          <a:effectLst/>
                          <a:latin typeface="Times New Roman" pitchFamily="18" charset="0"/>
                          <a:cs typeface="Times New Roman" pitchFamily="18" charset="0"/>
                        </a:rPr>
                        <a:t>(kg/m</a:t>
                      </a:r>
                      <a:r>
                        <a:rPr lang="en-US" sz="1400" b="1" i="0" u="none" strike="noStrike" baseline="30000" dirty="0">
                          <a:solidFill>
                            <a:srgbClr val="000000"/>
                          </a:solidFill>
                          <a:effectLst/>
                          <a:latin typeface="Times New Roman" pitchFamily="18" charset="0"/>
                          <a:cs typeface="Times New Roman" pitchFamily="18" charset="0"/>
                        </a:rPr>
                        <a:t>3</a:t>
                      </a:r>
                      <a:r>
                        <a:rPr lang="en-US" sz="1400" b="1" i="0" u="none" strike="noStrike" dirty="0">
                          <a:solidFill>
                            <a:srgbClr val="000000"/>
                          </a:solidFill>
                          <a:effectLst/>
                          <a:latin typeface="Times New Roman" pitchFamily="18" charset="0"/>
                          <a:cs typeface="Times New Roman" pitchFamily="18" charset="0"/>
                        </a:rPr>
                        <a: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err="1" smtClean="0">
                          <a:solidFill>
                            <a:srgbClr val="000000"/>
                          </a:solidFill>
                          <a:effectLst/>
                          <a:latin typeface="Symbol" pitchFamily="18" charset="2"/>
                          <a:cs typeface="Times New Roman" pitchFamily="18" charset="0"/>
                        </a:rPr>
                        <a:t>s</a:t>
                      </a:r>
                      <a:r>
                        <a:rPr lang="en-US" sz="1400" b="1" i="0" u="none" strike="noStrike" baseline="-25000" dirty="0" err="1" smtClean="0">
                          <a:solidFill>
                            <a:srgbClr val="000000"/>
                          </a:solidFill>
                          <a:effectLst/>
                          <a:latin typeface="Times New Roman" pitchFamily="18" charset="0"/>
                          <a:cs typeface="Times New Roman" pitchFamily="18" charset="0"/>
                        </a:rPr>
                        <a:t>l</a:t>
                      </a:r>
                      <a:r>
                        <a:rPr lang="en-US" sz="1400" b="1" i="0" u="none" strike="noStrike" dirty="0" smtClean="0">
                          <a:solidFill>
                            <a:srgbClr val="000000"/>
                          </a:solidFill>
                          <a:effectLst/>
                          <a:latin typeface="Symbol" pitchFamily="18" charset="2"/>
                          <a:cs typeface="Times New Roman" pitchFamily="18" charset="0"/>
                        </a:rPr>
                        <a:t> </a:t>
                      </a:r>
                      <a:endParaRPr lang="en-US" sz="1400" b="1" i="0" u="none" strike="noStrike" dirty="0">
                        <a:solidFill>
                          <a:srgbClr val="000000"/>
                        </a:solidFill>
                        <a:effectLst/>
                        <a:latin typeface="Symbol" pitchFamily="18" charset="2"/>
                        <a:cs typeface="Times New Roman" pitchFamily="18" charset="0"/>
                      </a:endParaRPr>
                    </a:p>
                    <a:p>
                      <a:pPr algn="ctr" fontAlgn="b"/>
                      <a:r>
                        <a:rPr lang="en-US" sz="1400" b="1" i="0" u="none" strike="noStrike" dirty="0">
                          <a:solidFill>
                            <a:srgbClr val="000000"/>
                          </a:solidFill>
                          <a:effectLst/>
                          <a:latin typeface="Times New Roman" pitchFamily="18" charset="0"/>
                          <a:cs typeface="Times New Roman" pitchFamily="18" charset="0"/>
                        </a:rPr>
                        <a:t>(N/m)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b"/>
                      <a:r>
                        <a:rPr lang="en-US" sz="1400" b="1" i="0" u="none" strike="noStrike" dirty="0" err="1" smtClean="0">
                          <a:solidFill>
                            <a:srgbClr val="000099"/>
                          </a:solidFill>
                          <a:effectLst/>
                          <a:latin typeface="Calibri" panose="020F0502020204030204" pitchFamily="34" charset="0"/>
                          <a:cs typeface="Times New Roman" pitchFamily="18" charset="0"/>
                        </a:rPr>
                        <a:t>Ka</a:t>
                      </a:r>
                      <a:endParaRPr lang="en-US" sz="1400" b="1" i="0" u="none" strike="noStrike" dirty="0">
                        <a:solidFill>
                          <a:srgbClr val="000099"/>
                        </a:solidFill>
                        <a:effectLst/>
                        <a:latin typeface="Calibri" panose="020F0502020204030204" pitchFamily="34" charset="0"/>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307559">
                <a:tc>
                  <a:txBody>
                    <a:bodyPr/>
                    <a:lstStyle/>
                    <a:p>
                      <a:pPr algn="l" fontAlgn="b"/>
                      <a:r>
                        <a:rPr lang="en-US" sz="1300" b="0" i="0" u="none" strike="noStrike" dirty="0">
                          <a:solidFill>
                            <a:srgbClr val="000000"/>
                          </a:solidFill>
                          <a:effectLst/>
                          <a:latin typeface="Calibri" panose="020F0502020204030204" pitchFamily="34" charset="0"/>
                          <a:cs typeface="Times New Roman" pitchFamily="18" charset="0"/>
                        </a:rPr>
                        <a:t>Water</a:t>
                      </a: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0.00089</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a:solidFill>
                            <a:srgbClr val="000000"/>
                          </a:solidFill>
                          <a:effectLst/>
                          <a:latin typeface="Calibri" panose="020F0502020204030204" pitchFamily="34" charset="0"/>
                          <a:cs typeface="Times New Roman" pitchFamily="18" charset="0"/>
                        </a:rPr>
                        <a:t>997.0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0.07280</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3969</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1795">
                <a:tc>
                  <a:txBody>
                    <a:bodyPr/>
                    <a:lstStyle/>
                    <a:p>
                      <a:pPr algn="l" fontAlgn="b"/>
                      <a:r>
                        <a:rPr lang="en-US" sz="1300" b="0" i="0" u="none" strike="noStrike" dirty="0">
                          <a:solidFill>
                            <a:srgbClr val="000000"/>
                          </a:solidFill>
                          <a:effectLst/>
                          <a:latin typeface="Calibri" panose="020F0502020204030204" pitchFamily="34" charset="0"/>
                          <a:cs typeface="Times New Roman" pitchFamily="18" charset="0"/>
                        </a:rPr>
                        <a:t>30% </a:t>
                      </a:r>
                      <a:r>
                        <a:rPr lang="en-US" sz="1300" b="0" i="0" u="none" strike="noStrike" dirty="0" smtClean="0">
                          <a:solidFill>
                            <a:srgbClr val="000000"/>
                          </a:solidFill>
                          <a:effectLst/>
                          <a:latin typeface="Calibri" panose="020F0502020204030204" pitchFamily="34" charset="0"/>
                          <a:cs typeface="Times New Roman" pitchFamily="18" charset="0"/>
                        </a:rPr>
                        <a:t>MEA</a:t>
                      </a:r>
                      <a:r>
                        <a:rPr lang="en-US" sz="1400" b="1" i="0" u="none" strike="noStrike" baseline="30000" dirty="0" smtClean="0">
                          <a:solidFill>
                            <a:srgbClr val="000099"/>
                          </a:solidFill>
                          <a:effectLst/>
                          <a:latin typeface="Calibri" panose="020F0502020204030204" pitchFamily="34" charset="0"/>
                          <a:cs typeface="Times New Roman" pitchFamily="18" charset="0"/>
                        </a:rPr>
                        <a:t>1</a:t>
                      </a:r>
                      <a:endParaRPr lang="en-US" sz="1400" b="1" i="0" u="none" strike="noStrike" baseline="30000" dirty="0">
                        <a:solidFill>
                          <a:srgbClr val="0000CC"/>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0.00252</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a:solidFill>
                            <a:srgbClr val="000000"/>
                          </a:solidFill>
                          <a:effectLst/>
                          <a:latin typeface="Calibri" panose="020F0502020204030204" pitchFamily="34" charset="0"/>
                          <a:cs typeface="Times New Roman" pitchFamily="18" charset="0"/>
                        </a:rPr>
                        <a:t>1013.0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0.05480</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750</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287196">
                <a:tc>
                  <a:txBody>
                    <a:bodyPr/>
                    <a:lstStyle/>
                    <a:p>
                      <a:pPr algn="l" fontAlgn="b"/>
                      <a:r>
                        <a:rPr lang="en-US" sz="1300" b="0" i="0" u="none" strike="noStrike" dirty="0" smtClean="0">
                          <a:solidFill>
                            <a:srgbClr val="000000"/>
                          </a:solidFill>
                          <a:effectLst/>
                          <a:latin typeface="Calibri" panose="020F0502020204030204" pitchFamily="34" charset="0"/>
                          <a:cs typeface="Times New Roman" pitchFamily="18" charset="0"/>
                        </a:rPr>
                        <a:t>40% MEA</a:t>
                      </a:r>
                      <a:r>
                        <a:rPr lang="en-US" sz="1300" b="1" i="0" u="none" strike="noStrike" baseline="30000" dirty="0" smtClean="0">
                          <a:solidFill>
                            <a:srgbClr val="000099"/>
                          </a:solidFill>
                          <a:effectLst/>
                          <a:latin typeface="Calibri" panose="020F0502020204030204" pitchFamily="34" charset="0"/>
                          <a:cs typeface="Times New Roman" pitchFamily="18" charset="0"/>
                        </a:rPr>
                        <a:t>1</a:t>
                      </a:r>
                      <a:r>
                        <a:rPr lang="en-US" sz="1300" b="0" i="0" u="none" strike="noStrike" dirty="0" smtClean="0">
                          <a:solidFill>
                            <a:srgbClr val="000000"/>
                          </a:solidFill>
                          <a:effectLst/>
                          <a:latin typeface="Calibri" panose="020F0502020204030204" pitchFamily="34" charset="0"/>
                          <a:cs typeface="Times New Roman" pitchFamily="18" charset="0"/>
                        </a:rPr>
                        <a:t> </a:t>
                      </a:r>
                      <a:endParaRPr lang="en-US" sz="1400" b="1" i="0" u="none" strike="noStrike" baseline="30000" dirty="0">
                        <a:solidFill>
                          <a:srgbClr val="0000CC"/>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0.00371</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a:solidFill>
                            <a:srgbClr val="000000"/>
                          </a:solidFill>
                          <a:effectLst/>
                          <a:latin typeface="Calibri" panose="020F0502020204030204" pitchFamily="34" charset="0"/>
                          <a:cs typeface="Times New Roman" pitchFamily="18" charset="0"/>
                        </a:rPr>
                        <a:t>1015.3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0.05500</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450</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0344">
                <a:tc>
                  <a:txBody>
                    <a:bodyPr/>
                    <a:lstStyle/>
                    <a:p>
                      <a:pPr algn="l" fontAlgn="b"/>
                      <a:r>
                        <a:rPr lang="en-US" sz="1300" b="0" i="0" u="none" strike="noStrike" dirty="0" smtClean="0">
                          <a:solidFill>
                            <a:srgbClr val="000000"/>
                          </a:solidFill>
                          <a:effectLst/>
                          <a:latin typeface="Calibri" panose="020F0502020204030204" pitchFamily="34" charset="0"/>
                          <a:cs typeface="Times New Roman" pitchFamily="18" charset="0"/>
                        </a:rPr>
                        <a:t>0.07m MPZ</a:t>
                      </a:r>
                      <a:r>
                        <a:rPr lang="en-US" sz="1300" b="1" i="0" u="none" strike="noStrike" baseline="30000" dirty="0" smtClean="0">
                          <a:solidFill>
                            <a:srgbClr val="000099"/>
                          </a:solidFill>
                          <a:effectLst/>
                          <a:latin typeface="Calibri" panose="020F0502020204030204" pitchFamily="34" charset="0"/>
                          <a:cs typeface="Times New Roman" pitchFamily="18" charset="0"/>
                        </a:rPr>
                        <a:t>2</a:t>
                      </a:r>
                      <a:endParaRPr lang="en-US" sz="1400" b="1" i="0" u="none" strike="noStrike" baseline="30000" dirty="0">
                        <a:solidFill>
                          <a:srgbClr val="000099"/>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smtClean="0">
                          <a:solidFill>
                            <a:srgbClr val="000000"/>
                          </a:solidFill>
                          <a:effectLst/>
                          <a:latin typeface="Calibri" panose="020F0502020204030204" pitchFamily="34" charset="0"/>
                          <a:ea typeface="+mn-ea"/>
                          <a:cs typeface="Times New Roman" pitchFamily="18" charset="0"/>
                        </a:rPr>
                        <a:t>0.00556</a:t>
                      </a:r>
                      <a:endParaRPr lang="en-US" sz="1300" b="0" i="0" u="none" strike="noStrike" kern="1200" dirty="0">
                        <a:solidFill>
                          <a:srgbClr val="000000"/>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a:solidFill>
                            <a:srgbClr val="000000"/>
                          </a:solidFill>
                          <a:effectLst/>
                          <a:latin typeface="Calibri" panose="020F0502020204030204" pitchFamily="34" charset="0"/>
                          <a:ea typeface="+mn-ea"/>
                          <a:cs typeface="Times New Roman" pitchFamily="18" charset="0"/>
                        </a:rPr>
                        <a:t>1005.3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a:solidFill>
                            <a:srgbClr val="000000"/>
                          </a:solidFill>
                          <a:effectLst/>
                          <a:latin typeface="Calibri" panose="020F0502020204030204" pitchFamily="34" charset="0"/>
                          <a:ea typeface="+mn-ea"/>
                          <a:cs typeface="Times New Roman" pitchFamily="18" charset="0"/>
                        </a:rPr>
                        <a:t>0.05442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258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18052">
                <a:tc>
                  <a:txBody>
                    <a:bodyPr/>
                    <a:lstStyle/>
                    <a:p>
                      <a:pPr algn="l" fontAlgn="b"/>
                      <a:r>
                        <a:rPr lang="en-US" sz="1300" b="0" i="0" u="none" strike="noStrike" dirty="0">
                          <a:solidFill>
                            <a:srgbClr val="000000"/>
                          </a:solidFill>
                          <a:effectLst/>
                          <a:latin typeface="Calibri" panose="020F0502020204030204" pitchFamily="34" charset="0"/>
                          <a:cs typeface="Times New Roman" pitchFamily="18" charset="0"/>
                        </a:rPr>
                        <a:t>48.8% </a:t>
                      </a:r>
                      <a:r>
                        <a:rPr lang="en-US" sz="1300" b="0" i="0" u="none" strike="noStrike" dirty="0" smtClean="0">
                          <a:solidFill>
                            <a:srgbClr val="000000"/>
                          </a:solidFill>
                          <a:effectLst/>
                          <a:latin typeface="Calibri" panose="020F0502020204030204" pitchFamily="34" charset="0"/>
                          <a:cs typeface="Times New Roman" pitchFamily="18" charset="0"/>
                        </a:rPr>
                        <a:t>MDEA</a:t>
                      </a:r>
                      <a:r>
                        <a:rPr lang="en-US" sz="1400" b="1" i="0" u="none" strike="noStrike" baseline="30000" dirty="0" smtClean="0">
                          <a:solidFill>
                            <a:srgbClr val="000099"/>
                          </a:solidFill>
                          <a:effectLst/>
                          <a:latin typeface="Calibri" panose="020F0502020204030204" pitchFamily="34" charset="0"/>
                          <a:cs typeface="Times New Roman" pitchFamily="18" charset="0"/>
                        </a:rPr>
                        <a:t>3</a:t>
                      </a:r>
                      <a:endParaRPr lang="en-US" sz="1400" b="1" i="0" u="none" strike="noStrike" baseline="30000" dirty="0">
                        <a:solidFill>
                          <a:srgbClr val="0000CC"/>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0.00925</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a:solidFill>
                            <a:srgbClr val="000000"/>
                          </a:solidFill>
                          <a:effectLst/>
                          <a:latin typeface="Calibri" panose="020F0502020204030204" pitchFamily="34" charset="0"/>
                          <a:cs typeface="Times New Roman" pitchFamily="18" charset="0"/>
                        </a:rPr>
                        <a:t>1016.6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a:solidFill>
                            <a:srgbClr val="000000"/>
                          </a:solidFill>
                          <a:effectLst/>
                          <a:latin typeface="Calibri" panose="020F0502020204030204" pitchFamily="34" charset="0"/>
                          <a:cs typeface="Times New Roman" pitchFamily="18" charset="0"/>
                        </a:rPr>
                        <a:t>0.04756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117</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805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300" b="0" i="0" u="none" strike="noStrike" kern="1200" dirty="0" smtClean="0">
                          <a:solidFill>
                            <a:srgbClr val="000000"/>
                          </a:solidFill>
                          <a:effectLst/>
                          <a:latin typeface="Calibri" panose="020F0502020204030204" pitchFamily="34" charset="0"/>
                          <a:ea typeface="+mn-ea"/>
                          <a:cs typeface="Times New Roman" pitchFamily="18" charset="0"/>
                        </a:rPr>
                        <a:t>0.51m MPZ</a:t>
                      </a:r>
                      <a:r>
                        <a:rPr lang="en-US" sz="1300" b="1" i="0" u="none" strike="noStrike" kern="1200" baseline="30000" dirty="0" smtClean="0">
                          <a:solidFill>
                            <a:srgbClr val="000099"/>
                          </a:solidFill>
                          <a:effectLst/>
                          <a:latin typeface="Calibri" panose="020F0502020204030204" pitchFamily="34" charset="0"/>
                          <a:ea typeface="+mn-ea"/>
                          <a:cs typeface="Times New Roman" pitchFamily="18" charset="0"/>
                        </a:rPr>
                        <a:t>2</a:t>
                      </a:r>
                      <a:endParaRPr lang="en-US" sz="1400" b="1" i="0" u="none" strike="noStrike" kern="1200" baseline="30000" dirty="0" smtClean="0">
                        <a:solidFill>
                          <a:srgbClr val="000099"/>
                        </a:solidFill>
                        <a:effectLst/>
                        <a:latin typeface="Calibri" panose="020F0502020204030204" pitchFamily="34" charset="0"/>
                        <a:ea typeface="+mn-ea"/>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0.01336</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kern="1200" dirty="0" smtClean="0">
                          <a:solidFill>
                            <a:srgbClr val="000000"/>
                          </a:solidFill>
                          <a:effectLst/>
                          <a:latin typeface="Calibri" panose="020F0502020204030204" pitchFamily="34" charset="0"/>
                          <a:ea typeface="+mn-ea"/>
                          <a:cs typeface="Times New Roman" pitchFamily="18" charset="0"/>
                        </a:rPr>
                        <a:t>946.41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0.03437</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50</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02150">
                <a:tc>
                  <a:txBody>
                    <a:bodyPr/>
                    <a:lstStyle/>
                    <a:p>
                      <a:pPr algn="l" fontAlgn="b"/>
                      <a:r>
                        <a:rPr lang="en-US" sz="1300" b="0" i="0" u="none" strike="noStrike" dirty="0" smtClean="0">
                          <a:solidFill>
                            <a:srgbClr val="000000"/>
                          </a:solidFill>
                          <a:effectLst/>
                          <a:latin typeface="Calibri" panose="020F0502020204030204" pitchFamily="34" charset="0"/>
                          <a:cs typeface="Times New Roman" pitchFamily="18" charset="0"/>
                        </a:rPr>
                        <a:t>0.41m MPZ</a:t>
                      </a:r>
                      <a:r>
                        <a:rPr lang="en-US" sz="1300" b="1" i="0" u="none" strike="noStrike" baseline="30000" dirty="0" smtClean="0">
                          <a:solidFill>
                            <a:srgbClr val="000099"/>
                          </a:solidFill>
                          <a:effectLst/>
                          <a:latin typeface="Calibri" panose="020F0502020204030204" pitchFamily="34" charset="0"/>
                          <a:cs typeface="Times New Roman" pitchFamily="18" charset="0"/>
                        </a:rPr>
                        <a:t>2</a:t>
                      </a:r>
                      <a:endParaRPr lang="en-US" sz="1400" b="1" i="0" u="none" strike="noStrike" baseline="30000" dirty="0">
                        <a:solidFill>
                          <a:srgbClr val="000099"/>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0.02348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962.2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0.03589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25</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2150">
                <a:tc>
                  <a:txBody>
                    <a:bodyPr/>
                    <a:lstStyle/>
                    <a:p>
                      <a:pPr algn="l" fontAlgn="b"/>
                      <a:r>
                        <a:rPr lang="en-US" sz="1300" b="0" i="0" u="none" strike="noStrike" dirty="0" smtClean="0">
                          <a:solidFill>
                            <a:srgbClr val="000000"/>
                          </a:solidFill>
                          <a:effectLst/>
                          <a:latin typeface="Calibri" panose="020F0502020204030204" pitchFamily="34" charset="0"/>
                          <a:cs typeface="Times New Roman" pitchFamily="18" charset="0"/>
                        </a:rPr>
                        <a:t>0.31m MPZ</a:t>
                      </a:r>
                      <a:r>
                        <a:rPr lang="en-US" sz="1300" b="1" i="0" u="none" strike="noStrike" baseline="30000" dirty="0" smtClean="0">
                          <a:solidFill>
                            <a:srgbClr val="000099"/>
                          </a:solidFill>
                          <a:effectLst/>
                          <a:latin typeface="Calibri" panose="020F0502020204030204" pitchFamily="34" charset="0"/>
                          <a:cs typeface="Times New Roman" pitchFamily="18" charset="0"/>
                        </a:rPr>
                        <a:t>2</a:t>
                      </a:r>
                      <a:endParaRPr lang="en-US" sz="1400" b="1" i="0" u="none" strike="noStrike" baseline="30000" dirty="0">
                        <a:solidFill>
                          <a:srgbClr val="000099"/>
                        </a:solidFill>
                        <a:effectLst/>
                        <a:latin typeface="Calibri" panose="020F0502020204030204" pitchFamily="34" charset="0"/>
                        <a:cs typeface="Times New Roman" pitchFamily="18" charset="0"/>
                      </a:endParaRPr>
                    </a:p>
                  </a:txBody>
                  <a:tcPr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0.03642</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981.31</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300" b="0" i="0" u="none" strike="noStrike" dirty="0" smtClean="0">
                          <a:solidFill>
                            <a:srgbClr val="000000"/>
                          </a:solidFill>
                          <a:effectLst/>
                          <a:latin typeface="Calibri" panose="020F0502020204030204" pitchFamily="34" charset="0"/>
                          <a:cs typeface="Times New Roman" pitchFamily="18" charset="0"/>
                        </a:rPr>
                        <a:t>0.03840</a:t>
                      </a:r>
                      <a:endParaRPr lang="en-US" sz="1300" b="0" i="0" u="none" strike="noStrike" dirty="0">
                        <a:solidFill>
                          <a:srgbClr val="000000"/>
                        </a:solidFill>
                        <a:effectLst/>
                        <a:latin typeface="Calibri" panose="020F0502020204030204" pitchFamily="34" charset="0"/>
                        <a:cs typeface="Times New Roman"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fontAlgn="b" latinLnBrk="0" hangingPunct="1"/>
                      <a:r>
                        <a:rPr lang="en-US" sz="1300" b="0" i="0" u="none" strike="noStrike" kern="1200" dirty="0" smtClean="0">
                          <a:solidFill>
                            <a:srgbClr val="000099"/>
                          </a:solidFill>
                          <a:effectLst/>
                          <a:latin typeface="Calibri" panose="020F0502020204030204" pitchFamily="34" charset="0"/>
                          <a:ea typeface="+mn-ea"/>
                          <a:cs typeface="Times New Roman" pitchFamily="18" charset="0"/>
                        </a:rPr>
                        <a:t>15</a:t>
                      </a:r>
                      <a:endParaRPr lang="en-US" sz="1300" b="0" i="0" u="none" strike="noStrike" kern="1200" dirty="0">
                        <a:solidFill>
                          <a:srgbClr val="000099"/>
                        </a:solidFill>
                        <a:effectLst/>
                        <a:latin typeface="Calibri" panose="020F0502020204030204" pitchFamily="34" charset="0"/>
                        <a:ea typeface="+mn-ea"/>
                        <a:cs typeface="Times New Roman" pitchFamily="18"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mc:AlternateContent xmlns:mc="http://schemas.openxmlformats.org/markup-compatibility/2006" xmlns:a14="http://schemas.microsoft.com/office/drawing/2010/main">
        <mc:Choice Requires="a14">
          <p:sp>
            <p:nvSpPr>
              <p:cNvPr id="18" name="TextBox 17"/>
              <p:cNvSpPr txBox="1"/>
              <p:nvPr/>
            </p:nvSpPr>
            <p:spPr bwMode="auto">
              <a:xfrm>
                <a:off x="6007410" y="3819200"/>
                <a:ext cx="1969192" cy="694998"/>
              </a:xfrm>
              <a:prstGeom prst="rect">
                <a:avLst/>
              </a:prstGeom>
              <a:noFill/>
              <a:ln w="9525">
                <a:noFill/>
                <a:miter lim="800000"/>
                <a:headEnd/>
                <a:tailEnd/>
              </a:ln>
            </p:spPr>
            <p:txBody>
              <a:bodyPr vert="horz" wrap="none" lIns="91440" tIns="0" rIns="91440" bIns="0" numCol="1" rtlCol="0" anchor="t" anchorCtr="0" compatLnSpc="1">
                <a:prstTxWarp prst="textNoShape">
                  <a:avLst/>
                </a:prstTxWarp>
                <a:spAutoFit/>
              </a:bodyPr>
              <a:lstStyle/>
              <a:p>
                <a:pPr>
                  <a:spcBef>
                    <a:spcPts val="0"/>
                  </a:spcBef>
                </a:pPr>
                <a14:m>
                  <m:oMathPara xmlns:m="http://schemas.openxmlformats.org/officeDocument/2006/math">
                    <m:oMathParaPr>
                      <m:jc m:val="centerGroup"/>
                    </m:oMathParaPr>
                    <m:oMath xmlns:m="http://schemas.openxmlformats.org/officeDocument/2006/math">
                      <m:r>
                        <a:rPr lang="en-US" sz="1800" b="0" i="1" kern="0" smtClean="0">
                          <a:solidFill>
                            <a:srgbClr val="000099"/>
                          </a:solidFill>
                          <a:latin typeface="Cambria Math"/>
                          <a:cs typeface="+mn-cs"/>
                        </a:rPr>
                        <m:t>𝐾𝑎</m:t>
                      </m:r>
                      <m:r>
                        <a:rPr lang="en-US" sz="1800" b="0" i="1" kern="0" smtClean="0">
                          <a:solidFill>
                            <a:srgbClr val="000099"/>
                          </a:solidFill>
                          <a:latin typeface="Cambria Math"/>
                          <a:cs typeface="+mn-cs"/>
                        </a:rPr>
                        <m:t>=</m:t>
                      </m:r>
                      <m:sSup>
                        <m:sSupPr>
                          <m:ctrlPr>
                            <a:rPr lang="en-US" sz="1800" i="1" kern="0" smtClean="0">
                              <a:solidFill>
                                <a:srgbClr val="000099"/>
                              </a:solidFill>
                              <a:latin typeface="Cambria Math" panose="02040503050406030204" pitchFamily="18" charset="0"/>
                              <a:cs typeface="+mn-cs"/>
                            </a:rPr>
                          </m:ctrlPr>
                        </m:sSupPr>
                        <m:e>
                          <m:r>
                            <a:rPr lang="en-US" sz="1800" b="0" i="1" kern="0" smtClean="0">
                              <a:solidFill>
                                <a:srgbClr val="000099"/>
                              </a:solidFill>
                              <a:latin typeface="Cambria Math"/>
                              <a:ea typeface="Cambria Math"/>
                              <a:cs typeface="+mn-cs"/>
                            </a:rPr>
                            <m:t>𝜎</m:t>
                          </m:r>
                          <m:d>
                            <m:dPr>
                              <m:ctrlPr>
                                <a:rPr lang="en-US" sz="1800" i="1" kern="0">
                                  <a:solidFill>
                                    <a:srgbClr val="000099"/>
                                  </a:solidFill>
                                  <a:latin typeface="Cambria Math" panose="02040503050406030204" pitchFamily="18" charset="0"/>
                                </a:rPr>
                              </m:ctrlPr>
                            </m:dPr>
                            <m:e>
                              <m:f>
                                <m:fPr>
                                  <m:ctrlPr>
                                    <a:rPr lang="en-US" sz="1800" i="1" kern="0">
                                      <a:solidFill>
                                        <a:srgbClr val="000099"/>
                                      </a:solidFill>
                                      <a:latin typeface="Cambria Math" panose="02040503050406030204" pitchFamily="18" charset="0"/>
                                    </a:rPr>
                                  </m:ctrlPr>
                                </m:fPr>
                                <m:num>
                                  <m:r>
                                    <a:rPr lang="en-US" sz="1800" b="0" i="1" kern="0" smtClean="0">
                                      <a:solidFill>
                                        <a:srgbClr val="000099"/>
                                      </a:solidFill>
                                      <a:latin typeface="Cambria Math"/>
                                      <a:ea typeface="Cambria Math"/>
                                    </a:rPr>
                                    <m:t>𝜌</m:t>
                                  </m:r>
                                </m:num>
                                <m:den>
                                  <m:sSup>
                                    <m:sSupPr>
                                      <m:ctrlPr>
                                        <a:rPr lang="en-US" sz="1800" i="1" kern="0" smtClean="0">
                                          <a:solidFill>
                                            <a:srgbClr val="000099"/>
                                          </a:solidFill>
                                          <a:latin typeface="Cambria Math" panose="02040503050406030204" pitchFamily="18" charset="0"/>
                                        </a:rPr>
                                      </m:ctrlPr>
                                    </m:sSupPr>
                                    <m:e>
                                      <m:r>
                                        <a:rPr lang="en-US" sz="1800" b="0" i="1" kern="0" smtClean="0">
                                          <a:solidFill>
                                            <a:srgbClr val="000099"/>
                                          </a:solidFill>
                                          <a:latin typeface="Cambria Math"/>
                                        </a:rPr>
                                        <m:t>𝑔</m:t>
                                      </m:r>
                                      <m:r>
                                        <a:rPr lang="en-US" sz="1800" b="0" i="1" kern="0" smtClean="0">
                                          <a:solidFill>
                                            <a:srgbClr val="000099"/>
                                          </a:solidFill>
                                          <a:latin typeface="Cambria Math"/>
                                          <a:ea typeface="Cambria Math"/>
                                        </a:rPr>
                                        <m:t>𝜇</m:t>
                                      </m:r>
                                    </m:e>
                                    <m:sup>
                                      <m:r>
                                        <a:rPr lang="en-US" sz="1800" b="0" i="1" kern="0" smtClean="0">
                                          <a:solidFill>
                                            <a:srgbClr val="000099"/>
                                          </a:solidFill>
                                          <a:latin typeface="Cambria Math"/>
                                        </a:rPr>
                                        <m:t>4</m:t>
                                      </m:r>
                                    </m:sup>
                                  </m:sSup>
                                </m:den>
                              </m:f>
                            </m:e>
                          </m:d>
                        </m:e>
                        <m:sup>
                          <m:box>
                            <m:boxPr>
                              <m:ctrlPr>
                                <a:rPr lang="en-US" sz="1800" i="1" kern="0" smtClean="0">
                                  <a:solidFill>
                                    <a:srgbClr val="000099"/>
                                  </a:solidFill>
                                  <a:latin typeface="Cambria Math" panose="02040503050406030204" pitchFamily="18" charset="0"/>
                                  <a:ea typeface="Cambria Math"/>
                                </a:rPr>
                              </m:ctrlPr>
                            </m:boxPr>
                            <m:e>
                              <m:f>
                                <m:fPr>
                                  <m:type m:val="lin"/>
                                  <m:ctrlPr>
                                    <a:rPr lang="en-US" sz="1800" i="1" kern="0" smtClean="0">
                                      <a:solidFill>
                                        <a:srgbClr val="000099"/>
                                      </a:solidFill>
                                      <a:latin typeface="Cambria Math" panose="02040503050406030204" pitchFamily="18" charset="0"/>
                                      <a:ea typeface="Cambria Math"/>
                                    </a:rPr>
                                  </m:ctrlPr>
                                </m:fPr>
                                <m:num>
                                  <m:r>
                                    <a:rPr lang="en-US" sz="1800" b="0" i="1" kern="0" smtClean="0">
                                      <a:solidFill>
                                        <a:srgbClr val="000099"/>
                                      </a:solidFill>
                                      <a:latin typeface="Cambria Math"/>
                                      <a:ea typeface="Cambria Math"/>
                                    </a:rPr>
                                    <m:t>1</m:t>
                                  </m:r>
                                </m:num>
                                <m:den>
                                  <m:r>
                                    <a:rPr lang="en-US" sz="1800" b="0" i="1" kern="0" smtClean="0">
                                      <a:solidFill>
                                        <a:srgbClr val="000099"/>
                                      </a:solidFill>
                                      <a:latin typeface="Cambria Math"/>
                                      <a:ea typeface="Cambria Math"/>
                                    </a:rPr>
                                    <m:t>3</m:t>
                                  </m:r>
                                </m:den>
                              </m:f>
                            </m:e>
                          </m:box>
                        </m:sup>
                      </m:sSup>
                    </m:oMath>
                  </m:oMathPara>
                </a14:m>
                <a:endParaRPr lang="en-US" sz="1800" i="0" kern="0" dirty="0" smtClean="0">
                  <a:solidFill>
                    <a:srgbClr val="000099"/>
                  </a:solidFill>
                  <a:latin typeface="+mn-lt"/>
                  <a:cs typeface="+mn-cs"/>
                </a:endParaRPr>
              </a:p>
            </p:txBody>
          </p:sp>
        </mc:Choice>
        <mc:Fallback xmlns="">
          <p:sp>
            <p:nvSpPr>
              <p:cNvPr id="18" name="TextBox 17"/>
              <p:cNvSpPr txBox="1">
                <a:spLocks noRot="1" noChangeAspect="1" noMove="1" noResize="1" noEditPoints="1" noAdjustHandles="1" noChangeArrowheads="1" noChangeShapeType="1" noTextEdit="1"/>
              </p:cNvSpPr>
              <p:nvPr/>
            </p:nvSpPr>
            <p:spPr bwMode="auto">
              <a:xfrm>
                <a:off x="6007410" y="3819200"/>
                <a:ext cx="1969192" cy="694998"/>
              </a:xfrm>
              <a:prstGeom prst="rect">
                <a:avLst/>
              </a:prstGeom>
              <a:blipFill rotWithShape="1">
                <a:blip r:embed="rId3"/>
                <a:stretch>
                  <a:fillRect/>
                </a:stretch>
              </a:blipFill>
              <a:ln w="9525">
                <a:noFill/>
                <a:miter lim="800000"/>
                <a:headEnd/>
                <a:tailEnd/>
              </a:ln>
            </p:spPr>
            <p:txBody>
              <a:bodyPr/>
              <a:lstStyle/>
              <a:p>
                <a:r>
                  <a:rPr lang="en-US">
                    <a:noFill/>
                  </a:rPr>
                  <a:t> </a:t>
                </a:r>
              </a:p>
            </p:txBody>
          </p:sp>
        </mc:Fallback>
      </mc:AlternateContent>
      <p:sp>
        <p:nvSpPr>
          <p:cNvPr id="19" name="TextBox 18"/>
          <p:cNvSpPr txBox="1"/>
          <p:nvPr/>
        </p:nvSpPr>
        <p:spPr bwMode="auto">
          <a:xfrm>
            <a:off x="5186857" y="4593037"/>
            <a:ext cx="3878316" cy="61555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342900" indent="-225425">
              <a:spcBef>
                <a:spcPts val="0"/>
              </a:spcBef>
              <a:buFont typeface="Calibri" panose="020F0502020204030204" pitchFamily="34" charset="0"/>
              <a:buChar char="−"/>
              <a:tabLst>
                <a:tab pos="346075" algn="l"/>
              </a:tabLst>
            </a:pPr>
            <a:r>
              <a:rPr lang="en-US" sz="2000" b="1" i="0" dirty="0" smtClean="0">
                <a:solidFill>
                  <a:schemeClr val="tx1"/>
                </a:solidFill>
                <a:latin typeface="Calibri" panose="020F0502020204030204" pitchFamily="34" charset="0"/>
                <a:ea typeface="+mj-ea"/>
                <a:cs typeface="+mj-cs"/>
              </a:rPr>
              <a:t>Only depends </a:t>
            </a:r>
            <a:r>
              <a:rPr lang="en-US" sz="2000" i="0" dirty="0" smtClean="0">
                <a:latin typeface="Calibri" panose="020F0502020204030204" pitchFamily="34" charset="0"/>
                <a:ea typeface="+mj-ea"/>
                <a:cs typeface="+mj-cs"/>
              </a:rPr>
              <a:t>on fluid properties</a:t>
            </a:r>
          </a:p>
          <a:p>
            <a:pPr marL="342900" indent="-225425">
              <a:spcBef>
                <a:spcPts val="0"/>
              </a:spcBef>
              <a:buFont typeface="Calibri" panose="020F0502020204030204" pitchFamily="34" charset="0"/>
              <a:buChar char="−"/>
              <a:tabLst>
                <a:tab pos="346075" algn="l"/>
              </a:tabLst>
            </a:pPr>
            <a:r>
              <a:rPr lang="en-US" sz="2000" b="1" i="0" dirty="0" smtClean="0">
                <a:solidFill>
                  <a:schemeClr val="tx1"/>
                </a:solidFill>
                <a:latin typeface="Calibri" panose="020F0502020204030204" pitchFamily="34" charset="0"/>
                <a:ea typeface="+mj-ea"/>
                <a:cs typeface="+mj-cs"/>
              </a:rPr>
              <a:t>Independent</a:t>
            </a:r>
            <a:r>
              <a:rPr lang="en-US" sz="2000" i="0" dirty="0" smtClean="0">
                <a:latin typeface="Calibri" panose="020F0502020204030204" pitchFamily="34" charset="0"/>
                <a:ea typeface="+mj-ea"/>
                <a:cs typeface="+mj-cs"/>
              </a:rPr>
              <a:t> of flow rate</a:t>
            </a:r>
            <a:endParaRPr lang="en-US" sz="2000" i="0" dirty="0">
              <a:latin typeface="Calibri" panose="020F0502020204030204" pitchFamily="34" charset="0"/>
              <a:ea typeface="+mj-ea"/>
              <a:cs typeface="+mj-cs"/>
            </a:endParaRPr>
          </a:p>
        </p:txBody>
      </p:sp>
      <p:sp>
        <p:nvSpPr>
          <p:cNvPr id="22" name="Text Placeholder 2"/>
          <p:cNvSpPr txBox="1">
            <a:spLocks/>
          </p:cNvSpPr>
          <p:nvPr/>
        </p:nvSpPr>
        <p:spPr bwMode="auto">
          <a:xfrm>
            <a:off x="15767" y="6080136"/>
            <a:ext cx="9114407" cy="146194"/>
          </a:xfrm>
          <a:prstGeom prst="rect">
            <a:avLst/>
          </a:prstGeom>
          <a:solidFill>
            <a:schemeClr val="bg1"/>
          </a:solidFill>
          <a:ln w="9525">
            <a:noFill/>
            <a:miter lim="800000"/>
            <a:headEnd/>
            <a:tailEnd/>
          </a:ln>
        </p:spPr>
        <p:txBody>
          <a:bodyPr vert="horz" wrap="square" lIns="0" tIns="0" rIns="0" bIns="0" numCol="1" anchor="t" anchorCtr="0" compatLnSpc="1">
            <a:prstTxWarp prst="textNoShape">
              <a:avLst/>
            </a:prstTxWarp>
            <a:spAutoFit/>
          </a:bodyPr>
          <a:lstStyle>
            <a:lvl1pPr marL="342900" indent="-342900" algn="l" rtl="0" fontAlgn="base">
              <a:spcBef>
                <a:spcPct val="20000"/>
              </a:spcBef>
              <a:spcAft>
                <a:spcPct val="0"/>
              </a:spcAft>
              <a:buChar char="•"/>
              <a:defRPr sz="24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just" fontAlgn="b">
              <a:buFontTx/>
              <a:buNone/>
            </a:pPr>
            <a:r>
              <a:rPr lang="en-US" sz="950" b="0" i="0" baseline="30000" dirty="0">
                <a:solidFill>
                  <a:srgbClr val="000099"/>
                </a:solidFill>
                <a:latin typeface="Calibri" panose="020F0502020204030204" pitchFamily="34" charset="0"/>
                <a:cs typeface="Times New Roman" pitchFamily="18" charset="0"/>
              </a:rPr>
              <a:t>1</a:t>
            </a:r>
            <a:r>
              <a:rPr lang="en-US" sz="950" b="0" i="0" dirty="0">
                <a:solidFill>
                  <a:srgbClr val="000099"/>
                </a:solidFill>
                <a:latin typeface="Calibri" panose="020F0502020204030204" pitchFamily="34" charset="0"/>
                <a:cs typeface="Times New Roman" pitchFamily="18" charset="0"/>
              </a:rPr>
              <a:t>Maham, et al., </a:t>
            </a:r>
            <a:r>
              <a:rPr lang="en-US" sz="950" b="0" i="0" dirty="0" err="1">
                <a:solidFill>
                  <a:srgbClr val="000099"/>
                </a:solidFill>
                <a:latin typeface="Calibri" panose="020F0502020204030204" pitchFamily="34" charset="0"/>
                <a:cs typeface="Times New Roman" pitchFamily="18" charset="0"/>
              </a:rPr>
              <a:t>Thermochimica</a:t>
            </a:r>
            <a:r>
              <a:rPr lang="en-US" sz="950" b="0" i="0" dirty="0">
                <a:solidFill>
                  <a:srgbClr val="000099"/>
                </a:solidFill>
                <a:latin typeface="Calibri" panose="020F0502020204030204" pitchFamily="34" charset="0"/>
                <a:cs typeface="Times New Roman" pitchFamily="18" charset="0"/>
              </a:rPr>
              <a:t> </a:t>
            </a:r>
            <a:r>
              <a:rPr lang="en-US" sz="950" b="0" i="0" dirty="0" err="1">
                <a:solidFill>
                  <a:srgbClr val="000099"/>
                </a:solidFill>
                <a:latin typeface="Calibri" panose="020F0502020204030204" pitchFamily="34" charset="0"/>
                <a:cs typeface="Times New Roman" pitchFamily="18" charset="0"/>
              </a:rPr>
              <a:t>Acta</a:t>
            </a:r>
            <a:r>
              <a:rPr lang="en-US" sz="950" b="0" i="0" dirty="0">
                <a:solidFill>
                  <a:srgbClr val="000099"/>
                </a:solidFill>
                <a:latin typeface="Calibri" panose="020F0502020204030204" pitchFamily="34" charset="0"/>
                <a:cs typeface="Times New Roman" pitchFamily="18" charset="0"/>
              </a:rPr>
              <a:t>, 2002. </a:t>
            </a:r>
            <a:r>
              <a:rPr lang="en-US" sz="950" b="0" i="0" dirty="0" smtClean="0">
                <a:solidFill>
                  <a:srgbClr val="000099"/>
                </a:solidFill>
                <a:latin typeface="Calibri" panose="020F0502020204030204" pitchFamily="34" charset="0"/>
                <a:cs typeface="Times New Roman" pitchFamily="18" charset="0"/>
              </a:rPr>
              <a:t>386: 111-118</a:t>
            </a:r>
            <a:r>
              <a:rPr lang="en-US" sz="950" b="0" i="0" dirty="0">
                <a:solidFill>
                  <a:srgbClr val="000099"/>
                </a:solidFill>
                <a:latin typeface="Calibri" panose="020F0502020204030204" pitchFamily="34" charset="0"/>
                <a:cs typeface="Times New Roman" pitchFamily="18" charset="0"/>
              </a:rPr>
              <a:t>;  </a:t>
            </a:r>
            <a:r>
              <a:rPr lang="en-US" sz="950" b="0" i="0" baseline="30000" dirty="0">
                <a:solidFill>
                  <a:srgbClr val="000099"/>
                </a:solidFill>
                <a:latin typeface="Calibri" panose="020F0502020204030204" pitchFamily="34" charset="0"/>
                <a:cs typeface="Times New Roman" pitchFamily="18" charset="0"/>
              </a:rPr>
              <a:t>2</a:t>
            </a:r>
            <a:r>
              <a:rPr lang="en-US" sz="950" b="0" i="0" dirty="0">
                <a:solidFill>
                  <a:srgbClr val="000099"/>
                </a:solidFill>
                <a:latin typeface="Calibri" panose="020F0502020204030204" pitchFamily="34" charset="0"/>
                <a:cs typeface="Times New Roman" pitchFamily="18" charset="0"/>
              </a:rPr>
              <a:t>Rayer, et al., J. Chem. Thermodynamics, 2011. </a:t>
            </a:r>
            <a:r>
              <a:rPr lang="en-US" sz="950" b="0" i="0" dirty="0" smtClean="0">
                <a:solidFill>
                  <a:srgbClr val="000099"/>
                </a:solidFill>
                <a:latin typeface="Calibri" panose="020F0502020204030204" pitchFamily="34" charset="0"/>
                <a:cs typeface="Times New Roman" pitchFamily="18" charset="0"/>
              </a:rPr>
              <a:t>43: 1897-1905</a:t>
            </a:r>
            <a:r>
              <a:rPr lang="en-US" sz="950" b="0" i="0" dirty="0">
                <a:solidFill>
                  <a:srgbClr val="000099"/>
                </a:solidFill>
                <a:latin typeface="Calibri" panose="020F0502020204030204" pitchFamily="34" charset="0"/>
                <a:cs typeface="Times New Roman" pitchFamily="18" charset="0"/>
              </a:rPr>
              <a:t>; </a:t>
            </a:r>
            <a:r>
              <a:rPr lang="en-US" sz="950" b="0" i="0" baseline="30000" dirty="0">
                <a:solidFill>
                  <a:srgbClr val="000099"/>
                </a:solidFill>
                <a:latin typeface="Calibri" panose="020F0502020204030204" pitchFamily="34" charset="0"/>
                <a:cs typeface="Times New Roman" pitchFamily="18" charset="0"/>
              </a:rPr>
              <a:t>3</a:t>
            </a:r>
            <a:r>
              <a:rPr lang="en-US" sz="950" b="0" i="0" dirty="0">
                <a:solidFill>
                  <a:srgbClr val="000099"/>
                </a:solidFill>
                <a:latin typeface="Calibri" panose="020F0502020204030204" pitchFamily="34" charset="0"/>
                <a:cs typeface="Times New Roman" pitchFamily="18" charset="0"/>
              </a:rPr>
              <a:t>Muhammad, et al., J. </a:t>
            </a:r>
            <a:r>
              <a:rPr lang="en-US" sz="950" b="0" i="0" dirty="0" err="1">
                <a:solidFill>
                  <a:srgbClr val="000099"/>
                </a:solidFill>
                <a:latin typeface="Calibri" panose="020F0502020204030204" pitchFamily="34" charset="0"/>
                <a:cs typeface="Times New Roman" pitchFamily="18" charset="0"/>
              </a:rPr>
              <a:t>Chem</a:t>
            </a:r>
            <a:r>
              <a:rPr lang="en-US" sz="950" b="0" i="0" dirty="0">
                <a:solidFill>
                  <a:srgbClr val="000099"/>
                </a:solidFill>
                <a:latin typeface="Calibri" panose="020F0502020204030204" pitchFamily="34" charset="0"/>
                <a:cs typeface="Times New Roman" pitchFamily="18" charset="0"/>
              </a:rPr>
              <a:t> &amp; </a:t>
            </a:r>
            <a:r>
              <a:rPr lang="en-US" sz="950" b="0" i="0" dirty="0" err="1">
                <a:solidFill>
                  <a:srgbClr val="000099"/>
                </a:solidFill>
                <a:latin typeface="Calibri" panose="020F0502020204030204" pitchFamily="34" charset="0"/>
                <a:cs typeface="Times New Roman" pitchFamily="18" charset="0"/>
              </a:rPr>
              <a:t>Engg</a:t>
            </a:r>
            <a:r>
              <a:rPr lang="en-US" sz="950" b="0" i="0" dirty="0">
                <a:solidFill>
                  <a:srgbClr val="000099"/>
                </a:solidFill>
                <a:latin typeface="Calibri" panose="020F0502020204030204" pitchFamily="34" charset="0"/>
                <a:cs typeface="Times New Roman" pitchFamily="18" charset="0"/>
              </a:rPr>
              <a:t>. Data, 2008. </a:t>
            </a:r>
            <a:r>
              <a:rPr lang="en-US" sz="950" b="0" i="0" dirty="0" smtClean="0">
                <a:solidFill>
                  <a:srgbClr val="000099"/>
                </a:solidFill>
                <a:latin typeface="Calibri" panose="020F0502020204030204" pitchFamily="34" charset="0"/>
                <a:cs typeface="Times New Roman" pitchFamily="18" charset="0"/>
              </a:rPr>
              <a:t>53:  2226-2229</a:t>
            </a:r>
            <a:endParaRPr lang="en-US" sz="950" b="0" i="0" dirty="0">
              <a:solidFill>
                <a:srgbClr val="000099"/>
              </a:solidFill>
              <a:latin typeface="Calibri" panose="020F0502020204030204" pitchFamily="34" charset="0"/>
              <a:cs typeface="Times New Roman" pitchFamily="18" charset="0"/>
            </a:endParaRPr>
          </a:p>
        </p:txBody>
      </p:sp>
      <p:sp>
        <p:nvSpPr>
          <p:cNvPr id="23" name="TextBox 22"/>
          <p:cNvSpPr txBox="1"/>
          <p:nvPr/>
        </p:nvSpPr>
        <p:spPr bwMode="auto">
          <a:xfrm>
            <a:off x="1045223" y="2477407"/>
            <a:ext cx="2611317" cy="42041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ctr">
              <a:spcBef>
                <a:spcPts val="0"/>
              </a:spcBef>
            </a:pPr>
            <a:r>
              <a:rPr lang="en-US" sz="2000" b="1" i="0" dirty="0" smtClean="0">
                <a:latin typeface="Calibri" panose="020F0502020204030204" pitchFamily="34" charset="0"/>
                <a:ea typeface="+mj-ea"/>
                <a:cs typeface="+mj-cs"/>
              </a:rPr>
              <a:t>Solvent Properties</a:t>
            </a:r>
            <a:endParaRPr lang="en-US" sz="2000" b="1" i="0" dirty="0">
              <a:latin typeface="Calibri" panose="020F0502020204030204" pitchFamily="34" charset="0"/>
              <a:ea typeface="+mj-ea"/>
              <a:cs typeface="+mj-cs"/>
            </a:endParaRPr>
          </a:p>
        </p:txBody>
      </p:sp>
      <p:sp>
        <p:nvSpPr>
          <p:cNvPr id="4" name="Rectangle 3"/>
          <p:cNvSpPr/>
          <p:nvPr/>
        </p:nvSpPr>
        <p:spPr>
          <a:xfrm>
            <a:off x="5121075" y="3197378"/>
            <a:ext cx="2776209" cy="461665"/>
          </a:xfrm>
          <a:prstGeom prst="rect">
            <a:avLst/>
          </a:prstGeom>
        </p:spPr>
        <p:txBody>
          <a:bodyPr wrap="none">
            <a:spAutoFit/>
          </a:bodyPr>
          <a:lstStyle/>
          <a:p>
            <a:r>
              <a:rPr lang="en-US" sz="2400" b="1" i="0" dirty="0">
                <a:latin typeface="Calibri" panose="020F0502020204030204" pitchFamily="34" charset="0"/>
              </a:rPr>
              <a:t>Kapitza number (Ka)</a:t>
            </a:r>
          </a:p>
        </p:txBody>
      </p:sp>
    </p:spTree>
    <p:extLst>
      <p:ext uri="{BB962C8B-B14F-4D97-AF65-F5344CB8AC3E}">
        <p14:creationId xmlns:p14="http://schemas.microsoft.com/office/powerpoint/2010/main" val="1501298521"/>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2" grpId="0" animBg="1"/>
      <p:bldP spid="2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lstStyle/>
          <a:p>
            <a:r>
              <a:rPr lang="en-US" dirty="0" smtClean="0"/>
              <a:t>Temporal Gas-Liquid Interface (31MPZ)</a:t>
            </a:r>
            <a:endParaRPr lang="en-US" dirty="0"/>
          </a:p>
        </p:txBody>
      </p:sp>
      <mc:AlternateContent xmlns:mc="http://schemas.openxmlformats.org/markup-compatibility/2006" xmlns:a14="http://schemas.microsoft.com/office/drawing/2010/main">
        <mc:Choice Requires="a14">
          <p:sp>
            <p:nvSpPr>
              <p:cNvPr id="29" name="TextBox 28"/>
              <p:cNvSpPr txBox="1"/>
              <p:nvPr/>
            </p:nvSpPr>
            <p:spPr bwMode="auto">
              <a:xfrm>
                <a:off x="3423182" y="483508"/>
                <a:ext cx="2356350" cy="251800"/>
              </a:xfrm>
              <a:prstGeom prst="rect">
                <a:avLst/>
              </a:prstGeom>
              <a:noFill/>
              <a:ln w="9525">
                <a:noFill/>
                <a:miter lim="800000"/>
                <a:headEnd/>
                <a:tailEnd/>
              </a:ln>
            </p:spPr>
            <p:txBody>
              <a:bodyPr vert="horz" wrap="none" lIns="0" tIns="0" rIns="0" bIns="0" numCol="1" rtlCol="0" anchor="t" anchorCtr="0" compatLnSpc="1">
                <a:prstTxWarp prst="textNoShape">
                  <a:avLst/>
                </a:prstTxWarp>
                <a:spAutoFit/>
              </a:bodyPr>
              <a:lstStyle/>
              <a:p>
                <a:pPr>
                  <a:spcBef>
                    <a:spcPts val="0"/>
                  </a:spcBef>
                </a:pPr>
                <a14:m>
                  <m:oMathPara xmlns:m="http://schemas.openxmlformats.org/officeDocument/2006/math">
                    <m:oMathParaPr>
                      <m:jc m:val="centerGroup"/>
                    </m:oMathParaPr>
                    <m:oMath xmlns:m="http://schemas.openxmlformats.org/officeDocument/2006/math">
                      <m:r>
                        <a:rPr lang="en-US" sz="1600" b="1" i="0" kern="0" smtClean="0">
                          <a:solidFill>
                            <a:schemeClr val="tx1"/>
                          </a:solidFill>
                          <a:latin typeface="Cambria Math"/>
                          <a:cs typeface="+mn-cs"/>
                        </a:rPr>
                        <m:t>𝐐</m:t>
                      </m:r>
                      <m:r>
                        <a:rPr lang="en-US" sz="1600" b="1" i="0" kern="0" smtClean="0">
                          <a:solidFill>
                            <a:schemeClr val="tx1"/>
                          </a:solidFill>
                          <a:latin typeface="Cambria Math"/>
                          <a:cs typeface="+mn-cs"/>
                        </a:rPr>
                        <m:t>=</m:t>
                      </m:r>
                      <m:r>
                        <a:rPr lang="en-US" sz="1600" b="1" i="0" kern="0" smtClean="0">
                          <a:solidFill>
                            <a:schemeClr val="tx1"/>
                          </a:solidFill>
                          <a:latin typeface="Cambria Math"/>
                          <a:cs typeface="+mn-cs"/>
                        </a:rPr>
                        <m:t>𝟐</m:t>
                      </m:r>
                      <m:r>
                        <a:rPr lang="en-US" sz="1600" b="1" i="0" kern="0" smtClean="0">
                          <a:solidFill>
                            <a:schemeClr val="tx1"/>
                          </a:solidFill>
                          <a:latin typeface="Cambria Math"/>
                          <a:cs typeface="+mn-cs"/>
                        </a:rPr>
                        <m:t>.</m:t>
                      </m:r>
                      <m:r>
                        <a:rPr lang="en-US" sz="1600" b="1" i="0" kern="0" smtClean="0">
                          <a:solidFill>
                            <a:schemeClr val="tx1"/>
                          </a:solidFill>
                          <a:latin typeface="Cambria Math"/>
                          <a:cs typeface="+mn-cs"/>
                        </a:rPr>
                        <m:t>𝟎𝟏</m:t>
                      </m:r>
                      <m:r>
                        <a:rPr lang="en-US" sz="1600" b="1" i="0" kern="0" smtClean="0">
                          <a:solidFill>
                            <a:schemeClr val="tx1"/>
                          </a:solidFill>
                          <a:latin typeface="Cambria Math"/>
                          <a:cs typeface="+mn-cs"/>
                        </a:rPr>
                        <m:t>×</m:t>
                      </m:r>
                      <m:r>
                        <a:rPr lang="en-US" sz="1600" b="1" i="0" kern="0" smtClean="0">
                          <a:solidFill>
                            <a:schemeClr val="tx1"/>
                          </a:solidFill>
                          <a:latin typeface="Cambria Math"/>
                          <a:cs typeface="+mn-cs"/>
                        </a:rPr>
                        <m:t>𝟏</m:t>
                      </m:r>
                      <m:sSup>
                        <m:sSupPr>
                          <m:ctrlPr>
                            <a:rPr lang="en-US" sz="1600" b="1" i="1" kern="0" smtClean="0">
                              <a:solidFill>
                                <a:schemeClr val="tx1"/>
                              </a:solidFill>
                              <a:latin typeface="Cambria Math" panose="02040503050406030204" pitchFamily="18" charset="0"/>
                              <a:cs typeface="+mn-cs"/>
                            </a:rPr>
                          </m:ctrlPr>
                        </m:sSupPr>
                        <m:e>
                          <m:r>
                            <a:rPr lang="en-US" sz="1600" b="1" i="0" kern="0" smtClean="0">
                              <a:solidFill>
                                <a:schemeClr val="tx1"/>
                              </a:solidFill>
                              <a:latin typeface="Cambria Math"/>
                              <a:cs typeface="+mn-cs"/>
                            </a:rPr>
                            <m:t>𝟎</m:t>
                          </m:r>
                        </m:e>
                        <m:sup>
                          <m:r>
                            <a:rPr lang="en-US" sz="1600" b="1" i="0" kern="0" smtClean="0">
                              <a:solidFill>
                                <a:schemeClr val="tx1"/>
                              </a:solidFill>
                              <a:latin typeface="Cambria Math"/>
                              <a:cs typeface="+mn-cs"/>
                            </a:rPr>
                            <m:t>−</m:t>
                          </m:r>
                          <m:r>
                            <a:rPr lang="en-US" sz="1600" b="1" i="0" kern="0" smtClean="0">
                              <a:solidFill>
                                <a:schemeClr val="tx1"/>
                              </a:solidFill>
                              <a:latin typeface="Cambria Math"/>
                              <a:cs typeface="+mn-cs"/>
                            </a:rPr>
                            <m:t>𝟔</m:t>
                          </m:r>
                        </m:sup>
                      </m:sSup>
                      <m:r>
                        <a:rPr lang="en-US" sz="1600" b="1" i="0" kern="0" smtClean="0">
                          <a:solidFill>
                            <a:schemeClr val="tx1"/>
                          </a:solidFill>
                          <a:latin typeface="Cambria Math"/>
                          <a:cs typeface="+mn-cs"/>
                        </a:rPr>
                        <m:t> </m:t>
                      </m:r>
                      <m:sSup>
                        <m:sSupPr>
                          <m:ctrlPr>
                            <a:rPr lang="en-US" sz="1600" b="1" i="1" kern="0" smtClean="0">
                              <a:solidFill>
                                <a:schemeClr val="tx1"/>
                              </a:solidFill>
                              <a:latin typeface="Cambria Math" panose="02040503050406030204" pitchFamily="18" charset="0"/>
                              <a:cs typeface="+mn-cs"/>
                            </a:rPr>
                          </m:ctrlPr>
                        </m:sSupPr>
                        <m:e>
                          <m:r>
                            <a:rPr lang="en-US" sz="1600" b="1" i="0" kern="0" smtClean="0">
                              <a:solidFill>
                                <a:schemeClr val="tx1"/>
                              </a:solidFill>
                              <a:latin typeface="Cambria Math"/>
                              <a:cs typeface="+mn-cs"/>
                            </a:rPr>
                            <m:t>𝐦</m:t>
                          </m:r>
                        </m:e>
                        <m:sup>
                          <m:r>
                            <a:rPr lang="en-US" sz="1600" b="1" i="0" kern="0" smtClean="0">
                              <a:solidFill>
                                <a:schemeClr val="tx1"/>
                              </a:solidFill>
                              <a:latin typeface="Cambria Math"/>
                              <a:cs typeface="+mn-cs"/>
                            </a:rPr>
                            <m:t>𝟑</m:t>
                          </m:r>
                        </m:sup>
                      </m:sSup>
                      <m:r>
                        <m:rPr>
                          <m:lit/>
                        </m:rPr>
                        <a:rPr lang="en-US" sz="1600" b="1" i="0" kern="0" smtClean="0">
                          <a:solidFill>
                            <a:schemeClr val="tx1"/>
                          </a:solidFill>
                          <a:latin typeface="Cambria Math"/>
                          <a:cs typeface="+mn-cs"/>
                        </a:rPr>
                        <m:t>/</m:t>
                      </m:r>
                      <m:r>
                        <a:rPr lang="en-US" sz="1600" b="1" i="0" kern="0" smtClean="0">
                          <a:solidFill>
                            <a:schemeClr val="tx1"/>
                          </a:solidFill>
                          <a:latin typeface="Cambria Math"/>
                          <a:cs typeface="+mn-cs"/>
                        </a:rPr>
                        <m:t>𝐬𝐞𝐜</m:t>
                      </m:r>
                    </m:oMath>
                  </m:oMathPara>
                </a14:m>
                <a:endParaRPr lang="en-US" sz="1600" b="1" i="0" kern="0" dirty="0" smtClean="0">
                  <a:solidFill>
                    <a:schemeClr val="tx1"/>
                  </a:solidFill>
                  <a:latin typeface="Calibri" panose="020F0502020204030204" pitchFamily="34" charset="0"/>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bwMode="auto">
              <a:xfrm>
                <a:off x="3423182" y="483508"/>
                <a:ext cx="2356350" cy="251800"/>
              </a:xfrm>
              <a:prstGeom prst="rect">
                <a:avLst/>
              </a:prstGeom>
              <a:blipFill rotWithShape="0">
                <a:blip r:embed="rId4"/>
                <a:stretch>
                  <a:fillRect l="-2073" r="-259" b="-30952"/>
                </a:stretch>
              </a:blipFill>
              <a:ln w="9525">
                <a:noFill/>
                <a:miter lim="800000"/>
                <a:headEnd/>
                <a:tailEnd/>
              </a:ln>
            </p:spPr>
            <p:txBody>
              <a:bodyPr/>
              <a:lstStyle/>
              <a:p>
                <a:r>
                  <a:rPr lang="en-US">
                    <a:noFill/>
                  </a:rPr>
                  <a:t> </a:t>
                </a:r>
              </a:p>
            </p:txBody>
          </p:sp>
        </mc:Fallback>
      </mc:AlternateContent>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931" t="13366" r="21932" b="7057"/>
          <a:stretch/>
        </p:blipFill>
        <p:spPr bwMode="auto">
          <a:xfrm>
            <a:off x="2426522" y="2673983"/>
            <a:ext cx="4114800" cy="3367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Title 2"/>
          <p:cNvSpPr txBox="1">
            <a:spLocks/>
          </p:cNvSpPr>
          <p:nvPr/>
        </p:nvSpPr>
        <p:spPr bwMode="auto">
          <a:xfrm>
            <a:off x="3204435" y="4682633"/>
            <a:ext cx="3113778"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2400" b="0" i="0" kern="0" dirty="0" smtClean="0">
                <a:solidFill>
                  <a:schemeClr val="tx1"/>
                </a:solidFill>
                <a:latin typeface="Calibri" panose="020F0502020204030204" pitchFamily="34" charset="0"/>
              </a:rPr>
              <a:t>pseudo-steady state: </a:t>
            </a:r>
            <a:r>
              <a:rPr lang="en-US" sz="2400" i="0" kern="0" dirty="0" smtClean="0">
                <a:solidFill>
                  <a:schemeClr val="tx1"/>
                </a:solidFill>
                <a:latin typeface="Calibri" panose="020F0502020204030204" pitchFamily="34" charset="0"/>
              </a:rPr>
              <a:t>flow channeling </a:t>
            </a:r>
            <a:endParaRPr lang="en-US" sz="2400" i="0" kern="0" dirty="0">
              <a:solidFill>
                <a:schemeClr val="tx1"/>
              </a:solidFill>
              <a:latin typeface="Calibri" panose="020F0502020204030204" pitchFamily="34" charset="0"/>
            </a:endParaRPr>
          </a:p>
        </p:txBody>
      </p:sp>
      <p:grpSp>
        <p:nvGrpSpPr>
          <p:cNvPr id="6145" name="Group 6144"/>
          <p:cNvGrpSpPr/>
          <p:nvPr/>
        </p:nvGrpSpPr>
        <p:grpSpPr>
          <a:xfrm>
            <a:off x="6361525" y="3292458"/>
            <a:ext cx="1958121" cy="2657644"/>
            <a:chOff x="6361525" y="3071734"/>
            <a:chExt cx="1958121" cy="2657644"/>
          </a:xfrm>
        </p:grpSpPr>
        <p:grpSp>
          <p:nvGrpSpPr>
            <p:cNvPr id="25" name="Group 24"/>
            <p:cNvGrpSpPr/>
            <p:nvPr/>
          </p:nvGrpSpPr>
          <p:grpSpPr>
            <a:xfrm>
              <a:off x="6719446" y="4117809"/>
              <a:ext cx="1600200" cy="1611569"/>
              <a:chOff x="6798278" y="4076783"/>
              <a:chExt cx="1600200" cy="1611569"/>
            </a:xfrm>
          </p:grpSpPr>
          <p:pic>
            <p:nvPicPr>
              <p:cNvPr id="614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716" t="41493" r="22476" b="15855"/>
              <a:stretch/>
            </p:blipFill>
            <p:spPr bwMode="auto">
              <a:xfrm>
                <a:off x="6798278" y="4076783"/>
                <a:ext cx="1600200" cy="1611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2"/>
              <p:cNvSpPr txBox="1">
                <a:spLocks/>
              </p:cNvSpPr>
              <p:nvPr/>
            </p:nvSpPr>
            <p:spPr bwMode="auto">
              <a:xfrm>
                <a:off x="7306960" y="5221102"/>
                <a:ext cx="40876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3.83</a:t>
                </a:r>
                <a:endParaRPr lang="en-US" sz="1800" b="0" i="0" kern="0" dirty="0">
                  <a:solidFill>
                    <a:srgbClr val="FFFF00"/>
                  </a:solidFill>
                  <a:latin typeface="Calibri" panose="020F0502020204030204" pitchFamily="34" charset="0"/>
                </a:endParaRPr>
              </a:p>
            </p:txBody>
          </p:sp>
        </p:grpSp>
        <p:cxnSp>
          <p:nvCxnSpPr>
            <p:cNvPr id="84" name="Elbow Connector 83"/>
            <p:cNvCxnSpPr/>
            <p:nvPr/>
          </p:nvCxnSpPr>
          <p:spPr bwMode="auto">
            <a:xfrm rot="16200000" flipH="1">
              <a:off x="5770646" y="3662613"/>
              <a:ext cx="1555447" cy="373689"/>
            </a:xfrm>
            <a:prstGeom prst="bentConnector3">
              <a:avLst>
                <a:gd name="adj1" fmla="val 98651"/>
              </a:avLst>
            </a:prstGeom>
            <a:noFill/>
            <a:ln w="10795" cap="flat" cmpd="sng" algn="ctr">
              <a:solidFill>
                <a:srgbClr val="B40000"/>
              </a:solidFill>
              <a:prstDash val="solid"/>
              <a:round/>
              <a:headEnd type="oval" w="sm" len="sm"/>
              <a:tailEnd type="stealth" w="med" len="lg"/>
            </a:ln>
            <a:effectLst/>
          </p:spPr>
        </p:cxnSp>
      </p:grpSp>
      <p:grpSp>
        <p:nvGrpSpPr>
          <p:cNvPr id="6189" name="Group 6188"/>
          <p:cNvGrpSpPr/>
          <p:nvPr/>
        </p:nvGrpSpPr>
        <p:grpSpPr>
          <a:xfrm>
            <a:off x="5237743" y="2656567"/>
            <a:ext cx="3081903" cy="1620514"/>
            <a:chOff x="5237743" y="2435843"/>
            <a:chExt cx="3081903" cy="1620514"/>
          </a:xfrm>
        </p:grpSpPr>
        <p:grpSp>
          <p:nvGrpSpPr>
            <p:cNvPr id="20" name="Group 19"/>
            <p:cNvGrpSpPr/>
            <p:nvPr/>
          </p:nvGrpSpPr>
          <p:grpSpPr>
            <a:xfrm>
              <a:off x="6719446" y="2435843"/>
              <a:ext cx="1600200" cy="1620514"/>
              <a:chOff x="5600307" y="2529957"/>
              <a:chExt cx="1600200" cy="1620514"/>
            </a:xfrm>
          </p:grpSpPr>
          <p:pic>
            <p:nvPicPr>
              <p:cNvPr id="614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71" t="41412" r="22799" b="15838"/>
              <a:stretch/>
            </p:blipFill>
            <p:spPr bwMode="auto">
              <a:xfrm>
                <a:off x="5600307" y="2529957"/>
                <a:ext cx="1600200" cy="1620514"/>
              </a:xfrm>
              <a:prstGeom prst="rect">
                <a:avLst/>
              </a:prstGeom>
              <a:noFill/>
              <a:ln w="9525">
                <a:noFill/>
                <a:miter lim="800000"/>
                <a:headEnd type="oval" w="sm" len="sm"/>
                <a:tailEnd w="med" len="lg"/>
              </a:ln>
              <a:extLst>
                <a:ext uri="{909E8E84-426E-40DD-AFC4-6F175D3DCCD1}">
                  <a14:hiddenFill xmlns:a14="http://schemas.microsoft.com/office/drawing/2010/main">
                    <a:solidFill>
                      <a:schemeClr val="accent1"/>
                    </a:solidFill>
                  </a14:hiddenFill>
                </a:ext>
              </a:extLst>
            </p:spPr>
          </p:pic>
          <p:sp>
            <p:nvSpPr>
              <p:cNvPr id="47" name="Title 2"/>
              <p:cNvSpPr txBox="1">
                <a:spLocks/>
              </p:cNvSpPr>
              <p:nvPr/>
            </p:nvSpPr>
            <p:spPr bwMode="auto">
              <a:xfrm>
                <a:off x="6099730" y="3841073"/>
                <a:ext cx="408766" cy="276999"/>
              </a:xfrm>
              <a:prstGeom prst="rect">
                <a:avLst/>
              </a:prstGeom>
              <a:noFill/>
              <a:ln w="9525">
                <a:noFill/>
                <a:miter lim="800000"/>
                <a:headEnd type="oval" w="sm" len="sm"/>
                <a:tailEnd type="stealth" w="med" len="lg"/>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2.55</a:t>
                </a:r>
                <a:endParaRPr lang="en-US" sz="1800" b="0" i="0" kern="0" dirty="0">
                  <a:solidFill>
                    <a:srgbClr val="FFFF00"/>
                  </a:solidFill>
                  <a:latin typeface="Calibri" panose="020F0502020204030204" pitchFamily="34" charset="0"/>
                </a:endParaRPr>
              </a:p>
            </p:txBody>
          </p:sp>
        </p:grpSp>
        <p:cxnSp>
          <p:nvCxnSpPr>
            <p:cNvPr id="6157" name="Curved Connector 6156"/>
            <p:cNvCxnSpPr/>
            <p:nvPr/>
          </p:nvCxnSpPr>
          <p:spPr bwMode="auto">
            <a:xfrm flipV="1">
              <a:off x="5237743" y="2853896"/>
              <a:ext cx="1497471" cy="199786"/>
            </a:xfrm>
            <a:prstGeom prst="curvedConnector3">
              <a:avLst/>
            </a:prstGeom>
            <a:noFill/>
            <a:ln w="10795" cap="flat" cmpd="sng" algn="ctr">
              <a:solidFill>
                <a:srgbClr val="C00000"/>
              </a:solidFill>
              <a:prstDash val="solid"/>
              <a:round/>
              <a:headEnd type="oval" w="sm" len="sm"/>
              <a:tailEnd type="stealth" w="med" len="lg"/>
            </a:ln>
            <a:effectLst/>
          </p:spPr>
        </p:cxnSp>
      </p:grpSp>
      <p:grpSp>
        <p:nvGrpSpPr>
          <p:cNvPr id="6161" name="Group 6160"/>
          <p:cNvGrpSpPr/>
          <p:nvPr/>
        </p:nvGrpSpPr>
        <p:grpSpPr>
          <a:xfrm>
            <a:off x="4606937" y="1004754"/>
            <a:ext cx="3712709" cy="2054100"/>
            <a:chOff x="4606937" y="784030"/>
            <a:chExt cx="3712709" cy="2054100"/>
          </a:xfrm>
        </p:grpSpPr>
        <p:grpSp>
          <p:nvGrpSpPr>
            <p:cNvPr id="14" name="Group 13"/>
            <p:cNvGrpSpPr/>
            <p:nvPr/>
          </p:nvGrpSpPr>
          <p:grpSpPr>
            <a:xfrm>
              <a:off x="6719446" y="784030"/>
              <a:ext cx="1600200" cy="1596662"/>
              <a:chOff x="1262823" y="3112939"/>
              <a:chExt cx="1600200" cy="1596662"/>
            </a:xfrm>
          </p:grpSpPr>
          <p:pic>
            <p:nvPicPr>
              <p:cNvPr id="1034"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463" t="41460" r="22156" b="15841"/>
              <a:stretch/>
            </p:blipFill>
            <p:spPr bwMode="auto">
              <a:xfrm>
                <a:off x="1262823" y="3112939"/>
                <a:ext cx="1600200" cy="159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itle 2"/>
              <p:cNvSpPr txBox="1">
                <a:spLocks/>
              </p:cNvSpPr>
              <p:nvPr/>
            </p:nvSpPr>
            <p:spPr bwMode="auto">
              <a:xfrm>
                <a:off x="1704599" y="4267722"/>
                <a:ext cx="40876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1.89</a:t>
                </a:r>
                <a:endParaRPr lang="en-US" sz="1800" b="0" i="0" kern="0" dirty="0">
                  <a:solidFill>
                    <a:srgbClr val="FFFF00"/>
                  </a:solidFill>
                  <a:latin typeface="Calibri" panose="020F0502020204030204" pitchFamily="34" charset="0"/>
                </a:endParaRPr>
              </a:p>
            </p:txBody>
          </p:sp>
        </p:grpSp>
        <p:cxnSp>
          <p:nvCxnSpPr>
            <p:cNvPr id="121" name="Curved Connector 120"/>
            <p:cNvCxnSpPr/>
            <p:nvPr/>
          </p:nvCxnSpPr>
          <p:spPr bwMode="auto">
            <a:xfrm flipV="1">
              <a:off x="4606937" y="2288111"/>
              <a:ext cx="2144043" cy="550019"/>
            </a:xfrm>
            <a:prstGeom prst="curvedConnector3">
              <a:avLst>
                <a:gd name="adj1" fmla="val 59191"/>
              </a:avLst>
            </a:prstGeom>
            <a:noFill/>
            <a:ln w="10795" cap="flat" cmpd="sng" algn="ctr">
              <a:solidFill>
                <a:srgbClr val="C00000"/>
              </a:solidFill>
              <a:prstDash val="solid"/>
              <a:round/>
              <a:headEnd type="oval" w="sm" len="sm"/>
              <a:tailEnd type="stealth" w="med" len="lg"/>
            </a:ln>
            <a:effectLst/>
          </p:spPr>
        </p:cxnSp>
      </p:grpSp>
      <p:grpSp>
        <p:nvGrpSpPr>
          <p:cNvPr id="6191" name="Group 6190"/>
          <p:cNvGrpSpPr/>
          <p:nvPr/>
        </p:nvGrpSpPr>
        <p:grpSpPr>
          <a:xfrm>
            <a:off x="2914945" y="962055"/>
            <a:ext cx="1600200" cy="2144099"/>
            <a:chOff x="2914945" y="741331"/>
            <a:chExt cx="1600200" cy="2144099"/>
          </a:xfrm>
        </p:grpSpPr>
        <p:grpSp>
          <p:nvGrpSpPr>
            <p:cNvPr id="69" name="Group 68"/>
            <p:cNvGrpSpPr/>
            <p:nvPr/>
          </p:nvGrpSpPr>
          <p:grpSpPr>
            <a:xfrm>
              <a:off x="2914945" y="741331"/>
              <a:ext cx="1600200" cy="1602532"/>
              <a:chOff x="1141267" y="900998"/>
              <a:chExt cx="1600200" cy="1602532"/>
            </a:xfrm>
          </p:grpSpPr>
          <p:pic>
            <p:nvPicPr>
              <p:cNvPr id="6151"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403" t="41555" r="22720" b="15978"/>
              <a:stretch/>
            </p:blipFill>
            <p:spPr bwMode="auto">
              <a:xfrm>
                <a:off x="1141267" y="900998"/>
                <a:ext cx="1600200" cy="160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Title 2"/>
              <p:cNvSpPr txBox="1">
                <a:spLocks/>
              </p:cNvSpPr>
              <p:nvPr/>
            </p:nvSpPr>
            <p:spPr bwMode="auto">
              <a:xfrm>
                <a:off x="1587782" y="2162896"/>
                <a:ext cx="40876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0.81</a:t>
                </a:r>
                <a:endParaRPr lang="en-US" sz="1800" b="0" i="0" kern="0" dirty="0">
                  <a:solidFill>
                    <a:srgbClr val="FFFF00"/>
                  </a:solidFill>
                  <a:latin typeface="Calibri" panose="020F0502020204030204" pitchFamily="34" charset="0"/>
                </a:endParaRPr>
              </a:p>
            </p:txBody>
          </p:sp>
        </p:grpSp>
        <p:cxnSp>
          <p:nvCxnSpPr>
            <p:cNvPr id="105" name="Curved Connector 104"/>
            <p:cNvCxnSpPr/>
            <p:nvPr/>
          </p:nvCxnSpPr>
          <p:spPr bwMode="auto">
            <a:xfrm rot="16200000" flipH="1">
              <a:off x="3239691" y="2447954"/>
              <a:ext cx="589436" cy="285516"/>
            </a:xfrm>
            <a:prstGeom prst="curvedConnector3">
              <a:avLst>
                <a:gd name="adj1" fmla="val 50000"/>
              </a:avLst>
            </a:prstGeom>
            <a:noFill/>
            <a:ln w="10795" cap="flat" cmpd="sng" algn="ctr">
              <a:solidFill>
                <a:srgbClr val="C00000"/>
              </a:solidFill>
              <a:prstDash val="solid"/>
              <a:round/>
              <a:headEnd type="stealth" w="med" len="lg"/>
              <a:tailEnd type="oval" w="sm" len="sm"/>
            </a:ln>
            <a:effectLst/>
          </p:spPr>
        </p:cxnSp>
      </p:grpSp>
      <p:grpSp>
        <p:nvGrpSpPr>
          <p:cNvPr id="6188" name="Group 6187"/>
          <p:cNvGrpSpPr/>
          <p:nvPr/>
        </p:nvGrpSpPr>
        <p:grpSpPr>
          <a:xfrm>
            <a:off x="643027" y="959077"/>
            <a:ext cx="2828123" cy="2679535"/>
            <a:chOff x="643027" y="738353"/>
            <a:chExt cx="2828123" cy="2679535"/>
          </a:xfrm>
        </p:grpSpPr>
        <p:grpSp>
          <p:nvGrpSpPr>
            <p:cNvPr id="70" name="Group 69"/>
            <p:cNvGrpSpPr/>
            <p:nvPr/>
          </p:nvGrpSpPr>
          <p:grpSpPr>
            <a:xfrm>
              <a:off x="643027" y="738353"/>
              <a:ext cx="1600200" cy="1615200"/>
              <a:chOff x="619378" y="1116737"/>
              <a:chExt cx="1600200" cy="1615200"/>
            </a:xfrm>
          </p:grpSpPr>
          <p:pic>
            <p:nvPicPr>
              <p:cNvPr id="6152" name="Picture 8"/>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27" t="41646" r="22739" b="15896"/>
              <a:stretch/>
            </p:blipFill>
            <p:spPr bwMode="auto">
              <a:xfrm>
                <a:off x="619378" y="1116737"/>
                <a:ext cx="1600200" cy="16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9" name="Title 2"/>
              <p:cNvSpPr txBox="1">
                <a:spLocks/>
              </p:cNvSpPr>
              <p:nvPr/>
            </p:nvSpPr>
            <p:spPr bwMode="auto">
              <a:xfrm>
                <a:off x="1010713" y="2357964"/>
                <a:ext cx="40876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0.62</a:t>
                </a:r>
                <a:endParaRPr lang="en-US" sz="1800" b="0" i="0" kern="0" dirty="0">
                  <a:solidFill>
                    <a:srgbClr val="FFFF00"/>
                  </a:solidFill>
                  <a:latin typeface="Calibri" panose="020F0502020204030204" pitchFamily="34" charset="0"/>
                </a:endParaRPr>
              </a:p>
            </p:txBody>
          </p:sp>
        </p:grpSp>
        <p:cxnSp>
          <p:nvCxnSpPr>
            <p:cNvPr id="124" name="Curved Connector 123"/>
            <p:cNvCxnSpPr/>
            <p:nvPr/>
          </p:nvCxnSpPr>
          <p:spPr bwMode="auto">
            <a:xfrm>
              <a:off x="2096814" y="2200011"/>
              <a:ext cx="1374336" cy="1217877"/>
            </a:xfrm>
            <a:prstGeom prst="curvedConnector3">
              <a:avLst>
                <a:gd name="adj1" fmla="val 41970"/>
              </a:avLst>
            </a:prstGeom>
            <a:noFill/>
            <a:ln w="10795" cap="flat" cmpd="sng" algn="ctr">
              <a:solidFill>
                <a:srgbClr val="C00000"/>
              </a:solidFill>
              <a:prstDash val="solid"/>
              <a:round/>
              <a:headEnd type="stealth" w="med" len="lg"/>
              <a:tailEnd type="oval" w="sm" len="sm"/>
            </a:ln>
            <a:effectLst/>
          </p:spPr>
        </p:cxnSp>
      </p:grpSp>
      <p:grpSp>
        <p:nvGrpSpPr>
          <p:cNvPr id="6186" name="Group 6185"/>
          <p:cNvGrpSpPr/>
          <p:nvPr/>
        </p:nvGrpSpPr>
        <p:grpSpPr>
          <a:xfrm>
            <a:off x="628216" y="4372006"/>
            <a:ext cx="2478549" cy="1592791"/>
            <a:chOff x="628216" y="4151282"/>
            <a:chExt cx="2478549" cy="1592791"/>
          </a:xfrm>
        </p:grpSpPr>
        <p:grpSp>
          <p:nvGrpSpPr>
            <p:cNvPr id="19" name="Group 18"/>
            <p:cNvGrpSpPr/>
            <p:nvPr/>
          </p:nvGrpSpPr>
          <p:grpSpPr>
            <a:xfrm>
              <a:off x="628216" y="4151282"/>
              <a:ext cx="1600200" cy="1592791"/>
              <a:chOff x="0" y="292452"/>
              <a:chExt cx="1600200" cy="1592791"/>
            </a:xfrm>
          </p:grpSpPr>
          <p:pic>
            <p:nvPicPr>
              <p:cNvPr id="102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2336" t="41568" r="22421" b="15942"/>
              <a:stretch/>
            </p:blipFill>
            <p:spPr bwMode="auto">
              <a:xfrm>
                <a:off x="0" y="292452"/>
                <a:ext cx="1600200" cy="1592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itle 2"/>
              <p:cNvSpPr txBox="1">
                <a:spLocks/>
              </p:cNvSpPr>
              <p:nvPr/>
            </p:nvSpPr>
            <p:spPr bwMode="auto">
              <a:xfrm>
                <a:off x="595717" y="1533336"/>
                <a:ext cx="40876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0.21</a:t>
                </a:r>
                <a:endParaRPr lang="en-US" sz="1800" b="0" i="0" kern="0" dirty="0">
                  <a:solidFill>
                    <a:srgbClr val="FFFF00"/>
                  </a:solidFill>
                  <a:latin typeface="Calibri" panose="020F0502020204030204" pitchFamily="34" charset="0"/>
                </a:endParaRPr>
              </a:p>
            </p:txBody>
          </p:sp>
        </p:grpSp>
        <p:cxnSp>
          <p:nvCxnSpPr>
            <p:cNvPr id="1042" name="Elbow Connector 1041"/>
            <p:cNvCxnSpPr/>
            <p:nvPr/>
          </p:nvCxnSpPr>
          <p:spPr bwMode="auto">
            <a:xfrm flipV="1">
              <a:off x="2200123" y="4813668"/>
              <a:ext cx="906642" cy="448460"/>
            </a:xfrm>
            <a:prstGeom prst="bentConnector3">
              <a:avLst>
                <a:gd name="adj1" fmla="val 65650"/>
              </a:avLst>
            </a:prstGeom>
            <a:noFill/>
            <a:ln w="10795" cap="flat" cmpd="sng" algn="ctr">
              <a:solidFill>
                <a:srgbClr val="C00000"/>
              </a:solidFill>
              <a:prstDash val="solid"/>
              <a:round/>
              <a:headEnd type="stealth" w="med" len="lg"/>
              <a:tailEnd type="oval" w="sm" len="sm"/>
            </a:ln>
            <a:effectLst/>
          </p:spPr>
        </p:cxnSp>
      </p:grpSp>
      <p:grpSp>
        <p:nvGrpSpPr>
          <p:cNvPr id="6187" name="Group 6186"/>
          <p:cNvGrpSpPr/>
          <p:nvPr/>
        </p:nvGrpSpPr>
        <p:grpSpPr>
          <a:xfrm>
            <a:off x="623572" y="2680325"/>
            <a:ext cx="2659240" cy="1781312"/>
            <a:chOff x="623572" y="2459601"/>
            <a:chExt cx="2659240" cy="1781312"/>
          </a:xfrm>
        </p:grpSpPr>
        <p:grpSp>
          <p:nvGrpSpPr>
            <p:cNvPr id="17" name="Group 16"/>
            <p:cNvGrpSpPr/>
            <p:nvPr/>
          </p:nvGrpSpPr>
          <p:grpSpPr>
            <a:xfrm>
              <a:off x="623572" y="2459601"/>
              <a:ext cx="1600200" cy="1600180"/>
              <a:chOff x="2841125" y="620803"/>
              <a:chExt cx="1600200" cy="1600180"/>
            </a:xfrm>
          </p:grpSpPr>
          <p:pic>
            <p:nvPicPr>
              <p:cNvPr id="1027"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250" t="41370" r="22506" b="15942"/>
              <a:stretch/>
            </p:blipFill>
            <p:spPr bwMode="auto">
              <a:xfrm>
                <a:off x="2841125" y="620803"/>
                <a:ext cx="1600200" cy="160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itle 2"/>
              <p:cNvSpPr txBox="1">
                <a:spLocks/>
              </p:cNvSpPr>
              <p:nvPr/>
            </p:nvSpPr>
            <p:spPr bwMode="auto">
              <a:xfrm>
                <a:off x="3389248" y="1818702"/>
                <a:ext cx="40876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0.43</a:t>
                </a:r>
                <a:endParaRPr lang="en-US" sz="1800" b="0" i="0" kern="0" dirty="0">
                  <a:solidFill>
                    <a:srgbClr val="FFFF00"/>
                  </a:solidFill>
                  <a:latin typeface="Calibri" panose="020F0502020204030204" pitchFamily="34" charset="0"/>
                </a:endParaRPr>
              </a:p>
            </p:txBody>
          </p:sp>
        </p:grpSp>
        <p:cxnSp>
          <p:nvCxnSpPr>
            <p:cNvPr id="6176" name="Curved Connector 6175"/>
            <p:cNvCxnSpPr/>
            <p:nvPr/>
          </p:nvCxnSpPr>
          <p:spPr bwMode="auto">
            <a:xfrm>
              <a:off x="2200123" y="3570890"/>
              <a:ext cx="1082689" cy="670023"/>
            </a:xfrm>
            <a:prstGeom prst="curvedConnector3">
              <a:avLst>
                <a:gd name="adj1" fmla="val 65290"/>
              </a:avLst>
            </a:prstGeom>
            <a:noFill/>
            <a:ln w="10795" cap="flat" cmpd="sng" algn="ctr">
              <a:solidFill>
                <a:srgbClr val="C00000"/>
              </a:solidFill>
              <a:prstDash val="solid"/>
              <a:round/>
              <a:headEnd type="stealth" w="med" len="lg"/>
              <a:tailEnd type="oval" w="sm" len="sm"/>
            </a:ln>
            <a:effectLst/>
          </p:spPr>
        </p:cxnSp>
      </p:grpSp>
      <p:grpSp>
        <p:nvGrpSpPr>
          <p:cNvPr id="6190" name="Group 6189"/>
          <p:cNvGrpSpPr/>
          <p:nvPr/>
        </p:nvGrpSpPr>
        <p:grpSpPr>
          <a:xfrm>
            <a:off x="4002772" y="965339"/>
            <a:ext cx="2358752" cy="1885513"/>
            <a:chOff x="4002772" y="744615"/>
            <a:chExt cx="2358752" cy="1885513"/>
          </a:xfrm>
        </p:grpSpPr>
        <p:grpSp>
          <p:nvGrpSpPr>
            <p:cNvPr id="6" name="Group 5"/>
            <p:cNvGrpSpPr>
              <a:grpSpLocks noChangeAspect="1"/>
            </p:cNvGrpSpPr>
            <p:nvPr/>
          </p:nvGrpSpPr>
          <p:grpSpPr>
            <a:xfrm>
              <a:off x="4761324" y="744615"/>
              <a:ext cx="1600200" cy="1602677"/>
              <a:chOff x="4533900" y="347632"/>
              <a:chExt cx="1600200" cy="1602677"/>
            </a:xfrm>
          </p:grpSpPr>
          <p:pic>
            <p:nvPicPr>
              <p:cNvPr id="1028" name="Picture 4"/>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549" t="41370" r="22378" b="16008"/>
              <a:stretch/>
            </p:blipFill>
            <p:spPr bwMode="auto">
              <a:xfrm>
                <a:off x="4533900" y="347632"/>
                <a:ext cx="1600200" cy="1602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2"/>
              <p:cNvSpPr txBox="1">
                <a:spLocks/>
              </p:cNvSpPr>
              <p:nvPr/>
            </p:nvSpPr>
            <p:spPr bwMode="auto">
              <a:xfrm>
                <a:off x="5083600" y="1526029"/>
                <a:ext cx="408766"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algn="ctr" rtl="0" fontAlgn="base">
                  <a:spcBef>
                    <a:spcPct val="0"/>
                  </a:spcBef>
                  <a:spcAft>
                    <a:spcPct val="0"/>
                  </a:spcAft>
                  <a:defRPr sz="3000" b="1">
                    <a:solidFill>
                      <a:srgbClr val="003399"/>
                    </a:solidFill>
                    <a:latin typeface="+mj-lt"/>
                    <a:ea typeface="+mj-ea"/>
                    <a:cs typeface="+mj-cs"/>
                  </a:defRPr>
                </a:lvl1pPr>
                <a:lvl2pPr algn="ctr" rtl="0" fontAlgn="base">
                  <a:spcBef>
                    <a:spcPct val="0"/>
                  </a:spcBef>
                  <a:spcAft>
                    <a:spcPct val="0"/>
                  </a:spcAft>
                  <a:defRPr sz="3000" b="1">
                    <a:solidFill>
                      <a:srgbClr val="003399"/>
                    </a:solidFill>
                    <a:latin typeface="Arial" charset="0"/>
                  </a:defRPr>
                </a:lvl2pPr>
                <a:lvl3pPr algn="ctr" rtl="0" fontAlgn="base">
                  <a:spcBef>
                    <a:spcPct val="0"/>
                  </a:spcBef>
                  <a:spcAft>
                    <a:spcPct val="0"/>
                  </a:spcAft>
                  <a:defRPr sz="3000" b="1">
                    <a:solidFill>
                      <a:srgbClr val="003399"/>
                    </a:solidFill>
                    <a:latin typeface="Arial" charset="0"/>
                  </a:defRPr>
                </a:lvl3pPr>
                <a:lvl4pPr algn="ctr" rtl="0" fontAlgn="base">
                  <a:spcBef>
                    <a:spcPct val="0"/>
                  </a:spcBef>
                  <a:spcAft>
                    <a:spcPct val="0"/>
                  </a:spcAft>
                  <a:defRPr sz="3000" b="1">
                    <a:solidFill>
                      <a:srgbClr val="003399"/>
                    </a:solidFill>
                    <a:latin typeface="Arial" charset="0"/>
                  </a:defRPr>
                </a:lvl4pPr>
                <a:lvl5pPr algn="ctr" rtl="0" fontAlgn="base">
                  <a:spcBef>
                    <a:spcPct val="0"/>
                  </a:spcBef>
                  <a:spcAft>
                    <a:spcPct val="0"/>
                  </a:spcAft>
                  <a:defRPr sz="3000" b="1">
                    <a:solidFill>
                      <a:srgbClr val="003399"/>
                    </a:solidFill>
                    <a:latin typeface="Arial" charset="0"/>
                  </a:defRPr>
                </a:lvl5pPr>
                <a:lvl6pPr marL="457200" algn="ctr" rtl="0" eaLnBrk="1" fontAlgn="base" hangingPunct="1">
                  <a:spcBef>
                    <a:spcPct val="0"/>
                  </a:spcBef>
                  <a:spcAft>
                    <a:spcPct val="0"/>
                  </a:spcAft>
                  <a:defRPr sz="3000" b="1">
                    <a:solidFill>
                      <a:srgbClr val="003399"/>
                    </a:solidFill>
                    <a:latin typeface="Arial" charset="0"/>
                  </a:defRPr>
                </a:lvl6pPr>
                <a:lvl7pPr marL="914400" algn="ctr" rtl="0" eaLnBrk="1" fontAlgn="base" hangingPunct="1">
                  <a:spcBef>
                    <a:spcPct val="0"/>
                  </a:spcBef>
                  <a:spcAft>
                    <a:spcPct val="0"/>
                  </a:spcAft>
                  <a:defRPr sz="3000" b="1">
                    <a:solidFill>
                      <a:srgbClr val="003399"/>
                    </a:solidFill>
                    <a:latin typeface="Arial" charset="0"/>
                  </a:defRPr>
                </a:lvl7pPr>
                <a:lvl8pPr marL="1371600" algn="ctr" rtl="0" eaLnBrk="1" fontAlgn="base" hangingPunct="1">
                  <a:spcBef>
                    <a:spcPct val="0"/>
                  </a:spcBef>
                  <a:spcAft>
                    <a:spcPct val="0"/>
                  </a:spcAft>
                  <a:defRPr sz="3000" b="1">
                    <a:solidFill>
                      <a:srgbClr val="003399"/>
                    </a:solidFill>
                    <a:latin typeface="Arial" charset="0"/>
                  </a:defRPr>
                </a:lvl8pPr>
                <a:lvl9pPr marL="1828800" algn="ctr" rtl="0" eaLnBrk="1" fontAlgn="base" hangingPunct="1">
                  <a:spcBef>
                    <a:spcPct val="0"/>
                  </a:spcBef>
                  <a:spcAft>
                    <a:spcPct val="0"/>
                  </a:spcAft>
                  <a:defRPr sz="3000" b="1">
                    <a:solidFill>
                      <a:srgbClr val="003399"/>
                    </a:solidFill>
                    <a:latin typeface="Arial" charset="0"/>
                  </a:defRPr>
                </a:lvl9pPr>
              </a:lstStyle>
              <a:p>
                <a:r>
                  <a:rPr lang="en-US" sz="1800" b="0" i="0" kern="0" dirty="0" smtClean="0">
                    <a:solidFill>
                      <a:srgbClr val="FFFF00"/>
                    </a:solidFill>
                    <a:latin typeface="Calibri" panose="020F0502020204030204" pitchFamily="34" charset="0"/>
                  </a:rPr>
                  <a:t>1.23</a:t>
                </a:r>
                <a:endParaRPr lang="en-US" sz="1800" b="0" i="0" kern="0" dirty="0">
                  <a:solidFill>
                    <a:srgbClr val="FFFF00"/>
                  </a:solidFill>
                  <a:latin typeface="Calibri" panose="020F0502020204030204" pitchFamily="34" charset="0"/>
                </a:endParaRPr>
              </a:p>
            </p:txBody>
          </p:sp>
        </p:grpSp>
        <p:cxnSp>
          <p:nvCxnSpPr>
            <p:cNvPr id="6179" name="Curved Connector 6178"/>
            <p:cNvCxnSpPr/>
            <p:nvPr/>
          </p:nvCxnSpPr>
          <p:spPr bwMode="auto">
            <a:xfrm flipV="1">
              <a:off x="4002772" y="2125962"/>
              <a:ext cx="892421" cy="504166"/>
            </a:xfrm>
            <a:prstGeom prst="curvedConnector3">
              <a:avLst>
                <a:gd name="adj1" fmla="val 62366"/>
              </a:avLst>
            </a:prstGeom>
            <a:noFill/>
            <a:ln w="10795" cap="flat" cmpd="sng" algn="ctr">
              <a:solidFill>
                <a:srgbClr val="C00000"/>
              </a:solidFill>
              <a:prstDash val="solid"/>
              <a:round/>
              <a:headEnd type="oval" w="sm" len="sm"/>
              <a:tailEnd type="stealth" w="med" len="lg"/>
            </a:ln>
            <a:effectLst/>
          </p:spPr>
        </p:cxnSp>
      </p:grpSp>
      <p:pic>
        <p:nvPicPr>
          <p:cNvPr id="2" name="31MPZ-7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l="26414" t="16386" r="31190" b="9982"/>
          <a:stretch/>
        </p:blipFill>
        <p:spPr>
          <a:xfrm>
            <a:off x="2200123" y="1426793"/>
            <a:ext cx="4572000" cy="4463096"/>
          </a:xfrm>
          <a:prstGeom prst="rect">
            <a:avLst/>
          </a:prstGeom>
        </p:spPr>
      </p:pic>
    </p:spTree>
    <p:extLst>
      <p:ext uri="{BB962C8B-B14F-4D97-AF65-F5344CB8AC3E}">
        <p14:creationId xmlns:p14="http://schemas.microsoft.com/office/powerpoint/2010/main" val="2494849971"/>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md type="call" cmd="stop">
                                      <p:cBhvr>
                                        <p:cTn id="9" dur="1">
                                          <p:stCondLst>
                                            <p:cond delay="0"/>
                                          </p:stCondLst>
                                        </p:cTn>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8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18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18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19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19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6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18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14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3"/>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6186"/>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6187"/>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6188"/>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6191"/>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190"/>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16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61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
                </p:tgtEl>
              </p:cMediaNode>
            </p:video>
          </p:childTnLst>
        </p:cTn>
      </p:par>
    </p:tnLst>
    <p:bldLst>
      <p:bldP spid="103" grpId="0"/>
    </p:bld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0/17/2006 7:10:48 AM&quot;&gt;&lt;Slide id=&quot;560&quot; dur=&quot;.921&quot;/&gt;&lt;/Timings&gt;&lt;/WMTools&gt;"/>
</p:tagLst>
</file>

<file path=ppt/tags/tag2.xml><?xml version="1.0" encoding="utf-8"?>
<p:tagLst xmlns:a="http://schemas.openxmlformats.org/drawingml/2006/main" xmlns:r="http://schemas.openxmlformats.org/officeDocument/2006/relationships" xmlns:p="http://schemas.openxmlformats.org/presentationml/2006/main">
  <p:tag name="TIMING" val="|5.7|13|13.6|16|7|13|5|4.1"/>
</p:tagLst>
</file>

<file path=ppt/theme/theme1.xml><?xml version="1.0" encoding="utf-8"?>
<a:theme xmlns:a="http://schemas.openxmlformats.org/drawingml/2006/main" name="NETL Sig DOE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TL Si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20000"/>
            <a:lumOff val="80000"/>
          </a:schemeClr>
        </a:solidFill>
        <a:ln w="9525" cap="flat" cmpd="sng" algn="ctr">
          <a:solidFill>
            <a:schemeClr val="tx1"/>
          </a:solidFill>
          <a:prstDash val="solid"/>
          <a:round/>
          <a:headEnd type="none" w="med" len="med"/>
          <a:tailEnd type="none" w="med" len="med"/>
        </a:ln>
        <a:effectLst/>
      </a:spPr>
      <a:bodyPr vert="horz" wrap="square" lIns="27432" tIns="27432" rIns="27432" bIns="27432" numCol="1" rtlCol="0" anchor="ctr" anchorCtr="1" compatLnSpc="1">
        <a:prstTxWarp prst="textNoShape">
          <a:avLst/>
        </a:prstTxWarp>
      </a:bodyPr>
      <a:lstStyle>
        <a:defPPr marR="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charset="0"/>
            <a:cs typeface="Arial" charset="0"/>
          </a:defRPr>
        </a:defPPr>
      </a:lstStyle>
    </a:spDef>
    <a:lnDef>
      <a:spPr bwMode="auto">
        <a:noFill/>
        <a:ln w="19050" cap="flat" cmpd="sng" algn="ctr">
          <a:solidFill>
            <a:schemeClr val="tx1"/>
          </a:solidFill>
          <a:prstDash val="solid"/>
          <a:round/>
          <a:headEnd type="arrow"/>
          <a:tailEnd type="arrow"/>
        </a:ln>
        <a:effectLst/>
      </a:spPr>
      <a:bodyPr/>
      <a:lstStyle/>
    </a:lnDef>
    <a:txDef>
      <a:spPr bwMode="auto">
        <a:noFill/>
        <a:ln w="9525">
          <a:noFill/>
          <a:miter lim="800000"/>
          <a:headEnd/>
          <a:tailEnd/>
        </a:ln>
      </a:spPr>
      <a:bodyPr vert="horz" wrap="square" lIns="91440" tIns="45720" rIns="91440" bIns="45720" numCol="1" rtlCol="0" anchor="t" anchorCtr="0" compatLnSpc="1">
        <a:prstTxWarp prst="textNoShape">
          <a:avLst/>
        </a:prstTxWarp>
        <a:noAutofit/>
      </a:bodyPr>
      <a:lstStyle>
        <a:defPPr>
          <a:spcBef>
            <a:spcPts val="0"/>
          </a:spcBef>
          <a:defRPr sz="1100" b="1" i="0" kern="0" dirty="0" smtClean="0">
            <a:solidFill>
              <a:schemeClr val="tx1"/>
            </a:solidFill>
            <a:latin typeface="+mn-lt"/>
            <a:cs typeface="+mn-cs"/>
          </a:defRPr>
        </a:defPPr>
      </a:lstStyle>
    </a:txDef>
  </a:objectDefaults>
  <a:extraClrSchemeLst>
    <a:extraClrScheme>
      <a:clrScheme name="NETL Si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TL Si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TL Si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TL Si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TL Si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TL Si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TL Si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TL Si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TL Si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TL Si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TL Si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TL Si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ETL Sig 13">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8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NETL Sig DOE Logo</Template>
  <TotalTime>43462</TotalTime>
  <Pages>1</Pages>
  <Words>1615</Words>
  <Application>Microsoft Office PowerPoint</Application>
  <PresentationFormat>On-screen Show (4:3)</PresentationFormat>
  <Paragraphs>369</Paragraphs>
  <Slides>24</Slides>
  <Notes>6</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4" baseType="lpstr">
      <vt:lpstr>Arial</vt:lpstr>
      <vt:lpstr>Arial (Body)</vt:lpstr>
      <vt:lpstr>Calibri</vt:lpstr>
      <vt:lpstr>Cambria Math</vt:lpstr>
      <vt:lpstr>Courier New</vt:lpstr>
      <vt:lpstr>Symbol</vt:lpstr>
      <vt:lpstr>Times New Roman</vt:lpstr>
      <vt:lpstr>Wingdings</vt:lpstr>
      <vt:lpstr>NETL Sig DOE Logo</vt:lpstr>
      <vt:lpstr>Equation</vt:lpstr>
      <vt:lpstr>Three dimensional VOF simulations for wetting of corrugated sheet</vt:lpstr>
      <vt:lpstr>Background and Motivation </vt:lpstr>
      <vt:lpstr>CFD Modeling of Solvent Absorption</vt:lpstr>
      <vt:lpstr>Problem Setup</vt:lpstr>
      <vt:lpstr>VOF Method and Meshing</vt:lpstr>
      <vt:lpstr>Validation with Experiments</vt:lpstr>
      <vt:lpstr>Validation with Experiments</vt:lpstr>
      <vt:lpstr>Factors Affecting Film/Rivulet Flows</vt:lpstr>
      <vt:lpstr>Temporal Gas-Liquid Interface (31MPZ)</vt:lpstr>
      <vt:lpstr>Effects of Solvent Properties</vt:lpstr>
      <vt:lpstr>Effects of Contact Angle ()</vt:lpstr>
      <vt:lpstr>Effects of Contact Angle (g): 51MPZ (Ka=50) </vt:lpstr>
      <vt:lpstr>Effects of Contact Angle (g): 51MPZ (Ka=50) </vt:lpstr>
      <vt:lpstr>Effects of Corrugation Angle (a): 51MPZ (Ka=50)</vt:lpstr>
      <vt:lpstr>Effects of Corrugation Angle (a)</vt:lpstr>
      <vt:lpstr>Conclusion</vt:lpstr>
      <vt:lpstr>PowerPoint Presentation</vt:lpstr>
      <vt:lpstr>PowerPoint Presentation</vt:lpstr>
      <vt:lpstr>Effect of Solvent Flow Rate (Q)</vt:lpstr>
      <vt:lpstr>Effects of Contact Angle: 51MPZ (Ka=50) </vt:lpstr>
      <vt:lpstr>Interfacial and Wetted Area: 40MEA (Ka=448)</vt:lpstr>
      <vt:lpstr>Effects of Corrugation Angle (a)</vt:lpstr>
      <vt:lpstr>Effects of Corrugation Angle (a)</vt:lpstr>
      <vt:lpstr>Effects of Corrugation Angle (a) : 51MPZ (Ka=50) </vt:lpstr>
    </vt:vector>
  </TitlesOfParts>
  <Company>U.S. Dept. Of Energy, NETL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Review</dc:title>
  <dc:creator>CCSI Team</dc:creator>
  <cp:lastModifiedBy>Rayan</cp:lastModifiedBy>
  <cp:revision>1897</cp:revision>
  <cp:lastPrinted>2000-03-03T20:12:37Z</cp:lastPrinted>
  <dcterms:created xsi:type="dcterms:W3CDTF">2010-05-12T13:19:11Z</dcterms:created>
  <dcterms:modified xsi:type="dcterms:W3CDTF">2016-08-09T14:28:15Z</dcterms:modified>
</cp:coreProperties>
</file>